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 bookmarkIdSeed="2">
  <p:sldMasterIdLst>
    <p:sldMasterId id="214748374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AEE28B1-C770-44BF-8A85-115337956342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E97A67A8-8D43-4350-8B56-CBC7D62F7D57}">
      <dgm:prSet custT="1"/>
      <dgm:spPr/>
      <dgm:t>
        <a:bodyPr/>
        <a:lstStyle/>
        <a:p>
          <a:r>
            <a:rPr lang="ru-RU" sz="1700" dirty="0"/>
            <a:t>Меньшая, по сравнению с очным обучением, обратная связь от учителя во время урока</a:t>
          </a:r>
          <a:endParaRPr lang="en-US" sz="1700" dirty="0"/>
        </a:p>
      </dgm:t>
    </dgm:pt>
    <dgm:pt modelId="{524CEACE-96C1-4087-8B2B-26EABB5FAB8A}" type="parTrans" cxnId="{F953189E-5C5B-4841-9304-65202246B6DD}">
      <dgm:prSet/>
      <dgm:spPr/>
      <dgm:t>
        <a:bodyPr/>
        <a:lstStyle/>
        <a:p>
          <a:endParaRPr lang="en-US"/>
        </a:p>
      </dgm:t>
    </dgm:pt>
    <dgm:pt modelId="{2C886C0D-7A1B-48A7-8782-1EE78FC97076}" type="sibTrans" cxnId="{F953189E-5C5B-4841-9304-65202246B6DD}">
      <dgm:prSet/>
      <dgm:spPr/>
      <dgm:t>
        <a:bodyPr/>
        <a:lstStyle/>
        <a:p>
          <a:endParaRPr lang="en-US"/>
        </a:p>
      </dgm:t>
    </dgm:pt>
    <dgm:pt modelId="{14147C0C-0C60-48ED-AF45-C7BA28B9B70E}">
      <dgm:prSet custT="1"/>
      <dgm:spPr/>
      <dgm:t>
        <a:bodyPr/>
        <a:lstStyle/>
        <a:p>
          <a:r>
            <a:rPr lang="ru-RU" sz="1700" dirty="0"/>
            <a:t>Некоторым ученикам требуются значительные волевые усилия, чтобы выполнить задания, не отвлекаясь. Часто домашний компьютер/ноутбук используется для игр и общения.</a:t>
          </a:r>
          <a:endParaRPr lang="en-US" sz="1700" dirty="0"/>
        </a:p>
      </dgm:t>
    </dgm:pt>
    <dgm:pt modelId="{AC472956-32B6-4C33-93C7-8F6A466BC557}" type="parTrans" cxnId="{80872ED6-56A2-465D-83C8-92DE87BDE06F}">
      <dgm:prSet/>
      <dgm:spPr/>
      <dgm:t>
        <a:bodyPr/>
        <a:lstStyle/>
        <a:p>
          <a:endParaRPr lang="en-US"/>
        </a:p>
      </dgm:t>
    </dgm:pt>
    <dgm:pt modelId="{2BAF8071-D1C7-4CDF-AEBE-492043D82F28}" type="sibTrans" cxnId="{80872ED6-56A2-465D-83C8-92DE87BDE06F}">
      <dgm:prSet/>
      <dgm:spPr/>
      <dgm:t>
        <a:bodyPr/>
        <a:lstStyle/>
        <a:p>
          <a:endParaRPr lang="en-US"/>
        </a:p>
      </dgm:t>
    </dgm:pt>
    <dgm:pt modelId="{6138545B-B23B-47CD-99D0-CEEA70D6CD61}">
      <dgm:prSet custT="1"/>
      <dgm:spPr/>
      <dgm:t>
        <a:bodyPr/>
        <a:lstStyle/>
        <a:p>
          <a:r>
            <a:rPr lang="ru-RU" sz="1700" dirty="0"/>
            <a:t>Требуются навыки самостоятельной организации времени и планирования; </a:t>
          </a:r>
          <a:endParaRPr lang="en-US" sz="1700" dirty="0"/>
        </a:p>
      </dgm:t>
    </dgm:pt>
    <dgm:pt modelId="{06134F76-87CB-401E-AF38-1D8CCDE6CC2B}" type="parTrans" cxnId="{4162AFE3-8259-46BA-AAF4-E94556331D54}">
      <dgm:prSet/>
      <dgm:spPr/>
      <dgm:t>
        <a:bodyPr/>
        <a:lstStyle/>
        <a:p>
          <a:endParaRPr lang="en-US"/>
        </a:p>
      </dgm:t>
    </dgm:pt>
    <dgm:pt modelId="{CCBDBCB6-BAB9-4DD1-AA42-A49CE62FF596}" type="sibTrans" cxnId="{4162AFE3-8259-46BA-AAF4-E94556331D54}">
      <dgm:prSet/>
      <dgm:spPr/>
      <dgm:t>
        <a:bodyPr/>
        <a:lstStyle/>
        <a:p>
          <a:endParaRPr lang="en-US"/>
        </a:p>
      </dgm:t>
    </dgm:pt>
    <dgm:pt modelId="{2E57DC72-4101-460C-A5BC-1156DA543BAF}">
      <dgm:prSet custT="1"/>
      <dgm:spPr/>
      <dgm:t>
        <a:bodyPr/>
        <a:lstStyle/>
        <a:p>
          <a:r>
            <a:rPr lang="ru-RU" sz="1700" dirty="0"/>
            <a:t>Усталость глаз;</a:t>
          </a:r>
          <a:endParaRPr lang="en-US" sz="1700" dirty="0"/>
        </a:p>
      </dgm:t>
    </dgm:pt>
    <dgm:pt modelId="{4E2A8714-ABA5-42B2-99C9-9C24BDF4839E}" type="parTrans" cxnId="{E208BB5E-2E38-4DE5-AA56-94ED18011BAF}">
      <dgm:prSet/>
      <dgm:spPr/>
      <dgm:t>
        <a:bodyPr/>
        <a:lstStyle/>
        <a:p>
          <a:endParaRPr lang="en-US"/>
        </a:p>
      </dgm:t>
    </dgm:pt>
    <dgm:pt modelId="{343B0A62-6671-4665-A4BF-53B0E60381AF}" type="sibTrans" cxnId="{E208BB5E-2E38-4DE5-AA56-94ED18011BAF}">
      <dgm:prSet/>
      <dgm:spPr/>
      <dgm:t>
        <a:bodyPr/>
        <a:lstStyle/>
        <a:p>
          <a:endParaRPr lang="en-US"/>
        </a:p>
      </dgm:t>
    </dgm:pt>
    <dgm:pt modelId="{F92339F3-9A4D-4BC8-992B-E97C13A39281}">
      <dgm:prSet custT="1"/>
      <dgm:spPr/>
      <dgm:t>
        <a:bodyPr/>
        <a:lstStyle/>
        <a:p>
          <a:r>
            <a:rPr lang="ru-RU" sz="1700" dirty="0"/>
            <a:t>Отсутствие привычного социального взаимодействия с учителями, одноклассниками и друзьями из школы. Общение в соц. сетях и мессенджерах не является эквивалентной заменой.</a:t>
          </a:r>
          <a:endParaRPr lang="en-US" sz="1700" dirty="0"/>
        </a:p>
      </dgm:t>
    </dgm:pt>
    <dgm:pt modelId="{88634E08-E726-422B-867E-981B56B8D984}" type="parTrans" cxnId="{80193ABE-F0BB-4867-9691-B326F322A9EC}">
      <dgm:prSet/>
      <dgm:spPr/>
      <dgm:t>
        <a:bodyPr/>
        <a:lstStyle/>
        <a:p>
          <a:endParaRPr lang="en-US"/>
        </a:p>
      </dgm:t>
    </dgm:pt>
    <dgm:pt modelId="{27DA2E38-8D2C-4206-B5FF-22B7B2B84853}" type="sibTrans" cxnId="{80193ABE-F0BB-4867-9691-B326F322A9EC}">
      <dgm:prSet/>
      <dgm:spPr/>
      <dgm:t>
        <a:bodyPr/>
        <a:lstStyle/>
        <a:p>
          <a:endParaRPr lang="en-US"/>
        </a:p>
      </dgm:t>
    </dgm:pt>
    <dgm:pt modelId="{3B6952BE-AFD8-4E01-B1C0-85FAC42AE51B}" type="pres">
      <dgm:prSet presAssocID="{EAEE28B1-C770-44BF-8A85-115337956342}" presName="root" presStyleCnt="0">
        <dgm:presLayoutVars>
          <dgm:dir/>
          <dgm:resizeHandles val="exact"/>
        </dgm:presLayoutVars>
      </dgm:prSet>
      <dgm:spPr/>
    </dgm:pt>
    <dgm:pt modelId="{EFD1D03C-B1D8-4784-B53E-4984E2083A95}" type="pres">
      <dgm:prSet presAssocID="{E97A67A8-8D43-4350-8B56-CBC7D62F7D57}" presName="compNode" presStyleCnt="0"/>
      <dgm:spPr/>
    </dgm:pt>
    <dgm:pt modelId="{88299FFB-0D19-4CC8-AD23-CAA94215B97E}" type="pres">
      <dgm:prSet presAssocID="{E97A67A8-8D43-4350-8B56-CBC7D62F7D57}" presName="bgRect" presStyleLbl="bgShp" presStyleIdx="0" presStyleCnt="5"/>
      <dgm:spPr/>
    </dgm:pt>
    <dgm:pt modelId="{23DF7F67-B310-4E6F-A1D4-84005ECEC6D8}" type="pres">
      <dgm:prSet presAssocID="{E97A67A8-8D43-4350-8B56-CBC7D62F7D57}" presName="iconRect" presStyleLbl="node1" presStyleIdx="0" presStyleCnt="5" custLinFactNeighborX="-818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sconnected"/>
        </a:ext>
      </dgm:extLst>
    </dgm:pt>
    <dgm:pt modelId="{DDF19CFC-A48B-4974-BC50-248B57180C8D}" type="pres">
      <dgm:prSet presAssocID="{E97A67A8-8D43-4350-8B56-CBC7D62F7D57}" presName="spaceRect" presStyleCnt="0"/>
      <dgm:spPr/>
    </dgm:pt>
    <dgm:pt modelId="{E55C2B8C-3EC0-454F-99FE-D20CC940CA50}" type="pres">
      <dgm:prSet presAssocID="{E97A67A8-8D43-4350-8B56-CBC7D62F7D57}" presName="parTx" presStyleLbl="revTx" presStyleIdx="0" presStyleCnt="5" custScaleX="105875" custLinFactNeighborX="-3696">
        <dgm:presLayoutVars>
          <dgm:chMax val="0"/>
          <dgm:chPref val="0"/>
        </dgm:presLayoutVars>
      </dgm:prSet>
      <dgm:spPr/>
    </dgm:pt>
    <dgm:pt modelId="{51B6487E-9D88-461F-BEE2-70A9236604A5}" type="pres">
      <dgm:prSet presAssocID="{2C886C0D-7A1B-48A7-8782-1EE78FC97076}" presName="sibTrans" presStyleCnt="0"/>
      <dgm:spPr/>
    </dgm:pt>
    <dgm:pt modelId="{F5FD139C-2466-48C3-93B8-F41C73908BC7}" type="pres">
      <dgm:prSet presAssocID="{14147C0C-0C60-48ED-AF45-C7BA28B9B70E}" presName="compNode" presStyleCnt="0"/>
      <dgm:spPr/>
    </dgm:pt>
    <dgm:pt modelId="{605F7081-048E-4675-8B57-A199EF449ECC}" type="pres">
      <dgm:prSet presAssocID="{14147C0C-0C60-48ED-AF45-C7BA28B9B70E}" presName="bgRect" presStyleLbl="bgShp" presStyleIdx="1" presStyleCnt="5"/>
      <dgm:spPr/>
    </dgm:pt>
    <dgm:pt modelId="{A084A18A-A73C-4C7E-AA87-6C537E74EEEE}" type="pres">
      <dgm:prSet presAssocID="{14147C0C-0C60-48ED-AF45-C7BA28B9B70E}" presName="iconRect" presStyleLbl="node1" presStyleIdx="1" presStyleCnt="5" custLinFactNeighborX="-5456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Presentation with Checklist"/>
        </a:ext>
      </dgm:extLst>
    </dgm:pt>
    <dgm:pt modelId="{AA17ACEE-3E6C-4467-B04A-C13032F3DEFC}" type="pres">
      <dgm:prSet presAssocID="{14147C0C-0C60-48ED-AF45-C7BA28B9B70E}" presName="spaceRect" presStyleCnt="0"/>
      <dgm:spPr/>
    </dgm:pt>
    <dgm:pt modelId="{E555AD3D-2BA5-4135-B588-ECD8E62C7DB5}" type="pres">
      <dgm:prSet presAssocID="{14147C0C-0C60-48ED-AF45-C7BA28B9B70E}" presName="parTx" presStyleLbl="revTx" presStyleIdx="1" presStyleCnt="5" custScaleX="110478">
        <dgm:presLayoutVars>
          <dgm:chMax val="0"/>
          <dgm:chPref val="0"/>
        </dgm:presLayoutVars>
      </dgm:prSet>
      <dgm:spPr/>
    </dgm:pt>
    <dgm:pt modelId="{7BDF3168-06E5-45C7-A9F4-0E93888A2821}" type="pres">
      <dgm:prSet presAssocID="{2BAF8071-D1C7-4CDF-AEBE-492043D82F28}" presName="sibTrans" presStyleCnt="0"/>
      <dgm:spPr/>
    </dgm:pt>
    <dgm:pt modelId="{C46A73F8-A71E-4DBC-B110-2E5FA90FB2C5}" type="pres">
      <dgm:prSet presAssocID="{6138545B-B23B-47CD-99D0-CEEA70D6CD61}" presName="compNode" presStyleCnt="0"/>
      <dgm:spPr/>
    </dgm:pt>
    <dgm:pt modelId="{3F8FC2F0-69E4-4C54-8AD1-1D4CA73594E8}" type="pres">
      <dgm:prSet presAssocID="{6138545B-B23B-47CD-99D0-CEEA70D6CD61}" presName="bgRect" presStyleLbl="bgShp" presStyleIdx="2" presStyleCnt="5"/>
      <dgm:spPr/>
    </dgm:pt>
    <dgm:pt modelId="{7484480F-7CDE-4ECD-B145-9CC421648714}" type="pres">
      <dgm:prSet presAssocID="{6138545B-B23B-47CD-99D0-CEEA70D6CD61}" presName="iconRect" presStyleLbl="node1" presStyleIdx="2" presStyleCnt="5" custLinFactNeighborX="-272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Head with Gears"/>
        </a:ext>
      </dgm:extLst>
    </dgm:pt>
    <dgm:pt modelId="{D5F4896A-2B41-4419-93B8-90A481290D90}" type="pres">
      <dgm:prSet presAssocID="{6138545B-B23B-47CD-99D0-CEEA70D6CD61}" presName="spaceRect" presStyleCnt="0"/>
      <dgm:spPr/>
    </dgm:pt>
    <dgm:pt modelId="{67BD0A13-58B9-4436-B401-4E17CE87BF30}" type="pres">
      <dgm:prSet presAssocID="{6138545B-B23B-47CD-99D0-CEEA70D6CD61}" presName="parTx" presStyleLbl="revTx" presStyleIdx="2" presStyleCnt="5" custScaleX="107121">
        <dgm:presLayoutVars>
          <dgm:chMax val="0"/>
          <dgm:chPref val="0"/>
        </dgm:presLayoutVars>
      </dgm:prSet>
      <dgm:spPr/>
    </dgm:pt>
    <dgm:pt modelId="{2327517E-A623-4CE8-B85B-E9E83B6380B1}" type="pres">
      <dgm:prSet presAssocID="{CCBDBCB6-BAB9-4DD1-AA42-A49CE62FF596}" presName="sibTrans" presStyleCnt="0"/>
      <dgm:spPr/>
    </dgm:pt>
    <dgm:pt modelId="{7C48F3C2-AA2C-4D1A-B141-5885AA1F8FAC}" type="pres">
      <dgm:prSet presAssocID="{2E57DC72-4101-460C-A5BC-1156DA543BAF}" presName="compNode" presStyleCnt="0"/>
      <dgm:spPr/>
    </dgm:pt>
    <dgm:pt modelId="{A68382AA-04C1-4C97-8C06-8D401C8B6CDB}" type="pres">
      <dgm:prSet presAssocID="{2E57DC72-4101-460C-A5BC-1156DA543BAF}" presName="bgRect" presStyleLbl="bgShp" presStyleIdx="3" presStyleCnt="5"/>
      <dgm:spPr/>
    </dgm:pt>
    <dgm:pt modelId="{0C69F678-94EE-4451-A0D0-9611ECBCFE71}" type="pres">
      <dgm:prSet presAssocID="{2E57DC72-4101-460C-A5BC-1156DA543BAF}" presName="iconRect" presStyleLbl="node1" presStyleIdx="3" presStyleCnt="5" custLinFactNeighborX="-16368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Eyes"/>
        </a:ext>
      </dgm:extLst>
    </dgm:pt>
    <dgm:pt modelId="{4D4AB183-F289-48D8-ABC1-8DFB3DBD1E37}" type="pres">
      <dgm:prSet presAssocID="{2E57DC72-4101-460C-A5BC-1156DA543BAF}" presName="spaceRect" presStyleCnt="0"/>
      <dgm:spPr/>
    </dgm:pt>
    <dgm:pt modelId="{5E1E5489-F8F5-4FD7-A3D4-DFF5ADF79674}" type="pres">
      <dgm:prSet presAssocID="{2E57DC72-4101-460C-A5BC-1156DA543BAF}" presName="parTx" presStyleLbl="revTx" presStyleIdx="3" presStyleCnt="5" custScaleX="108878">
        <dgm:presLayoutVars>
          <dgm:chMax val="0"/>
          <dgm:chPref val="0"/>
        </dgm:presLayoutVars>
      </dgm:prSet>
      <dgm:spPr/>
    </dgm:pt>
    <dgm:pt modelId="{A744C85F-2AA1-432D-B1C2-35763C94789F}" type="pres">
      <dgm:prSet presAssocID="{343B0A62-6671-4665-A4BF-53B0E60381AF}" presName="sibTrans" presStyleCnt="0"/>
      <dgm:spPr/>
    </dgm:pt>
    <dgm:pt modelId="{8FD1BB7A-AF57-4C89-B758-4A7C11CDDA34}" type="pres">
      <dgm:prSet presAssocID="{F92339F3-9A4D-4BC8-992B-E97C13A39281}" presName="compNode" presStyleCnt="0"/>
      <dgm:spPr/>
    </dgm:pt>
    <dgm:pt modelId="{0CC5A5C8-CAE8-4485-81B8-138927790CC1}" type="pres">
      <dgm:prSet presAssocID="{F92339F3-9A4D-4BC8-992B-E97C13A39281}" presName="bgRect" presStyleLbl="bgShp" presStyleIdx="4" presStyleCnt="5"/>
      <dgm:spPr/>
    </dgm:pt>
    <dgm:pt modelId="{FF651750-0ADD-412B-803B-669696C56696}" type="pres">
      <dgm:prSet presAssocID="{F92339F3-9A4D-4BC8-992B-E97C13A39281}" presName="iconRect" presStyleLbl="node1" presStyleIdx="4" presStyleCnt="5" custLinFactNeighborX="-13640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itcoin"/>
        </a:ext>
      </dgm:extLst>
    </dgm:pt>
    <dgm:pt modelId="{44F1250E-99E8-4DBB-BF7F-B0DC9791BA74}" type="pres">
      <dgm:prSet presAssocID="{F92339F3-9A4D-4BC8-992B-E97C13A39281}" presName="spaceRect" presStyleCnt="0"/>
      <dgm:spPr/>
    </dgm:pt>
    <dgm:pt modelId="{4458E424-AF8F-494A-8D5A-342800303F18}" type="pres">
      <dgm:prSet presAssocID="{F92339F3-9A4D-4BC8-992B-E97C13A39281}" presName="parTx" presStyleLbl="revTx" presStyleIdx="4" presStyleCnt="5" custScaleX="110446" custLinFactNeighborX="-3003">
        <dgm:presLayoutVars>
          <dgm:chMax val="0"/>
          <dgm:chPref val="0"/>
        </dgm:presLayoutVars>
      </dgm:prSet>
      <dgm:spPr/>
    </dgm:pt>
  </dgm:ptLst>
  <dgm:cxnLst>
    <dgm:cxn modelId="{B7C30522-2861-4C52-927D-9E3B43FFC8C3}" type="presOf" srcId="{2E57DC72-4101-460C-A5BC-1156DA543BAF}" destId="{5E1E5489-F8F5-4FD7-A3D4-DFF5ADF79674}" srcOrd="0" destOrd="0" presId="urn:microsoft.com/office/officeart/2018/2/layout/IconVerticalSolidList"/>
    <dgm:cxn modelId="{3B350E23-3C6F-4FB7-805C-DC94304896CF}" type="presOf" srcId="{6138545B-B23B-47CD-99D0-CEEA70D6CD61}" destId="{67BD0A13-58B9-4436-B401-4E17CE87BF30}" srcOrd="0" destOrd="0" presId="urn:microsoft.com/office/officeart/2018/2/layout/IconVerticalSolidList"/>
    <dgm:cxn modelId="{E208BB5E-2E38-4DE5-AA56-94ED18011BAF}" srcId="{EAEE28B1-C770-44BF-8A85-115337956342}" destId="{2E57DC72-4101-460C-A5BC-1156DA543BAF}" srcOrd="3" destOrd="0" parTransId="{4E2A8714-ABA5-42B2-99C9-9C24BDF4839E}" sibTransId="{343B0A62-6671-4665-A4BF-53B0E60381AF}"/>
    <dgm:cxn modelId="{F952ED79-57AF-4D3E-B31D-3FCEDF3C8610}" type="presOf" srcId="{14147C0C-0C60-48ED-AF45-C7BA28B9B70E}" destId="{E555AD3D-2BA5-4135-B588-ECD8E62C7DB5}" srcOrd="0" destOrd="0" presId="urn:microsoft.com/office/officeart/2018/2/layout/IconVerticalSolidList"/>
    <dgm:cxn modelId="{F953189E-5C5B-4841-9304-65202246B6DD}" srcId="{EAEE28B1-C770-44BF-8A85-115337956342}" destId="{E97A67A8-8D43-4350-8B56-CBC7D62F7D57}" srcOrd="0" destOrd="0" parTransId="{524CEACE-96C1-4087-8B2B-26EABB5FAB8A}" sibTransId="{2C886C0D-7A1B-48A7-8782-1EE78FC97076}"/>
    <dgm:cxn modelId="{EDCD3EAE-D97D-4F46-9C04-14FA6A4BB3AA}" type="presOf" srcId="{F92339F3-9A4D-4BC8-992B-E97C13A39281}" destId="{4458E424-AF8F-494A-8D5A-342800303F18}" srcOrd="0" destOrd="0" presId="urn:microsoft.com/office/officeart/2018/2/layout/IconVerticalSolidList"/>
    <dgm:cxn modelId="{80193ABE-F0BB-4867-9691-B326F322A9EC}" srcId="{EAEE28B1-C770-44BF-8A85-115337956342}" destId="{F92339F3-9A4D-4BC8-992B-E97C13A39281}" srcOrd="4" destOrd="0" parTransId="{88634E08-E726-422B-867E-981B56B8D984}" sibTransId="{27DA2E38-8D2C-4206-B5FF-22B7B2B84853}"/>
    <dgm:cxn modelId="{BA75E8CD-A0B6-41B1-B5E2-B0C2D169C8F7}" type="presOf" srcId="{EAEE28B1-C770-44BF-8A85-115337956342}" destId="{3B6952BE-AFD8-4E01-B1C0-85FAC42AE51B}" srcOrd="0" destOrd="0" presId="urn:microsoft.com/office/officeart/2018/2/layout/IconVerticalSolidList"/>
    <dgm:cxn modelId="{80872ED6-56A2-465D-83C8-92DE87BDE06F}" srcId="{EAEE28B1-C770-44BF-8A85-115337956342}" destId="{14147C0C-0C60-48ED-AF45-C7BA28B9B70E}" srcOrd="1" destOrd="0" parTransId="{AC472956-32B6-4C33-93C7-8F6A466BC557}" sibTransId="{2BAF8071-D1C7-4CDF-AEBE-492043D82F28}"/>
    <dgm:cxn modelId="{81F553DA-18CD-4386-8F3C-621BB6CA35C6}" type="presOf" srcId="{E97A67A8-8D43-4350-8B56-CBC7D62F7D57}" destId="{E55C2B8C-3EC0-454F-99FE-D20CC940CA50}" srcOrd="0" destOrd="0" presId="urn:microsoft.com/office/officeart/2018/2/layout/IconVerticalSolidList"/>
    <dgm:cxn modelId="{4162AFE3-8259-46BA-AAF4-E94556331D54}" srcId="{EAEE28B1-C770-44BF-8A85-115337956342}" destId="{6138545B-B23B-47CD-99D0-CEEA70D6CD61}" srcOrd="2" destOrd="0" parTransId="{06134F76-87CB-401E-AF38-1D8CCDE6CC2B}" sibTransId="{CCBDBCB6-BAB9-4DD1-AA42-A49CE62FF596}"/>
    <dgm:cxn modelId="{93D4A5ED-BE9A-4C5F-986A-9DA836B8904E}" type="presParOf" srcId="{3B6952BE-AFD8-4E01-B1C0-85FAC42AE51B}" destId="{EFD1D03C-B1D8-4784-B53E-4984E2083A95}" srcOrd="0" destOrd="0" presId="urn:microsoft.com/office/officeart/2018/2/layout/IconVerticalSolidList"/>
    <dgm:cxn modelId="{F90B6BE9-A630-46DE-A235-9DB7F7CF7EF1}" type="presParOf" srcId="{EFD1D03C-B1D8-4784-B53E-4984E2083A95}" destId="{88299FFB-0D19-4CC8-AD23-CAA94215B97E}" srcOrd="0" destOrd="0" presId="urn:microsoft.com/office/officeart/2018/2/layout/IconVerticalSolidList"/>
    <dgm:cxn modelId="{A9B47B4B-4606-4560-B1D2-4FCF3BDEB598}" type="presParOf" srcId="{EFD1D03C-B1D8-4784-B53E-4984E2083A95}" destId="{23DF7F67-B310-4E6F-A1D4-84005ECEC6D8}" srcOrd="1" destOrd="0" presId="urn:microsoft.com/office/officeart/2018/2/layout/IconVerticalSolidList"/>
    <dgm:cxn modelId="{BC747E84-C7F2-4D28-8F85-A60117449CD9}" type="presParOf" srcId="{EFD1D03C-B1D8-4784-B53E-4984E2083A95}" destId="{DDF19CFC-A48B-4974-BC50-248B57180C8D}" srcOrd="2" destOrd="0" presId="urn:microsoft.com/office/officeart/2018/2/layout/IconVerticalSolidList"/>
    <dgm:cxn modelId="{8060FBCC-6BB5-4220-AD69-1A0D7D49EB1C}" type="presParOf" srcId="{EFD1D03C-B1D8-4784-B53E-4984E2083A95}" destId="{E55C2B8C-3EC0-454F-99FE-D20CC940CA50}" srcOrd="3" destOrd="0" presId="urn:microsoft.com/office/officeart/2018/2/layout/IconVerticalSolidList"/>
    <dgm:cxn modelId="{B412E80D-A502-49A7-907C-35AA4E560806}" type="presParOf" srcId="{3B6952BE-AFD8-4E01-B1C0-85FAC42AE51B}" destId="{51B6487E-9D88-461F-BEE2-70A9236604A5}" srcOrd="1" destOrd="0" presId="urn:microsoft.com/office/officeart/2018/2/layout/IconVerticalSolidList"/>
    <dgm:cxn modelId="{83836921-37BD-4665-A35A-DCBFC93A3F1C}" type="presParOf" srcId="{3B6952BE-AFD8-4E01-B1C0-85FAC42AE51B}" destId="{F5FD139C-2466-48C3-93B8-F41C73908BC7}" srcOrd="2" destOrd="0" presId="urn:microsoft.com/office/officeart/2018/2/layout/IconVerticalSolidList"/>
    <dgm:cxn modelId="{9D92490B-0CB8-4358-9458-CF21C1F0E173}" type="presParOf" srcId="{F5FD139C-2466-48C3-93B8-F41C73908BC7}" destId="{605F7081-048E-4675-8B57-A199EF449ECC}" srcOrd="0" destOrd="0" presId="urn:microsoft.com/office/officeart/2018/2/layout/IconVerticalSolidList"/>
    <dgm:cxn modelId="{A1F2594B-A964-4E09-8B48-7B26B0883DCD}" type="presParOf" srcId="{F5FD139C-2466-48C3-93B8-F41C73908BC7}" destId="{A084A18A-A73C-4C7E-AA87-6C537E74EEEE}" srcOrd="1" destOrd="0" presId="urn:microsoft.com/office/officeart/2018/2/layout/IconVerticalSolidList"/>
    <dgm:cxn modelId="{A4D4BB8F-A7DA-4E15-A0FE-8D483C7A1BAB}" type="presParOf" srcId="{F5FD139C-2466-48C3-93B8-F41C73908BC7}" destId="{AA17ACEE-3E6C-4467-B04A-C13032F3DEFC}" srcOrd="2" destOrd="0" presId="urn:microsoft.com/office/officeart/2018/2/layout/IconVerticalSolidList"/>
    <dgm:cxn modelId="{E2C093FE-B20B-4ABF-9429-B8170C5BE384}" type="presParOf" srcId="{F5FD139C-2466-48C3-93B8-F41C73908BC7}" destId="{E555AD3D-2BA5-4135-B588-ECD8E62C7DB5}" srcOrd="3" destOrd="0" presId="urn:microsoft.com/office/officeart/2018/2/layout/IconVerticalSolidList"/>
    <dgm:cxn modelId="{ABC7FCD0-F93A-4155-A41F-7130FD4C8C30}" type="presParOf" srcId="{3B6952BE-AFD8-4E01-B1C0-85FAC42AE51B}" destId="{7BDF3168-06E5-45C7-A9F4-0E93888A2821}" srcOrd="3" destOrd="0" presId="urn:microsoft.com/office/officeart/2018/2/layout/IconVerticalSolidList"/>
    <dgm:cxn modelId="{8F17A9BC-5BC8-4320-AD50-F9630C6A79ED}" type="presParOf" srcId="{3B6952BE-AFD8-4E01-B1C0-85FAC42AE51B}" destId="{C46A73F8-A71E-4DBC-B110-2E5FA90FB2C5}" srcOrd="4" destOrd="0" presId="urn:microsoft.com/office/officeart/2018/2/layout/IconVerticalSolidList"/>
    <dgm:cxn modelId="{9B026566-C350-4A26-8D7F-D21F7C8F0210}" type="presParOf" srcId="{C46A73F8-A71E-4DBC-B110-2E5FA90FB2C5}" destId="{3F8FC2F0-69E4-4C54-8AD1-1D4CA73594E8}" srcOrd="0" destOrd="0" presId="urn:microsoft.com/office/officeart/2018/2/layout/IconVerticalSolidList"/>
    <dgm:cxn modelId="{5E3FF2CE-1F26-432F-B0EA-CF765A3DCA06}" type="presParOf" srcId="{C46A73F8-A71E-4DBC-B110-2E5FA90FB2C5}" destId="{7484480F-7CDE-4ECD-B145-9CC421648714}" srcOrd="1" destOrd="0" presId="urn:microsoft.com/office/officeart/2018/2/layout/IconVerticalSolidList"/>
    <dgm:cxn modelId="{C5D77C40-28F0-492B-87E6-8C1F48BC8726}" type="presParOf" srcId="{C46A73F8-A71E-4DBC-B110-2E5FA90FB2C5}" destId="{D5F4896A-2B41-4419-93B8-90A481290D90}" srcOrd="2" destOrd="0" presId="urn:microsoft.com/office/officeart/2018/2/layout/IconVerticalSolidList"/>
    <dgm:cxn modelId="{2A61DEE5-4C55-407C-81ED-47C2566D95B9}" type="presParOf" srcId="{C46A73F8-A71E-4DBC-B110-2E5FA90FB2C5}" destId="{67BD0A13-58B9-4436-B401-4E17CE87BF30}" srcOrd="3" destOrd="0" presId="urn:microsoft.com/office/officeart/2018/2/layout/IconVerticalSolidList"/>
    <dgm:cxn modelId="{C63C28B2-7BAA-4E34-8684-B36239539159}" type="presParOf" srcId="{3B6952BE-AFD8-4E01-B1C0-85FAC42AE51B}" destId="{2327517E-A623-4CE8-B85B-E9E83B6380B1}" srcOrd="5" destOrd="0" presId="urn:microsoft.com/office/officeart/2018/2/layout/IconVerticalSolidList"/>
    <dgm:cxn modelId="{600B2F50-5318-4E9B-BAA7-5D5BE12147CA}" type="presParOf" srcId="{3B6952BE-AFD8-4E01-B1C0-85FAC42AE51B}" destId="{7C48F3C2-AA2C-4D1A-B141-5885AA1F8FAC}" srcOrd="6" destOrd="0" presId="urn:microsoft.com/office/officeart/2018/2/layout/IconVerticalSolidList"/>
    <dgm:cxn modelId="{FDA8775F-D0BE-4041-B351-542DDA23726D}" type="presParOf" srcId="{7C48F3C2-AA2C-4D1A-B141-5885AA1F8FAC}" destId="{A68382AA-04C1-4C97-8C06-8D401C8B6CDB}" srcOrd="0" destOrd="0" presId="urn:microsoft.com/office/officeart/2018/2/layout/IconVerticalSolidList"/>
    <dgm:cxn modelId="{DB67BA59-E119-4446-AE21-5FAF8B61BCDE}" type="presParOf" srcId="{7C48F3C2-AA2C-4D1A-B141-5885AA1F8FAC}" destId="{0C69F678-94EE-4451-A0D0-9611ECBCFE71}" srcOrd="1" destOrd="0" presId="urn:microsoft.com/office/officeart/2018/2/layout/IconVerticalSolidList"/>
    <dgm:cxn modelId="{5AE057EA-5C95-449B-A21D-93C0FEB337E9}" type="presParOf" srcId="{7C48F3C2-AA2C-4D1A-B141-5885AA1F8FAC}" destId="{4D4AB183-F289-48D8-ABC1-8DFB3DBD1E37}" srcOrd="2" destOrd="0" presId="urn:microsoft.com/office/officeart/2018/2/layout/IconVerticalSolidList"/>
    <dgm:cxn modelId="{2C082B7E-D049-4E2B-A921-763A397BC1FE}" type="presParOf" srcId="{7C48F3C2-AA2C-4D1A-B141-5885AA1F8FAC}" destId="{5E1E5489-F8F5-4FD7-A3D4-DFF5ADF79674}" srcOrd="3" destOrd="0" presId="urn:microsoft.com/office/officeart/2018/2/layout/IconVerticalSolidList"/>
    <dgm:cxn modelId="{EA51CD08-93EB-4ACF-90AF-6893273431B1}" type="presParOf" srcId="{3B6952BE-AFD8-4E01-B1C0-85FAC42AE51B}" destId="{A744C85F-2AA1-432D-B1C2-35763C94789F}" srcOrd="7" destOrd="0" presId="urn:microsoft.com/office/officeart/2018/2/layout/IconVerticalSolidList"/>
    <dgm:cxn modelId="{310B585C-308C-4500-AE67-7E559411F583}" type="presParOf" srcId="{3B6952BE-AFD8-4E01-B1C0-85FAC42AE51B}" destId="{8FD1BB7A-AF57-4C89-B758-4A7C11CDDA34}" srcOrd="8" destOrd="0" presId="urn:microsoft.com/office/officeart/2018/2/layout/IconVerticalSolidList"/>
    <dgm:cxn modelId="{676D4874-4C20-411B-B9C0-1B045E0EE23F}" type="presParOf" srcId="{8FD1BB7A-AF57-4C89-B758-4A7C11CDDA34}" destId="{0CC5A5C8-CAE8-4485-81B8-138927790CC1}" srcOrd="0" destOrd="0" presId="urn:microsoft.com/office/officeart/2018/2/layout/IconVerticalSolidList"/>
    <dgm:cxn modelId="{AD78A630-BE2A-495F-B2F6-1C629DAA1914}" type="presParOf" srcId="{8FD1BB7A-AF57-4C89-B758-4A7C11CDDA34}" destId="{FF651750-0ADD-412B-803B-669696C56696}" srcOrd="1" destOrd="0" presId="urn:microsoft.com/office/officeart/2018/2/layout/IconVerticalSolidList"/>
    <dgm:cxn modelId="{6CB3B49F-4FA5-4F84-95C4-440A34FDC0B2}" type="presParOf" srcId="{8FD1BB7A-AF57-4C89-B758-4A7C11CDDA34}" destId="{44F1250E-99E8-4DBB-BF7F-B0DC9791BA74}" srcOrd="2" destOrd="0" presId="urn:microsoft.com/office/officeart/2018/2/layout/IconVerticalSolidList"/>
    <dgm:cxn modelId="{BB420E56-A9FE-48A1-9038-F80344117A95}" type="presParOf" srcId="{8FD1BB7A-AF57-4C89-B758-4A7C11CDDA34}" destId="{4458E424-AF8F-494A-8D5A-342800303F1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299FFB-0D19-4CC8-AD23-CAA94215B97E}">
      <dsp:nvSpPr>
        <dsp:cNvPr id="0" name=""/>
        <dsp:cNvSpPr/>
      </dsp:nvSpPr>
      <dsp:spPr>
        <a:xfrm>
          <a:off x="-134331" y="12669"/>
          <a:ext cx="6797675" cy="88147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F7F67-B310-4E6F-A1D4-84005ECEC6D8}">
      <dsp:nvSpPr>
        <dsp:cNvPr id="0" name=""/>
        <dsp:cNvSpPr/>
      </dsp:nvSpPr>
      <dsp:spPr>
        <a:xfrm>
          <a:off x="92560" y="211001"/>
          <a:ext cx="485760" cy="484811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5C2B8C-3EC0-454F-99FE-D20CC940CA50}">
      <dsp:nvSpPr>
        <dsp:cNvPr id="0" name=""/>
        <dsp:cNvSpPr/>
      </dsp:nvSpPr>
      <dsp:spPr>
        <a:xfrm>
          <a:off x="503544" y="12669"/>
          <a:ext cx="6083831" cy="937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11" tIns="99211" rIns="99211" bIns="99211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Меньшая, по сравнению с очным обучением, обратная связь от учителя во время урока</a:t>
          </a:r>
          <a:endParaRPr lang="en-US" sz="1700" kern="1200" dirty="0"/>
        </a:p>
      </dsp:txBody>
      <dsp:txXfrm>
        <a:off x="503544" y="12669"/>
        <a:ext cx="6083831" cy="937428"/>
      </dsp:txXfrm>
    </dsp:sp>
    <dsp:sp modelId="{605F7081-048E-4675-8B57-A199EF449ECC}">
      <dsp:nvSpPr>
        <dsp:cNvPr id="0" name=""/>
        <dsp:cNvSpPr/>
      </dsp:nvSpPr>
      <dsp:spPr>
        <a:xfrm>
          <a:off x="-134331" y="1184455"/>
          <a:ext cx="6797675" cy="88147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084A18A-A73C-4C7E-AA87-6C537E74EEEE}">
      <dsp:nvSpPr>
        <dsp:cNvPr id="0" name=""/>
        <dsp:cNvSpPr/>
      </dsp:nvSpPr>
      <dsp:spPr>
        <a:xfrm>
          <a:off x="105811" y="1382787"/>
          <a:ext cx="485760" cy="484811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55AD3D-2BA5-4135-B588-ECD8E62C7DB5}">
      <dsp:nvSpPr>
        <dsp:cNvPr id="0" name=""/>
        <dsp:cNvSpPr/>
      </dsp:nvSpPr>
      <dsp:spPr>
        <a:xfrm>
          <a:off x="583675" y="1184455"/>
          <a:ext cx="6348330" cy="937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11" tIns="99211" rIns="99211" bIns="99211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Некоторым ученикам требуются значительные волевые усилия, чтобы выполнить задания, не отвлекаясь. Часто домашний компьютер/ноутбук используется для игр и общения.</a:t>
          </a:r>
          <a:endParaRPr lang="en-US" sz="1700" kern="1200" dirty="0"/>
        </a:p>
      </dsp:txBody>
      <dsp:txXfrm>
        <a:off x="583675" y="1184455"/>
        <a:ext cx="6348330" cy="937428"/>
      </dsp:txXfrm>
    </dsp:sp>
    <dsp:sp modelId="{3F8FC2F0-69E4-4C54-8AD1-1D4CA73594E8}">
      <dsp:nvSpPr>
        <dsp:cNvPr id="0" name=""/>
        <dsp:cNvSpPr/>
      </dsp:nvSpPr>
      <dsp:spPr>
        <a:xfrm>
          <a:off x="-134331" y="2356241"/>
          <a:ext cx="6797675" cy="88147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84480F-7CDE-4ECD-B145-9CC421648714}">
      <dsp:nvSpPr>
        <dsp:cNvPr id="0" name=""/>
        <dsp:cNvSpPr/>
      </dsp:nvSpPr>
      <dsp:spPr>
        <a:xfrm>
          <a:off x="119063" y="2554573"/>
          <a:ext cx="485760" cy="484811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BD0A13-58B9-4436-B401-4E17CE87BF30}">
      <dsp:nvSpPr>
        <dsp:cNvPr id="0" name=""/>
        <dsp:cNvSpPr/>
      </dsp:nvSpPr>
      <dsp:spPr>
        <a:xfrm>
          <a:off x="680126" y="2356241"/>
          <a:ext cx="6155429" cy="937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11" tIns="99211" rIns="99211" bIns="99211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Требуются навыки самостоятельной организации времени и планирования; </a:t>
          </a:r>
          <a:endParaRPr lang="en-US" sz="1700" kern="1200" dirty="0"/>
        </a:p>
      </dsp:txBody>
      <dsp:txXfrm>
        <a:off x="680126" y="2356241"/>
        <a:ext cx="6155429" cy="937428"/>
      </dsp:txXfrm>
    </dsp:sp>
    <dsp:sp modelId="{A68382AA-04C1-4C97-8C06-8D401C8B6CDB}">
      <dsp:nvSpPr>
        <dsp:cNvPr id="0" name=""/>
        <dsp:cNvSpPr/>
      </dsp:nvSpPr>
      <dsp:spPr>
        <a:xfrm>
          <a:off x="-134331" y="3528027"/>
          <a:ext cx="6797675" cy="881475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C69F678-94EE-4451-A0D0-9611ECBCFE71}">
      <dsp:nvSpPr>
        <dsp:cNvPr id="0" name=""/>
        <dsp:cNvSpPr/>
      </dsp:nvSpPr>
      <dsp:spPr>
        <a:xfrm>
          <a:off x="52805" y="3726359"/>
          <a:ext cx="485760" cy="484811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1E5489-F8F5-4FD7-A3D4-DFF5ADF79674}">
      <dsp:nvSpPr>
        <dsp:cNvPr id="0" name=""/>
        <dsp:cNvSpPr/>
      </dsp:nvSpPr>
      <dsp:spPr>
        <a:xfrm>
          <a:off x="629645" y="3528027"/>
          <a:ext cx="6256390" cy="937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11" tIns="99211" rIns="99211" bIns="99211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Усталость глаз;</a:t>
          </a:r>
          <a:endParaRPr lang="en-US" sz="1700" kern="1200" dirty="0"/>
        </a:p>
      </dsp:txBody>
      <dsp:txXfrm>
        <a:off x="629645" y="3528027"/>
        <a:ext cx="6256390" cy="937428"/>
      </dsp:txXfrm>
    </dsp:sp>
    <dsp:sp modelId="{0CC5A5C8-CAE8-4485-81B8-138927790CC1}">
      <dsp:nvSpPr>
        <dsp:cNvPr id="0" name=""/>
        <dsp:cNvSpPr/>
      </dsp:nvSpPr>
      <dsp:spPr>
        <a:xfrm>
          <a:off x="-134331" y="4699813"/>
          <a:ext cx="6797675" cy="881475"/>
        </a:xfrm>
        <a:prstGeom prst="roundRect">
          <a:avLst>
            <a:gd name="adj" fmla="val 1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651750-0ADD-412B-803B-669696C56696}">
      <dsp:nvSpPr>
        <dsp:cNvPr id="0" name=""/>
        <dsp:cNvSpPr/>
      </dsp:nvSpPr>
      <dsp:spPr>
        <a:xfrm>
          <a:off x="66057" y="4898145"/>
          <a:ext cx="485760" cy="484811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5875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58E424-AF8F-494A-8D5A-342800303F18}">
      <dsp:nvSpPr>
        <dsp:cNvPr id="0" name=""/>
        <dsp:cNvSpPr/>
      </dsp:nvSpPr>
      <dsp:spPr>
        <a:xfrm>
          <a:off x="412035" y="4699813"/>
          <a:ext cx="6346491" cy="93742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211" tIns="99211" rIns="99211" bIns="99211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kern="1200" dirty="0"/>
            <a:t>Отсутствие привычного социального взаимодействия с учителями, одноклассниками и друзьями из школы. Общение в соц. сетях и мессенджерах не является эквивалентной заменой.</a:t>
          </a:r>
          <a:endParaRPr lang="en-US" sz="1700" kern="1200" dirty="0"/>
        </a:p>
      </dsp:txBody>
      <dsp:txXfrm>
        <a:off x="412035" y="4699813"/>
        <a:ext cx="6346491" cy="9374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42727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269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657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4302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8878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587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2883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7575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1088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7874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515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4/13/2020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4276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pZO4KBqtbQ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rospotrebnadzor.ru/about/info/news/news_details.php?ELEMENT_ID=12453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sudact.ru/law/postanovlenie-glavnogo-gosudarstvennogo-sanitarnogo-vracha-rf-ot_593/prilozhenie/prilozhenie-4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42F023A-FA62-4250-BDB0-4CF8BEB6C6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65201" y="1664503"/>
            <a:ext cx="6040510" cy="4842933"/>
          </a:xfrm>
        </p:spPr>
        <p:txBody>
          <a:bodyPr anchor="ctr">
            <a:normAutofit/>
          </a:bodyPr>
          <a:lstStyle/>
          <a:p>
            <a:pPr algn="r"/>
            <a:r>
              <a:rPr lang="ru-RU" sz="4000" dirty="0"/>
              <a:t>Обучение с применением дистанционных образовательных технологий.</a:t>
            </a:r>
            <a:br>
              <a:rPr lang="ru-RU" sz="4000" dirty="0"/>
            </a:br>
            <a:r>
              <a:rPr lang="ru-RU" sz="6000" b="1" dirty="0"/>
              <a:t>Как помочь ребенку?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44BE41E-6EF9-4FDD-871D-EED03364F3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870995" y="643467"/>
            <a:ext cx="3341488" cy="5054008"/>
          </a:xfrm>
        </p:spPr>
        <p:txBody>
          <a:bodyPr anchor="ctr">
            <a:normAutofit/>
          </a:bodyPr>
          <a:lstStyle/>
          <a:p>
            <a:r>
              <a:rPr lang="ru-RU" dirty="0"/>
              <a:t>Рекомендации для родителей</a:t>
            </a:r>
          </a:p>
        </p:txBody>
      </p:sp>
    </p:spTree>
    <p:extLst>
      <p:ext uri="{BB962C8B-B14F-4D97-AF65-F5344CB8AC3E}">
        <p14:creationId xmlns:p14="http://schemas.microsoft.com/office/powerpoint/2010/main" val="32045318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BB8140F-E7BC-40DD-89FE-EBD8FF7B54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Учимся дома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A2137B8-92E0-45A4-AEE6-D6585802E7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Для многих дом – это место отдыха. Поэтому некоторым детям сложно перестроиться и начать заниматься. Чтобы помочь ребятам настроиться на учебу, можно:</a:t>
            </a:r>
          </a:p>
          <a:p>
            <a:pPr marL="457200" indent="-457200">
              <a:buAutoNum type="arabicPeriod"/>
            </a:pPr>
            <a:r>
              <a:rPr lang="ru-RU" dirty="0"/>
              <a:t>Организовать рабочее место. У ребенка должно быть свое рабочее место, достаточно освещенное и удобное. Кроме ПК или ноутбука, рядом должен быть письменный стол, а также место для хранения учебных и канцелярских принадлежностей.</a:t>
            </a:r>
          </a:p>
          <a:p>
            <a:pPr marL="457200" indent="-457200">
              <a:buAutoNum type="arabicPeriod"/>
            </a:pPr>
            <a:r>
              <a:rPr lang="ru-RU" dirty="0"/>
              <a:t>Если есть младшие братья и сестры – дошкольники, им можно попробовать объяснить, что старшего брата/сестру сейчас отвлекать нельзя, и постараться их увлечь другим занятием.</a:t>
            </a:r>
          </a:p>
          <a:p>
            <a:pPr marL="457200" indent="-457200">
              <a:buAutoNum type="arabicPeriod"/>
            </a:pPr>
            <a:r>
              <a:rPr lang="ru-RU" dirty="0"/>
              <a:t>Если в семье несколько школьников, им могут быть полезны наушники, т.к. в то время, как один ребенок может смотреть трансляцию с учителем, другой может решать самостоятельную. Так ребята будут меньше друг другу мешать. В такой ситуации было бы удобно организовать детям рабочие места на некотором расстоянии друг от друга.</a:t>
            </a:r>
          </a:p>
        </p:txBody>
      </p:sp>
    </p:spTree>
    <p:extLst>
      <p:ext uri="{BB962C8B-B14F-4D97-AF65-F5344CB8AC3E}">
        <p14:creationId xmlns:p14="http://schemas.microsoft.com/office/powerpoint/2010/main" val="14317220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DD406E-D17E-40C7-910B-F95D8B264B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Бережем время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0DC08C8-D61D-4AC5-ADB6-193635EC72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ru-RU" dirty="0"/>
              <a:t>Дети привыкли, что учитель контролирует смену учебной деятельности во время урока. На данный момент контроль за распределением времени частично перешел на детей и родителей.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dirty="0"/>
              <a:t>Некоторые дети без контроля со стороны учителей и родителей начинают отвлекаться на игры, общение и Интернет-серфинг, а также нерационально тратят свое время.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dirty="0"/>
              <a:t>Что может помочь?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ru-RU" dirty="0"/>
              <a:t>Вести ежедневник с планом заданий, ставить отметки о выполнении. Хвалите ребенка за конкретные дела, говорите о том, что рады его успехам и гордитесь им. Старайтесь замечать дела, которые удались, и делать на них акцент. 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ru-RU" dirty="0"/>
              <a:t>Говорить о пользе образования. Говорите о том, что знания нужны не только для оценок, но и для дальнейшей жизни. Особенно убедительны реальные примеры из жизни.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ru-RU" dirty="0"/>
              <a:t>Паузы для отдыха во время обучения помогают эффективно учиться. В зависимости от индивидуальной работоспособности можно делать паузы каждые 40-50 минут по 10-15 минут. Во время пауз желательно сделать легкую разминку, послушать музыку, убраться на столе, выполнить гимнастику для глаз и т.п.</a:t>
            </a:r>
          </a:p>
          <a:p>
            <a:pPr marL="457200" indent="-457200">
              <a:spcBef>
                <a:spcPts val="600"/>
              </a:spcBef>
              <a:buAutoNum type="arabicPeriod"/>
            </a:pPr>
            <a:r>
              <a:rPr lang="ru-RU" dirty="0"/>
              <a:t>Расставить приоритеты. В матрице </a:t>
            </a:r>
            <a:r>
              <a:rPr lang="ru-RU" b="1" dirty="0"/>
              <a:t>Эйзенхауэра</a:t>
            </a:r>
            <a:r>
              <a:rPr lang="ru-RU" dirty="0"/>
              <a:t> дела подразделяются на категории.</a:t>
            </a:r>
          </a:p>
          <a:p>
            <a:pPr marL="0" indent="0">
              <a:spcBef>
                <a:spcPts val="400"/>
              </a:spcBef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3420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8F1C4E-EFEC-4578-8BFB-454F8CA49C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Матрица Эйзенхауэра</a:t>
            </a:r>
          </a:p>
        </p:txBody>
      </p:sp>
      <p:pic>
        <p:nvPicPr>
          <p:cNvPr id="5" name="Объект 4" descr="Изображение выглядит как снимок экрана&#10;&#10;Автоматически созданное описание">
            <a:extLst>
              <a:ext uri="{FF2B5EF4-FFF2-40B4-BE49-F238E27FC236}">
                <a16:creationId xmlns:a16="http://schemas.microsoft.com/office/drawing/2014/main" id="{008961B6-6C3B-4A9B-AAC3-CA24B9FC66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97280" y="2129385"/>
            <a:ext cx="9173155" cy="3834092"/>
          </a:xfrm>
        </p:spPr>
      </p:pic>
    </p:spTree>
    <p:extLst>
      <p:ext uri="{BB962C8B-B14F-4D97-AF65-F5344CB8AC3E}">
        <p14:creationId xmlns:p14="http://schemas.microsoft.com/office/powerpoint/2010/main" val="6425787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5A9CCB-E3B7-49AD-8A81-4E4E737149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Описание квадрантов для школьников.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F9B17FF-D9F8-4CA5-80FB-EBC21E0AA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0532" y="1845733"/>
            <a:ext cx="10058400" cy="4462301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</a:pPr>
            <a:r>
              <a:rPr lang="ru-RU" sz="1700" b="1" dirty="0"/>
              <a:t>Квадрант I — «Сделайте это немедленно» (срочные и важные).</a:t>
            </a:r>
          </a:p>
          <a:p>
            <a:pPr>
              <a:spcBef>
                <a:spcPts val="200"/>
              </a:spcBef>
            </a:pPr>
            <a:r>
              <a:rPr lang="ru-RU" sz="1700" dirty="0"/>
              <a:t>Сюда попадают приоритетные задачи, требующие немедленного внимания. Они имеют жесткие сроки и должны выполняться прежде всего остального.</a:t>
            </a:r>
          </a:p>
          <a:p>
            <a:pPr>
              <a:spcBef>
                <a:spcPts val="200"/>
              </a:spcBef>
            </a:pPr>
            <a:r>
              <a:rPr lang="ru-RU" sz="1700" dirty="0"/>
              <a:t>Например, изучить новый материал и упражнения, которые в программе уроков на сегодня, подготовится к завтрашней контрольной работе, выполнить домашнее задание к завтрашнему дню, найти ответ на вопрос, который необходим для выполнения упражнения, прослушать трансляцию учителя, если она запланирована на ближайшее время.</a:t>
            </a:r>
          </a:p>
          <a:p>
            <a:pPr>
              <a:spcBef>
                <a:spcPts val="200"/>
              </a:spcBef>
            </a:pPr>
            <a:r>
              <a:rPr lang="ru-RU" sz="1700" b="1" dirty="0"/>
              <a:t>Квадрант II — «Решите, когда вы это сделаете» (важные, но не срочные).</a:t>
            </a:r>
          </a:p>
          <a:p>
            <a:pPr>
              <a:spcBef>
                <a:spcPts val="200"/>
              </a:spcBef>
            </a:pPr>
            <a:r>
              <a:rPr lang="ru-RU" sz="1700" dirty="0"/>
              <a:t>Эти задачи тоже имеют определенный срок. Например, найти информацию для реферата, который надо сдать через несколько дней. Сделать часть большой работы, которую надо сдать к определенному времени и невозможно подготовить за один день.</a:t>
            </a:r>
          </a:p>
          <a:p>
            <a:pPr>
              <a:spcBef>
                <a:spcPts val="200"/>
              </a:spcBef>
            </a:pPr>
            <a:r>
              <a:rPr lang="ru-RU" sz="1700" b="1" dirty="0"/>
              <a:t>Квадрант III — Срочные, но не важные.</a:t>
            </a:r>
          </a:p>
          <a:p>
            <a:pPr>
              <a:spcBef>
                <a:spcPts val="200"/>
              </a:spcBef>
            </a:pPr>
            <a:r>
              <a:rPr lang="ru-RU" sz="1700" dirty="0"/>
              <a:t>Те дела, которые можно не выполнять, если есть недостаток времени и они не повлияют на результат. Дополнительные задания, которые направлены на расширение кругозора, но на них не хватает времени из-за дел 1 и 2 квадранта. Их невыполнение </a:t>
            </a:r>
            <a:r>
              <a:rPr lang="ru-RU" sz="1700" u="sng" dirty="0"/>
              <a:t>не повлияет на знания </a:t>
            </a:r>
            <a:r>
              <a:rPr lang="ru-RU" sz="1700" dirty="0"/>
              <a:t>и оценки.</a:t>
            </a:r>
          </a:p>
          <a:p>
            <a:pPr>
              <a:spcBef>
                <a:spcPts val="200"/>
              </a:spcBef>
            </a:pPr>
            <a:r>
              <a:rPr lang="ru-RU" sz="1700" b="1" dirty="0"/>
              <a:t>Квадрант IV — «Сделайте это позже» (не важные, не срочные).</a:t>
            </a:r>
          </a:p>
          <a:p>
            <a:pPr>
              <a:spcBef>
                <a:spcPts val="200"/>
              </a:spcBef>
            </a:pPr>
            <a:r>
              <a:rPr lang="ru-RU" sz="1700" dirty="0"/>
              <a:t>Проверить социальные сети, ответить на сообщения в мессенджере, которые не касаются учебы и т.п.</a:t>
            </a:r>
          </a:p>
        </p:txBody>
      </p:sp>
    </p:spTree>
    <p:extLst>
      <p:ext uri="{BB962C8B-B14F-4D97-AF65-F5344CB8AC3E}">
        <p14:creationId xmlns:p14="http://schemas.microsoft.com/office/powerpoint/2010/main" val="268476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6475F5-8864-483E-8B96-207DB392D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 вас все получится!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6E56AC0-F3A0-463B-B000-3493F4BE0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В первое время периодически могут возникать сложности, ведь переход на новую систему может быть непривычен не только детям, но и родителям. Это нормальное явление в ситуации изменения привычного образа жизни. Многие родители перешли на дистанционную работу, что тоже требует времени на адаптацию.</a:t>
            </a:r>
          </a:p>
          <a:p>
            <a:pPr algn="just"/>
            <a:r>
              <a:rPr lang="ru-RU" dirty="0"/>
              <a:t>Не стоит в первые недели требовать от детей и себя быстрых результатов. Отмечайте ваши успехи и победы. Со временем вы сможете выработать для вашей семьи оптимальную систему распределения времени.</a:t>
            </a:r>
          </a:p>
          <a:p>
            <a:pPr algn="just"/>
            <a:r>
              <a:rPr lang="ru-RU" dirty="0"/>
              <a:t>Привлекайте детей к помощи по дому, соразмерной их возрасту, и старайтесь сохранить энергию для совместного общения, хобби и отдыха. Лучшая поддержка для ребенка – это родители, которые чувствуют себя уверенно и спокойно. </a:t>
            </a:r>
          </a:p>
          <a:p>
            <a:pPr algn="just"/>
            <a:r>
              <a:rPr lang="ru-RU" dirty="0"/>
              <a:t>Для восстановления собственных ресурсов можете воспользоваться методами релаксации, например, релаксацией по Джекобсону </a:t>
            </a:r>
            <a:r>
              <a:rPr lang="en-US" dirty="0">
                <a:hlinkClick r:id="rId2"/>
              </a:rPr>
              <a:t>https://www.youtube.com/watch?v=DpZO4KBqtbQ</a:t>
            </a:r>
            <a:endParaRPr lang="ru-RU" dirty="0"/>
          </a:p>
          <a:p>
            <a:pPr marL="0" indent="0" algn="just">
              <a:buNone/>
            </a:pPr>
            <a:r>
              <a:rPr lang="ru-RU" dirty="0"/>
              <a:t>С наилучшими пожеланиями,</a:t>
            </a:r>
          </a:p>
          <a:p>
            <a:pPr marL="0" indent="0" algn="just">
              <a:buNone/>
            </a:pPr>
            <a:r>
              <a:rPr lang="ru-RU" dirty="0"/>
              <a:t>Педагог-психолог Елисеева Е.А.</a:t>
            </a:r>
          </a:p>
          <a:p>
            <a:pPr algn="just"/>
            <a:endParaRPr lang="ru-RU" dirty="0"/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41528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FEBCF4C-1766-4A62-817F-E7F6F93816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8227" y="92768"/>
            <a:ext cx="3084844" cy="5772840"/>
          </a:xfrm>
        </p:spPr>
        <p:txBody>
          <a:bodyPr anchor="ctr">
            <a:normAutofit/>
          </a:bodyPr>
          <a:lstStyle/>
          <a:p>
            <a:r>
              <a:rPr lang="ru-RU" sz="3000" dirty="0">
                <a:solidFill>
                  <a:schemeClr val="tx2">
                    <a:lumMod val="75000"/>
                  </a:schemeClr>
                </a:solidFill>
              </a:rPr>
              <a:t>Особенности обучения с применением дистанционных образовательных технологий</a:t>
            </a:r>
          </a:p>
        </p:txBody>
      </p:sp>
      <p:graphicFrame>
        <p:nvGraphicFramePr>
          <p:cNvPr id="7" name="Объект 2">
            <a:extLst>
              <a:ext uri="{FF2B5EF4-FFF2-40B4-BE49-F238E27FC236}">
                <a16:creationId xmlns:a16="http://schemas.microsoft.com/office/drawing/2014/main" id="{433081D7-3273-4F7A-AE81-9A2131329E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12730"/>
              </p:ext>
            </p:extLst>
          </p:nvPr>
        </p:nvGraphicFramePr>
        <p:xfrm>
          <a:off x="4596089" y="516835"/>
          <a:ext cx="6797675" cy="5649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15108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2FC3507-1889-4865-AE28-71BE8A2A8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Соблюдение режима и распорядка дня.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D04B52B-854A-4F28-8E77-6AA19E6C47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79" y="1845734"/>
            <a:ext cx="6696223" cy="402336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700" dirty="0"/>
              <a:t>За годы обучения в школе дети привыкли к графику занятий. Обучение в первой половине дня соответствует биоритмам человеческого организма и признано наиболее эффективным. </a:t>
            </a:r>
          </a:p>
          <a:p>
            <a:pPr marL="0" indent="0">
              <a:buNone/>
            </a:pPr>
            <a:r>
              <a:rPr lang="ru-RU" sz="1700" dirty="0"/>
              <a:t>Подъем и время отхода ко сну в одно и то же время способствует хорошему самочувствию. Приемы пищи в одно и то же время, а также зарядка не только помогают быть здоровым, но и структурируют день.</a:t>
            </a:r>
          </a:p>
          <a:p>
            <a:pPr marL="0" indent="0">
              <a:buNone/>
            </a:pPr>
            <a:r>
              <a:rPr lang="ru-RU" sz="1700" dirty="0"/>
              <a:t>Ребенку/подростку проще придерживаться режима, если ему следует вся семья. По возможности, постарайтесь поддержать в этот период.</a:t>
            </a:r>
          </a:p>
          <a:p>
            <a:pPr marL="0" indent="0">
              <a:buNone/>
            </a:pPr>
            <a:r>
              <a:rPr lang="ru-RU" sz="1700" dirty="0"/>
              <a:t>Сон влияет на способность к пониманию и запоминанию информации, а также на психоэмоциональный фон. Рекомендуемое количество часов сна – 8-10, в зависимости от возраста и индивидуальных особенностей. Отбой ко сну не должен быть позднее 22.00. За 1-2 часа до сна полезно исключить просмотр гаджетов, компьютера и телевизора, чтобы настроить циркадные ритмы.</a:t>
            </a:r>
          </a:p>
        </p:txBody>
      </p:sp>
      <p:pic>
        <p:nvPicPr>
          <p:cNvPr id="5" name="Рисунок 4" descr="Изображение выглядит как человек, объект, часы, женщина&#10;&#10;Автоматически созданное описание">
            <a:extLst>
              <a:ext uri="{FF2B5EF4-FFF2-40B4-BE49-F238E27FC236}">
                <a16:creationId xmlns:a16="http://schemas.microsoft.com/office/drawing/2014/main" id="{9E8A1CEE-AC04-4937-B3C4-105B43DB3B5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654" r="31476" b="2"/>
          <a:stretch/>
        </p:blipFill>
        <p:spPr>
          <a:xfrm>
            <a:off x="8020570" y="1916318"/>
            <a:ext cx="3135109" cy="3471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1209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710C4C0-43A9-4723-B4E2-9495130CC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Время приема пищи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5206E76-99E9-4400-BFD2-50788A1CD3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Согласно рекомендациям Роспотребнадзора по питанию школьников, опубликованных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https://rospotrebnadzor.ru/about/info/news/news_details.php?ELEMENT_ID=12453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детям и подросткам следует придерживаться следующего графика питания:</a:t>
            </a:r>
          </a:p>
          <a:p>
            <a:pPr marL="0" indent="0">
              <a:buNone/>
            </a:pPr>
            <a:r>
              <a:rPr lang="ru-RU" dirty="0"/>
              <a:t>Первый завтрак –в 7.00 – 8.00;</a:t>
            </a:r>
          </a:p>
          <a:p>
            <a:pPr marL="0" indent="0">
              <a:buNone/>
            </a:pPr>
            <a:r>
              <a:rPr lang="ru-RU" dirty="0"/>
              <a:t>Второй завтрак – 10.30-11.00;</a:t>
            </a:r>
          </a:p>
          <a:p>
            <a:pPr marL="0" indent="0">
              <a:buNone/>
            </a:pPr>
            <a:r>
              <a:rPr lang="ru-RU" dirty="0"/>
              <a:t>Обед – 13.00 – 14.00;</a:t>
            </a:r>
          </a:p>
          <a:p>
            <a:pPr marL="0" indent="0">
              <a:buNone/>
            </a:pPr>
            <a:r>
              <a:rPr lang="ru-RU" dirty="0"/>
              <a:t>Полдник – в 16.30 – 17.00;</a:t>
            </a:r>
          </a:p>
          <a:p>
            <a:pPr marL="0" indent="0">
              <a:buNone/>
            </a:pPr>
            <a:r>
              <a:rPr lang="ru-RU" dirty="0"/>
              <a:t>Ужин – 19.00-20.00</a:t>
            </a:r>
          </a:p>
          <a:p>
            <a:pPr marL="0" indent="0">
              <a:buNone/>
            </a:pPr>
            <a:r>
              <a:rPr lang="ru-RU" dirty="0"/>
              <a:t>В зависимости от возраста, усредненно, совокупная энергетическая ценность рациона должна соответствовать: 7-11 лет - 2300 ккал в день, 11-14 лет – 2500 ккал, 14-18 лет – до 3000 ккал.</a:t>
            </a:r>
          </a:p>
        </p:txBody>
      </p:sp>
    </p:spTree>
    <p:extLst>
      <p:ext uri="{BB962C8B-B14F-4D97-AF65-F5344CB8AC3E}">
        <p14:creationId xmlns:p14="http://schemas.microsoft.com/office/powerpoint/2010/main" val="35420786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D20865-EDB9-4B27-985F-6D8415EA4E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263885"/>
            <a:ext cx="6368142" cy="1450757"/>
          </a:xfrm>
        </p:spPr>
        <p:txBody>
          <a:bodyPr>
            <a:normAutofit/>
          </a:bodyPr>
          <a:lstStyle/>
          <a:p>
            <a:r>
              <a:rPr lang="ru-RU" dirty="0"/>
              <a:t>Питание школьника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86CD0A-6164-4B42-99A0-ECEDB1137B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1" y="1860417"/>
            <a:ext cx="6677464" cy="4582381"/>
          </a:xfrm>
        </p:spPr>
        <p:txBody>
          <a:bodyPr>
            <a:normAutofit fontScale="85000" lnSpcReduction="10000"/>
          </a:bodyPr>
          <a:lstStyle/>
          <a:p>
            <a:pPr>
              <a:spcBef>
                <a:spcPts val="600"/>
              </a:spcBef>
            </a:pPr>
            <a:r>
              <a:rPr lang="ru-RU" sz="1700" dirty="0"/>
              <a:t>- </a:t>
            </a:r>
            <a:r>
              <a:rPr lang="ru-RU" dirty="0"/>
              <a:t>Содержание белков, жиров и углеводов следует поддерживать в соотношении примерно 1:1:4 по массе и по калорийности 10-15% : 30% : 55-60% соответственно. Содержание растительных и животных белков должно быть в соотношении 2:3. </a:t>
            </a:r>
          </a:p>
          <a:p>
            <a:pPr>
              <a:spcBef>
                <a:spcPts val="600"/>
              </a:spcBef>
            </a:pPr>
            <a:r>
              <a:rPr lang="ru-RU" dirty="0"/>
              <a:t>- В питании обязательно должны присутствовать разнообразные молочные, мясные, рыбные, яичные блюда, овощи, фрукты, орехи, растительные масла.</a:t>
            </a:r>
          </a:p>
          <a:p>
            <a:pPr>
              <a:spcBef>
                <a:spcPts val="600"/>
              </a:spcBef>
            </a:pPr>
            <a:r>
              <a:rPr lang="ru-RU" dirty="0"/>
              <a:t>- Щадящая кулинарная обработка, обеспечивающая </a:t>
            </a:r>
            <a:r>
              <a:rPr lang="ru-RU" dirty="0" err="1"/>
              <a:t>микронутриетную</a:t>
            </a:r>
            <a:r>
              <a:rPr lang="ru-RU" dirty="0"/>
              <a:t> сохранность продуктов при приготовлении блюд (запекание, варка, приготовление на пару), ограничение или исключение жарения и приготовления во фритюре.</a:t>
            </a:r>
          </a:p>
          <a:p>
            <a:pPr algn="just">
              <a:spcAft>
                <a:spcPts val="6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Приготовление блюд преимущественно из свежих продуктов, с соблюдением сезонности, допустимо использовать свежезамороженные ингредиенты.</a:t>
            </a:r>
          </a:p>
          <a:p>
            <a:pPr algn="just">
              <a:spcAft>
                <a:spcPts val="6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Обеспечение биологической безопасности питания.</a:t>
            </a:r>
          </a:p>
          <a:p>
            <a:pPr algn="just">
              <a:spcAft>
                <a:spcPts val="600"/>
              </a:spcAft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>- Необходимо выделять не менее 20-30 минут для каждого основного приема пищи и 10-15 минут для перекусов.</a:t>
            </a:r>
          </a:p>
          <a:p>
            <a:pPr>
              <a:spcBef>
                <a:spcPts val="600"/>
              </a:spcBef>
            </a:pPr>
            <a:endParaRPr lang="ru-RU" sz="17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DEA559E-6706-400D-BC27-6CC47CAF4C8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7963" r="26816" b="1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6367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A1D02B-5111-4BF3-8B30-D374A24BBC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Распространённые ошибки питания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ADF6A4-7630-4E38-9700-8C7B31DC2E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4"/>
            <a:ext cx="5416062" cy="4023360"/>
          </a:xfrm>
        </p:spPr>
        <p:txBody>
          <a:bodyPr/>
          <a:lstStyle/>
          <a:p>
            <a:r>
              <a:rPr lang="ru-RU" dirty="0"/>
              <a:t>- Отказ от завтрака,</a:t>
            </a:r>
          </a:p>
          <a:p>
            <a:r>
              <a:rPr lang="ru-RU" dirty="0"/>
              <a:t>- Питание преимущественно полуфабрикатами,</a:t>
            </a:r>
          </a:p>
          <a:p>
            <a:r>
              <a:rPr lang="ru-RU" dirty="0"/>
              <a:t>- Использование в качестве перекуса </a:t>
            </a:r>
            <a:r>
              <a:rPr lang="ru-RU" dirty="0" err="1"/>
              <a:t>высокоуглеводистых</a:t>
            </a:r>
            <a:r>
              <a:rPr lang="ru-RU" dirty="0"/>
              <a:t> продуктов,</a:t>
            </a:r>
          </a:p>
          <a:p>
            <a:r>
              <a:rPr lang="ru-RU" dirty="0"/>
              <a:t>- Дефицит употребления рыбы, </a:t>
            </a:r>
          </a:p>
          <a:p>
            <a:r>
              <a:rPr lang="ru-RU" dirty="0"/>
              <a:t>- Недостаточное употребление овощей и фруктов,</a:t>
            </a:r>
          </a:p>
          <a:p>
            <a:r>
              <a:rPr lang="ru-RU" dirty="0"/>
              <a:t>- Употребление кофеин содержащих энергетических напитков.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5D35C41-F87F-4D3D-B5D7-BA6D1BDC20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1018" y="2089727"/>
            <a:ext cx="5052060" cy="336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1817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3F0415-40D2-4CC1-A438-2605B3F223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1" y="303645"/>
            <a:ext cx="6368142" cy="1450757"/>
          </a:xfrm>
        </p:spPr>
        <p:txBody>
          <a:bodyPr>
            <a:normAutofit/>
          </a:bodyPr>
          <a:lstStyle/>
          <a:p>
            <a:r>
              <a:rPr lang="ru-RU" dirty="0"/>
              <a:t>Бережем зрение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0287F8A-ECCA-4C7F-952E-4DC1313AA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12872" y="1915701"/>
            <a:ext cx="6705599" cy="44320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400"/>
              </a:spcBef>
              <a:buNone/>
            </a:pPr>
            <a:r>
              <a:rPr lang="ru-RU" sz="1600" dirty="0"/>
              <a:t>     Во время периода обучения с применением дистанционных образовательных технологий особенно важно соблюдать рекомендации. В соответствии с требованиями СанПиН 2.2.2/2.4.1340-03 время за компьютером на уроке не должно превышать для учеников V-VII классов – 20 минут, для учеников VIII-IX классов – 25 минут, для старшеклассников X-XI классов на первом часу учебных занятий – 30 минут и на втором – 20 минут.</a:t>
            </a:r>
          </a:p>
          <a:p>
            <a:pPr>
              <a:lnSpc>
                <a:spcPct val="100000"/>
              </a:lnSpc>
              <a:spcBef>
                <a:spcPts val="400"/>
              </a:spcBef>
            </a:pPr>
            <a:r>
              <a:rPr lang="ru-RU" sz="1600" dirty="0"/>
              <a:t>Для отдыха глаз следует соблюдать следующие рекомендации: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чаще переводить взгляд на удаленный объект;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правильно установить экран монитора и постараться предотвратить отсутствие бликов на экране;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работать при надлежащей освещенности помещения, не работать в темноте;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моргать каждые 3-5 секунд;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выбрать правильное расстояние (не менее 50 см) до монитора;</a:t>
            </a:r>
          </a:p>
          <a:p>
            <a:pPr>
              <a:lnSpc>
                <a:spcPct val="100000"/>
              </a:lnSpc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ru-RU" sz="1600" dirty="0"/>
              <a:t>делать 2-3-минутные перерывы при работе за компьютером.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007DDC-A711-47F7-A912-A87E215B6E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551" r="14229" b="1"/>
          <a:stretch/>
        </p:blipFill>
        <p:spPr>
          <a:xfrm>
            <a:off x="20" y="-12128"/>
            <a:ext cx="4654276" cy="687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121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7C579C8-32F8-4358-BD32-5FE5A0A971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Рекомендуемый комплекс упражнений для глаз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62D7BE49-AB3A-40D0-85B5-6BCA3DD1166D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1219655" y="1908648"/>
            <a:ext cx="9752690" cy="4431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800" dirty="0">
                <a:latin typeface="+mn-lt"/>
              </a:rPr>
              <a:t>1. Быстро поморгать, закрыть глаза и посидеть спокойно, медленно считая до 5. Повторять 4 - 5 раз.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800" dirty="0">
                <a:latin typeface="+mn-lt"/>
              </a:rPr>
              <a:t>2. Крепко зажмурить глаза (считать до 3, открыть их и посмотреть вдаль (считать до 5). Повторять 4 - 5 раз.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800" dirty="0">
                <a:latin typeface="+mn-lt"/>
              </a:rPr>
              <a:t>3. Вытянуть правую руку вперед. Следить глазами, не поворачивая головы, за медленными движениями указательного пальца вытянутой руки влево и вправо, вверх и вниз. Повторять 4 - 5 раз.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800" dirty="0">
                <a:latin typeface="+mn-lt"/>
              </a:rPr>
              <a:t>4. Посмотреть на указательный палец вытянутой руки на счет 1 - 4, потом перенести взор вдаль на счет 1 - 6. Повторять 4 - 5 раз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800" dirty="0">
                <a:latin typeface="+mn-lt"/>
              </a:rPr>
              <a:t>5. В среднем темпе проделать 3 - 4 круговых движений глазами в правую сторону, столько же в левую сторону. Расслабив глазные мышцы, посмотреть вдаль на счет 1 - 6. Повторять 1 - 2 раза.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altLang="ru-RU" sz="1800" dirty="0">
              <a:latin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800" dirty="0">
                <a:latin typeface="+mn-lt"/>
              </a:rPr>
              <a:t>Ознакомится с рекомендуемыми комплексами упражнений можно по ссылке</a:t>
            </a:r>
          </a:p>
          <a:p>
            <a:pPr marL="0" lvl="0" indent="0">
              <a:lnSpc>
                <a:spcPct val="100000"/>
              </a:lnSpc>
              <a:buClrTx/>
              <a:buSzTx/>
              <a:buNone/>
            </a:pPr>
            <a:r>
              <a:rPr lang="en-US" altLang="ru-RU" sz="1800" dirty="0">
                <a:latin typeface="+mn-lt"/>
                <a:hlinkClick r:id="rId2"/>
              </a:rPr>
              <a:t>https://sudact.ru/law/postanovlenie-glavnogo-gosudarstvennogo-sanitarnogo-vracha-rf-ot_593/prilozhenie/prilozhenie-4/</a:t>
            </a:r>
            <a:endParaRPr lang="ru-RU" altLang="ru-RU" sz="1800" dirty="0">
              <a:latin typeface="+mn-lt"/>
            </a:endParaRPr>
          </a:p>
          <a:p>
            <a:pPr marL="0" lvl="0" indent="0">
              <a:lnSpc>
                <a:spcPct val="100000"/>
              </a:lnSpc>
              <a:buClrTx/>
              <a:buSzTx/>
              <a:buNone/>
            </a:pPr>
            <a:endParaRPr lang="ru-RU" altLang="ru-RU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564896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170B628-4084-420B-8A99-986D10413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Положение за монитором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2C51E9C-D4CB-4A9F-B71C-8FA35836C6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6696" y="1989522"/>
            <a:ext cx="7373781" cy="4040217"/>
          </a:xfrm>
        </p:spPr>
      </p:pic>
    </p:spTree>
    <p:extLst>
      <p:ext uri="{BB962C8B-B14F-4D97-AF65-F5344CB8AC3E}">
        <p14:creationId xmlns:p14="http://schemas.microsoft.com/office/powerpoint/2010/main" val="91438982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378</TotalTime>
  <Words>1591</Words>
  <Application>Microsoft Office PowerPoint</Application>
  <PresentationFormat>Широкоэкранный</PresentationFormat>
  <Paragraphs>87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Ретро</vt:lpstr>
      <vt:lpstr>Обучение с применением дистанционных образовательных технологий. Как помочь ребенку?</vt:lpstr>
      <vt:lpstr>Особенности обучения с применением дистанционных образовательных технологий</vt:lpstr>
      <vt:lpstr>Соблюдение режима и распорядка дня.</vt:lpstr>
      <vt:lpstr>Время приема пищи</vt:lpstr>
      <vt:lpstr>Питание школьника</vt:lpstr>
      <vt:lpstr>Распространённые ошибки питания</vt:lpstr>
      <vt:lpstr>Бережем зрение</vt:lpstr>
      <vt:lpstr>Рекомендуемый комплекс упражнений для глаз</vt:lpstr>
      <vt:lpstr>Положение за монитором</vt:lpstr>
      <vt:lpstr>Учимся дома</vt:lpstr>
      <vt:lpstr>Бережем время</vt:lpstr>
      <vt:lpstr>Матрица Эйзенхауэра</vt:lpstr>
      <vt:lpstr>Описание квадрантов для школьников.</vt:lpstr>
      <vt:lpstr>У вас все получится!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с применением дистанционных образовательных технологий. Как помочь ребенку?</dc:title>
  <dc:creator>Df230</dc:creator>
  <cp:lastModifiedBy>Df230</cp:lastModifiedBy>
  <cp:revision>42</cp:revision>
  <dcterms:created xsi:type="dcterms:W3CDTF">2020-04-13T07:20:27Z</dcterms:created>
  <dcterms:modified xsi:type="dcterms:W3CDTF">2020-04-13T13:39:09Z</dcterms:modified>
</cp:coreProperties>
</file>