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91" r:id="rId1"/>
  </p:sldMasterIdLst>
  <p:sldIdLst>
    <p:sldId id="256" r:id="rId2"/>
    <p:sldId id="270" r:id="rId3"/>
    <p:sldId id="271" r:id="rId4"/>
    <p:sldId id="273" r:id="rId5"/>
    <p:sldId id="262" r:id="rId6"/>
    <p:sldId id="259" r:id="rId7"/>
    <p:sldId id="261" r:id="rId8"/>
    <p:sldId id="264" r:id="rId9"/>
    <p:sldId id="265" r:id="rId10"/>
    <p:sldId id="266" r:id="rId11"/>
    <p:sldId id="267" r:id="rId12"/>
    <p:sldId id="268" r:id="rId13"/>
    <p:sldId id="274" r:id="rId14"/>
    <p:sldId id="275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f230" initials="D" lastIdx="1" clrIdx="0">
    <p:extLst>
      <p:ext uri="{19B8F6BF-5375-455C-9EA6-DF929625EA0E}">
        <p15:presenceInfo xmlns:p15="http://schemas.microsoft.com/office/powerpoint/2012/main" userId="S::Df230@365svip.info::3e941593-6a1b-48ed-be6f-81183852aa2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0D904-36E9-4101-BE17-7D64ED744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B11E14-D069-4FEC-80D0-D26225DAD0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919520-0860-4B5E-80FF-ED1055F0C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D49E41-D10D-4498-8F7D-C594C3296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D4DBB5-88E6-4ACD-8884-3041FFBB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4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4D553-3921-4086-9E51-DE5A97621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3380A3-3839-41A4-9FF1-E68C898234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6FAA41-33D5-41C0-9748-5378B54A8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9870A4-7820-4FC6-83DE-0A99510E4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C1A563-83F5-4188-9785-B27BCF8E0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61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F6DBFA4-9C81-4C10-98FB-742FD79A10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0849CA0-6B3D-462F-95C8-933AD18865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C1EEA6-D511-4934-8206-8AABAFDB9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17939B-361F-46A6-AC6D-050E64296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1B67D0-7987-4987-BBE3-B1C634EF8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77EFC7-2621-427F-9FDA-F00089AA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F37C18-56CA-4472-AF0D-9E352C5EF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49DA6E-4E7A-4410-B827-A6AFA3BA8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983EA5-9880-4DC1-8B12-364E90C2D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D1523B-DF9D-49BD-8E75-965BFDF1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689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3B837-4711-418B-A9B0-917EA13E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8C1273-73F2-4DCE-B226-36AB4176A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599EB4-07A6-4D7F-B767-159C654B3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0297E4-30C1-474F-821F-C9B0A4C17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B66E7E-8727-4C19-999D-B8FAB1783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20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CE7B90-46D5-48AE-BD21-33350974D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F9D245-8C12-4133-BA5D-54A506CA58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D5D200-C2AB-4B1F-97C9-42BC371E0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B3700F-E4AD-42A2-ADF5-464632919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4946D3-36F5-4A33-8B9A-16FF09A7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8B99BD-7F80-4C38-9700-589ACF69A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441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E383EB-AE89-4C2E-891F-D893990C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1A24E1-4256-4FC2-AE59-F2D0C2D32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A4837B-1D49-4B30-BDAA-EFCBA3EDD4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7574DA-E14B-4DA0-9E9D-7AC599DA47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619A640-C492-4A1D-B1B4-8A58D1C245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528FDF1-6E99-4FFE-BBDD-080146649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228309F-604E-4990-ACF6-4CD9B36D1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43E9723-13E0-441E-B75A-E188F1946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0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0AF51F-B043-4502-BC0C-612E16C0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111162E-2A16-406E-8711-BD2CA56AA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555DF8-BC65-439A-AE5A-1CD76C19D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665B00A-7171-4DBF-963E-3836F6419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30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DF4A081-9DBE-4DD2-AF57-C502E6F10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79E502-2B9C-4A0B-A92B-5ACDF79AE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96AA867-9A1F-432D-AA63-BE319A6F3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534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AEEA7-1B7E-401F-940D-7BA1A13C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8D1746-94F5-4006-9CFC-7F3AD1AA3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213650-762C-440F-92F0-71B9F7B37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C3B9EB-AE55-494A-866D-1B3EF7005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FA20A5-1BE8-490F-AE8F-2AD76FB19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A0304D-638D-4754-8C63-05E148527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023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120145-F537-4812-9B0C-854C854C0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4D0346F-FC6F-4E6E-8F63-A4E803D02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90405E5-352E-4F2D-81D1-3EB2DA9F7E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6EF54C-8307-43EF-85E6-73566144A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53AA52-98D7-4C92-A2C9-DB47D7F01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FCA667-6EA4-47DE-8A26-6A70FD80A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73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379FB2-F44E-4836-9AC8-B2A6F5228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08A3DB-1BC9-4F4D-B5F0-99F454A0D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3E2BC8-07FD-4A14-9398-845179ACED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4/15/2020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8E3274-54E6-48F4-BDC9-40B56605DB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87FAA0-916E-4618-BC2F-718A7C261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7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hA0hnxom2w?feature=oembe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zen.yandex.ru/media/cognifit/gormon-sna-i-molodosti-melatonin-funkcii-i-rol-v-organizme-5c17984eac6be800aa5d96f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E39DFCF-9247-4DE5-BB93-074BFAF07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42B652E-D499-4CDA-8F7A-60469EDBC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1632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4864676 w 4864676"/>
              <a:gd name="connsiteY1" fmla="*/ 0 h 4864676"/>
              <a:gd name="connsiteX2" fmla="*/ 4864676 w 4864676"/>
              <a:gd name="connsiteY2" fmla="*/ 4864676 h 4864676"/>
              <a:gd name="connsiteX3" fmla="*/ 1281101 w 4864676"/>
              <a:gd name="connsiteY3" fmla="*/ 4864676 h 4864676"/>
              <a:gd name="connsiteX4" fmla="*/ 0 w 4864676"/>
              <a:gd name="connsiteY4" fmla="*/ 3583575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4864676" y="0"/>
                </a:lnTo>
                <a:lnTo>
                  <a:pt x="4864676" y="4864676"/>
                </a:lnTo>
                <a:lnTo>
                  <a:pt x="1281101" y="4864676"/>
                </a:lnTo>
                <a:lnTo>
                  <a:pt x="0" y="358357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84A22B8-F5B6-47C2-B88E-DADAF3791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225693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3583574 w 4864676"/>
              <a:gd name="connsiteY1" fmla="*/ 0 h 4864676"/>
              <a:gd name="connsiteX2" fmla="*/ 4864676 w 4864676"/>
              <a:gd name="connsiteY2" fmla="*/ 1281103 h 4864676"/>
              <a:gd name="connsiteX3" fmla="*/ 4864676 w 4864676"/>
              <a:gd name="connsiteY3" fmla="*/ 4864676 h 4864676"/>
              <a:gd name="connsiteX4" fmla="*/ 0 w 4864676"/>
              <a:gd name="connsiteY4" fmla="*/ 4864676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3583574" y="0"/>
                </a:lnTo>
                <a:lnTo>
                  <a:pt x="4864676" y="1281103"/>
                </a:lnTo>
                <a:lnTo>
                  <a:pt x="4864676" y="4864676"/>
                </a:lnTo>
                <a:lnTo>
                  <a:pt x="0" y="4864676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987C18C-164D-4263-B486-4647A98E8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89020" y="1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7E98B39-04C6-408B-92FD-768628740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286" y="3571620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81C8C27-2457-421F-BDC4-7B4EA3C78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EA13C66-82C1-44AF-972B-8F5CCA41B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71208" y="5287803"/>
            <a:ext cx="955808" cy="9558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DB36437-FE59-457E-91A7-396BBD3C9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F023A-FA62-4250-BDB0-4CF8BEB6C6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ru-RU" sz="3300" b="1" dirty="0">
                <a:solidFill>
                  <a:srgbClr val="080808"/>
                </a:solidFill>
              </a:rPr>
              <a:t>Учимся по-новому.</a:t>
            </a:r>
            <a:br>
              <a:rPr lang="ru-RU" sz="3300" dirty="0">
                <a:solidFill>
                  <a:srgbClr val="080808"/>
                </a:solidFill>
              </a:rPr>
            </a:br>
            <a:r>
              <a:rPr lang="ru-RU" sz="3300">
                <a:solidFill>
                  <a:srgbClr val="080808"/>
                </a:solidFill>
              </a:rPr>
              <a:t>Обучение с применением дистанционных образовательных технологий.</a:t>
            </a:r>
            <a:endParaRPr lang="ru-RU" sz="3300" b="1">
              <a:solidFill>
                <a:srgbClr val="080808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4BE41E-6EF9-4FDD-871D-EED03364F3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9633" y="4518923"/>
            <a:ext cx="3312734" cy="1141851"/>
          </a:xfrm>
          <a:noFill/>
        </p:spPr>
        <p:txBody>
          <a:bodyPr>
            <a:normAutofit/>
          </a:bodyPr>
          <a:lstStyle/>
          <a:p>
            <a:r>
              <a:rPr lang="ru-RU" sz="2000">
                <a:solidFill>
                  <a:srgbClr val="080808"/>
                </a:solidFill>
              </a:rPr>
              <a:t>Рекомендации для учеников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44D3693-2EFE-4667-89D5-47E2D59209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42846" y="410171"/>
            <a:ext cx="1321281" cy="1321281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1FD796-9CD0-404D-8DF5-5274C0BCC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30319" y="1508609"/>
            <a:ext cx="700047" cy="70004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31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DD406E-D17E-40C7-910B-F95D8B264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5751" y="19666"/>
            <a:ext cx="3667039" cy="1676603"/>
          </a:xfrm>
        </p:spPr>
        <p:txBody>
          <a:bodyPr>
            <a:normAutofit/>
          </a:bodyPr>
          <a:lstStyle/>
          <a:p>
            <a:r>
              <a:rPr lang="ru-RU" sz="3700" dirty="0"/>
              <a:t>Планируем и определяем приоритеты</a:t>
            </a:r>
          </a:p>
        </p:txBody>
      </p:sp>
      <p:sp>
        <p:nvSpPr>
          <p:cNvPr id="67" name="Rectangle 41">
            <a:extLst>
              <a:ext uri="{FF2B5EF4-FFF2-40B4-BE49-F238E27FC236}">
                <a16:creationId xmlns:a16="http://schemas.microsoft.com/office/drawing/2014/main" id="{577D1452-F0B7-431E-9A24-D3F7103D8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ounded Rectangle 20">
            <a:extLst>
              <a:ext uri="{FF2B5EF4-FFF2-40B4-BE49-F238E27FC236}">
                <a16:creationId xmlns:a16="http://schemas.microsoft.com/office/drawing/2014/main" id="{A660F4F9-5DF5-4F15-BE6A-CD8648BB1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211" y="559407"/>
            <a:ext cx="6594522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ACB130-6912-47EC-B029-D7DDB2895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41" y="1215399"/>
            <a:ext cx="4478298" cy="3269157"/>
          </a:xfrm>
          <a:prstGeom prst="rect">
            <a:avLst/>
          </a:prstGeom>
          <a:effectLst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E0DC08C8-D61D-4AC5-ADB6-193635EC7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2944" y="1844040"/>
            <a:ext cx="4639056" cy="4948573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ru-RU" sz="1800" dirty="0"/>
              <a:t>Чтобы все успевать, ведите ежедневник с планом заданий. Обязательно ставьте отметки о выполнении дел.</a:t>
            </a:r>
          </a:p>
          <a:p>
            <a:pPr marL="457200" indent="-457200">
              <a:lnSpc>
                <a:spcPct val="100000"/>
              </a:lnSpc>
              <a:spcBef>
                <a:spcPts val="300"/>
              </a:spcBef>
              <a:buAutoNum type="arabicPeriod"/>
            </a:pPr>
            <a:r>
              <a:rPr lang="ru-RU" sz="1800" dirty="0"/>
              <a:t>Делайте паузы для отдыха во время обучения. Они могут быть такими же, как и перемены в школе. Во время пауз желательно сделать легкую разминку, послушать музыку, убраться на столе, выполнить гимнастику для глаз, съесть фрукты или орешки и т.п.</a:t>
            </a:r>
          </a:p>
          <a:p>
            <a:pPr marL="457200" indent="-457200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AutoNum type="arabicPeriod"/>
            </a:pPr>
            <a:r>
              <a:rPr lang="ru-RU" sz="1800" dirty="0"/>
              <a:t>Старайтесь не пропускать видеотрансляции с учителями и одноклассниками. Это может дать вам заряд положительных эмоций </a:t>
            </a:r>
            <a:r>
              <a:rPr lang="ru-RU" sz="1800" dirty="0">
                <a:sym typeface="Wingdings" panose="05000000000000000000" pitchFamily="2" charset="2"/>
              </a:rPr>
              <a:t></a:t>
            </a:r>
            <a:endParaRPr lang="ru-RU" sz="1800" dirty="0"/>
          </a:p>
          <a:p>
            <a:pPr marL="457200" indent="-457200">
              <a:lnSpc>
                <a:spcPct val="100000"/>
              </a:lnSpc>
              <a:spcBef>
                <a:spcPts val="300"/>
              </a:spcBef>
              <a:buAutoNum type="arabicPeriod"/>
            </a:pPr>
            <a:r>
              <a:rPr lang="ru-RU" sz="1800" dirty="0"/>
              <a:t>Расставляйте приоритеты. Посмотрите, как это представлено в матрице </a:t>
            </a:r>
            <a:r>
              <a:rPr lang="ru-RU" sz="1800" b="1" dirty="0"/>
              <a:t>Эйзенхауэра </a:t>
            </a:r>
            <a:r>
              <a:rPr lang="ru-RU" sz="1800" dirty="0"/>
              <a:t>на следующем слайде.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E8A654-B832-4586-9AD5-8777BAFE0DAC}"/>
              </a:ext>
            </a:extLst>
          </p:cNvPr>
          <p:cNvSpPr txBox="1"/>
          <p:nvPr/>
        </p:nvSpPr>
        <p:spPr>
          <a:xfrm>
            <a:off x="2878112" y="3719454"/>
            <a:ext cx="3847475" cy="2308324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marL="635000"/>
            <a:endParaRPr lang="ru-RU" dirty="0"/>
          </a:p>
          <a:p>
            <a:pPr marL="635000"/>
            <a:r>
              <a:rPr lang="ru-RU" b="1" u="sng" dirty="0"/>
              <a:t>Ежедневник</a:t>
            </a:r>
            <a:r>
              <a:rPr lang="ru-RU" u="sng" dirty="0"/>
              <a:t> включает в себя_ разделы:__________________</a:t>
            </a:r>
          </a:p>
          <a:p>
            <a:pPr marL="635000" indent="-285750">
              <a:buFont typeface="Wingdings" panose="05000000000000000000" pitchFamily="2" charset="2"/>
              <a:buChar char="ü"/>
            </a:pPr>
            <a:r>
              <a:rPr lang="ru-RU" u="sng" dirty="0">
                <a:highlight>
                  <a:srgbClr val="00FF00"/>
                </a:highlight>
              </a:rPr>
              <a:t>учебные дела______________</a:t>
            </a:r>
          </a:p>
          <a:p>
            <a:pPr marL="635000" indent="-285750">
              <a:buFont typeface="Wingdings" panose="05000000000000000000" pitchFamily="2" charset="2"/>
              <a:buChar char="ü"/>
            </a:pPr>
            <a:r>
              <a:rPr lang="ru-RU" u="sng" dirty="0">
                <a:highlight>
                  <a:srgbClr val="008080"/>
                </a:highlight>
              </a:rPr>
              <a:t>полезные дела_____________</a:t>
            </a:r>
          </a:p>
          <a:p>
            <a:pPr marL="635000" indent="-285750">
              <a:buFont typeface="Wingdings" panose="05000000000000000000" pitchFamily="2" charset="2"/>
              <a:buChar char="ü"/>
            </a:pPr>
            <a:r>
              <a:rPr lang="ru-RU" u="sng" dirty="0">
                <a:highlight>
                  <a:srgbClr val="00FFFF"/>
                </a:highlight>
              </a:rPr>
              <a:t>помощь по дому___________</a:t>
            </a:r>
          </a:p>
          <a:p>
            <a:pPr marL="635000" indent="-285750">
              <a:buFont typeface="Wingdings" panose="05000000000000000000" pitchFamily="2" charset="2"/>
              <a:buChar char="ü"/>
            </a:pPr>
            <a:r>
              <a:rPr lang="ru-RU" u="sng" dirty="0">
                <a:highlight>
                  <a:srgbClr val="FFFF00"/>
                </a:highlight>
              </a:rPr>
              <a:t>свободное время!__________</a:t>
            </a:r>
          </a:p>
          <a:p>
            <a:pPr marL="349250"/>
            <a:r>
              <a:rPr lang="ru-RU" dirty="0"/>
              <a:t>     </a:t>
            </a:r>
            <a:r>
              <a:rPr lang="ru-RU" u="sng" dirty="0"/>
              <a:t>__________________________</a:t>
            </a:r>
            <a:endParaRPr lang="ru-RU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B972196-D787-4649-AE8E-CF52C49988B5}"/>
              </a:ext>
            </a:extLst>
          </p:cNvPr>
          <p:cNvSpPr/>
          <p:nvPr/>
        </p:nvSpPr>
        <p:spPr>
          <a:xfrm>
            <a:off x="2953062" y="3912436"/>
            <a:ext cx="239842" cy="2098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232363D-A657-4699-AE33-3F84826D1F2A}"/>
              </a:ext>
            </a:extLst>
          </p:cNvPr>
          <p:cNvSpPr/>
          <p:nvPr/>
        </p:nvSpPr>
        <p:spPr>
          <a:xfrm>
            <a:off x="2955562" y="4484556"/>
            <a:ext cx="239842" cy="2098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71A9C55E-9B57-4E98-8FCC-63720AE1D30D}"/>
              </a:ext>
            </a:extLst>
          </p:cNvPr>
          <p:cNvSpPr/>
          <p:nvPr/>
        </p:nvSpPr>
        <p:spPr>
          <a:xfrm>
            <a:off x="2955562" y="5069174"/>
            <a:ext cx="239842" cy="2098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05760315-52B4-4107-A94A-920B6F71C73D}"/>
              </a:ext>
            </a:extLst>
          </p:cNvPr>
          <p:cNvSpPr/>
          <p:nvPr/>
        </p:nvSpPr>
        <p:spPr>
          <a:xfrm>
            <a:off x="2958062" y="5626304"/>
            <a:ext cx="239842" cy="2098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420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8F1C4E-EFEC-4578-8BFB-454F8CA49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5751" y="629266"/>
            <a:ext cx="3667039" cy="1676603"/>
          </a:xfrm>
        </p:spPr>
        <p:txBody>
          <a:bodyPr>
            <a:normAutofit/>
          </a:bodyPr>
          <a:lstStyle/>
          <a:p>
            <a:r>
              <a:rPr lang="ru-RU" sz="4000"/>
              <a:t>Матрица Эйзенхауэра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7D1452-F0B7-431E-9A24-D3F7103D8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ounded Rectangle 20">
            <a:extLst>
              <a:ext uri="{FF2B5EF4-FFF2-40B4-BE49-F238E27FC236}">
                <a16:creationId xmlns:a16="http://schemas.microsoft.com/office/drawing/2014/main" id="{A660F4F9-5DF5-4F15-BE6A-CD8648BB1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211" y="559407"/>
            <a:ext cx="6594522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F39BC900-2407-4D0D-9F23-FE097302F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42" y="1154752"/>
            <a:ext cx="6064660" cy="4548495"/>
          </a:xfrm>
          <a:prstGeom prst="rect">
            <a:avLst/>
          </a:prstGeom>
          <a:effectLst/>
        </p:spPr>
      </p:pic>
      <p:sp>
        <p:nvSpPr>
          <p:cNvPr id="20" name="Content Placeholder 8">
            <a:extLst>
              <a:ext uri="{FF2B5EF4-FFF2-40B4-BE49-F238E27FC236}">
                <a16:creationId xmlns:a16="http://schemas.microsoft.com/office/drawing/2014/main" id="{977DB0BF-9B3C-4E80-93BE-008D0DBCC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5753" y="2438401"/>
            <a:ext cx="3667036" cy="3779520"/>
          </a:xfrm>
        </p:spPr>
        <p:txBody>
          <a:bodyPr>
            <a:normAutofit/>
          </a:bodyPr>
          <a:lstStyle/>
          <a:p>
            <a:r>
              <a:rPr lang="ru-RU" sz="1800" dirty="0"/>
              <a:t>Квадрант </a:t>
            </a:r>
            <a:r>
              <a:rPr lang="en-US" sz="1800" dirty="0"/>
              <a:t>I </a:t>
            </a:r>
            <a:r>
              <a:rPr lang="ru-RU" sz="1800" dirty="0"/>
              <a:t> - срочные и важные дела</a:t>
            </a:r>
          </a:p>
          <a:p>
            <a:r>
              <a:rPr lang="ru-RU" sz="1800" dirty="0"/>
              <a:t>Квадрант </a:t>
            </a:r>
            <a:r>
              <a:rPr lang="en-US" sz="1800" dirty="0"/>
              <a:t>II – </a:t>
            </a:r>
            <a:r>
              <a:rPr lang="ru-RU" sz="1800" dirty="0"/>
              <a:t>несрочные, но важные дела</a:t>
            </a:r>
          </a:p>
          <a:p>
            <a:r>
              <a:rPr lang="ru-RU" sz="1800" dirty="0"/>
              <a:t>Квадрант </a:t>
            </a:r>
            <a:r>
              <a:rPr lang="en-US" sz="1800" dirty="0"/>
              <a:t>III – </a:t>
            </a:r>
            <a:r>
              <a:rPr lang="ru-RU" sz="1800" dirty="0"/>
              <a:t>срочные, но неважные дела</a:t>
            </a:r>
          </a:p>
          <a:p>
            <a:r>
              <a:rPr lang="ru-RU" sz="1800" dirty="0"/>
              <a:t>Квадрант </a:t>
            </a:r>
            <a:r>
              <a:rPr lang="en-US" sz="1800" dirty="0"/>
              <a:t>IV – </a:t>
            </a:r>
            <a:r>
              <a:rPr lang="ru-RU" sz="1800" dirty="0"/>
              <a:t>несрочные, неважные дела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42578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5A9CCB-E3B7-49AD-8A81-4E4E73714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698171"/>
            <a:ext cx="3962061" cy="4516360"/>
          </a:xfrm>
        </p:spPr>
        <p:txBody>
          <a:bodyPr anchor="t">
            <a:normAutofit/>
          </a:bodyPr>
          <a:lstStyle/>
          <a:p>
            <a:r>
              <a:rPr lang="ru-RU" sz="3600" dirty="0"/>
              <a:t>Описание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9B17FF-D9F8-4CA5-80FB-EBC21E0AA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1423" y="606800"/>
            <a:ext cx="8069977" cy="5508701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r>
              <a:rPr lang="ru-RU" sz="1800" b="1" dirty="0"/>
              <a:t>Квадрант I — «Сделайте это немедленно» (срочные и важные).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ru-RU" sz="1800" dirty="0"/>
              <a:t>Сюда попадают приоритетные задачи, требующие немедленного внимания. Они имеют жесткие сроки и должны выполняться прежде всего остального.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ru-RU" sz="1800" dirty="0"/>
              <a:t>Например, изучить новый материал и упражнения, которые в программе уроков на сегодня, подготовится к завтрашней контрольной работе, выполнить домашнее задание к завтрашнему дню, найти ответ на вопрос, который необходим для выполнения упражнения, прослушать трансляцию учителя, если она запланирована на ближайшее время.</a:t>
            </a:r>
          </a:p>
          <a:p>
            <a:pPr>
              <a:spcBef>
                <a:spcPts val="200"/>
              </a:spcBef>
            </a:pPr>
            <a:r>
              <a:rPr lang="ru-RU" sz="1800" b="1" dirty="0"/>
              <a:t>Квадрант II — «Решите, когда вы это сделаете» (важные, но несрочные).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ru-RU" sz="1800" dirty="0"/>
              <a:t>Эти задачи тоже имеют определенный срок. Например, найти информацию для реферата, который надо сдать через несколько дней, или сделать часть большой работы, которую надо сдать к определенному времени. Это те дела, которые сложно подготовить за один день.</a:t>
            </a:r>
          </a:p>
          <a:p>
            <a:pPr>
              <a:spcBef>
                <a:spcPts val="200"/>
              </a:spcBef>
            </a:pPr>
            <a:r>
              <a:rPr lang="ru-RU" sz="1800" b="1" dirty="0"/>
              <a:t>Квадрант III — Срочные, но неважные.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ru-RU" sz="1800" dirty="0"/>
              <a:t>Те дела, которые можно не выполнять, если есть недостаток времени и они не повлияют на результат. Дополнительные задания, которые направлены на расширение кругозора, но на них не хватает времени из-за дел 1 и 2 квадранта. Их невыполнение </a:t>
            </a:r>
            <a:r>
              <a:rPr lang="ru-RU" sz="1800" u="sng" dirty="0"/>
              <a:t>не повлияет на знания </a:t>
            </a:r>
            <a:r>
              <a:rPr lang="ru-RU" sz="1800" dirty="0"/>
              <a:t>и оценки.</a:t>
            </a:r>
          </a:p>
          <a:p>
            <a:pPr>
              <a:spcBef>
                <a:spcPts val="200"/>
              </a:spcBef>
            </a:pPr>
            <a:r>
              <a:rPr lang="ru-RU" sz="1800" b="1" dirty="0"/>
              <a:t>Квадрант IV — «Сделайте это позже» (неважные, несрочные).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ru-RU" sz="1800" dirty="0"/>
              <a:t>Проверить социальные сети, ответить на сообщения в мессенджере, которые не касаются учебы и т.п.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6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внутренний, человек, сидит, стол&#10;&#10;Автоматически созданное описание">
            <a:extLst>
              <a:ext uri="{FF2B5EF4-FFF2-40B4-BE49-F238E27FC236}">
                <a16:creationId xmlns:a16="http://schemas.microsoft.com/office/drawing/2014/main" id="{4B86E863-757D-46FC-8830-6113E9A38F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6286" r="13787"/>
          <a:stretch/>
        </p:blipFill>
        <p:spPr>
          <a:xfrm>
            <a:off x="6086935" y="10"/>
            <a:ext cx="6104759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AD6D82-CFA5-4B84-B790-D013EFFA6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649" y="13253"/>
            <a:ext cx="4803636" cy="66802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</a:rPr>
              <a:t>Все успеваем!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B45E6F-8597-414C-868F-B2FCDDF9F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880" y="827049"/>
            <a:ext cx="6104758" cy="5739408"/>
          </a:xfrm>
        </p:spPr>
        <p:txBody>
          <a:bodyPr anchor="ctr"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solidFill>
                  <a:srgbClr val="000000"/>
                </a:solidFill>
              </a:rPr>
              <a:t>Начинать выполнять обязанности необходимо с самой трудной и самой важной задачи, которая приблизит вас к выполнению плана и достижению целей.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solidFill>
                  <a:srgbClr val="000000"/>
                </a:solidFill>
              </a:rPr>
              <a:t>Будьте конкретны при постановке целей. Например, хорошо сдать экзамены – это неконкретная цель. Цель должна мотивировать к действию, например: «Я хочу по сумме трёх экзаменов набрать энное количество баллов. Для этого буду готовиться минимум по два часа в день». Или «Получить «5» за четверть по математике. Для этого я буду: выполнять все классные и домашние работы, спрашивать учителя, если мне не понятно, дополнительно смотреть обучающие видео по темам, в которых остались вопросы не менее 1 часа в день кроме воскресенья».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solidFill>
                  <a:srgbClr val="000000"/>
                </a:solidFill>
              </a:rPr>
              <a:t>Ставьте искусственные временные рамки. Заводите таймер, пусть он будет перед глазами, тогда работа будет выполняться быстрее. 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solidFill>
                  <a:srgbClr val="000000"/>
                </a:solidFill>
              </a:rPr>
              <a:t>Поощряйте себя за успехи, причем за самые маленькие. Важно ощущать результат своего труда. Хвалите себя!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solidFill>
                  <a:srgbClr val="000000"/>
                </a:solidFill>
              </a:rPr>
              <a:t>Не берите на себя слишком много дел и обязанностей. В вашей сетке дня должно быть достаточно свободных зон для отдыха, времени подумать, отвлечься от всего.</a:t>
            </a:r>
            <a:endParaRPr lang="ru-R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980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9CF93D-9EBA-4769-99C3-A7F9B9B31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ru-RU" sz="3600" dirty="0"/>
              <a:t>Модель </a:t>
            </a:r>
            <a:r>
              <a:rPr lang="en-US" sz="3600" dirty="0"/>
              <a:t>SMART </a:t>
            </a:r>
            <a:r>
              <a:rPr lang="ru-RU" sz="3600" dirty="0"/>
              <a:t>для постановки целей.</a:t>
            </a:r>
            <a:br>
              <a:rPr lang="ru-RU" sz="3600" dirty="0"/>
            </a:br>
            <a:r>
              <a:rPr lang="ru-RU" sz="3000" dirty="0"/>
              <a:t>Цель должна быть:</a:t>
            </a:r>
          </a:p>
        </p:txBody>
      </p:sp>
      <p:pic>
        <p:nvPicPr>
          <p:cNvPr id="7" name="Рисунок 6" descr="Изображение выглядит как играет, проигрыватель, мяч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CA104A06-AF08-44D3-861B-C46582AEA0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72" b="18793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0C725E2-BBD1-44F2-A459-F1BE63564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574" y="3670857"/>
            <a:ext cx="7485413" cy="3105140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1800" dirty="0"/>
              <a:t>Конкретна и измерима (получить «5» по математике, закончить четверть на «4» и «5» и т.п.)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1800" dirty="0"/>
              <a:t>Достижима (если у ученика недавно была «2» в четверти по математике, то лучше сначала поставить задачу получить твердую «3» или «4» для начала, а потом  уже «5»)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1800" dirty="0"/>
              <a:t>Уместность. Вы осознаете, что цель важна для вашего будущего. Например, «5» по математике необходима для получения желаемой профессии, или родители обещали сделать вам подарок, если четверть будет без «3» и «2», вы хотите стать хорошистом и т.п.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1800" dirty="0"/>
              <a:t>Ограничена во времени. Сколько у вас времени для выполнения задачи?</a:t>
            </a:r>
          </a:p>
        </p:txBody>
      </p:sp>
    </p:spTree>
    <p:extLst>
      <p:ext uri="{BB962C8B-B14F-4D97-AF65-F5344CB8AC3E}">
        <p14:creationId xmlns:p14="http://schemas.microsoft.com/office/powerpoint/2010/main" val="945352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F6E56AC0-F3A0-463B-B000-3493F4BE0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218" y="1463039"/>
            <a:ext cx="5542387" cy="4300447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2200"/>
              <a:t>Я желаю вам успехов в новом формате обучения!</a:t>
            </a:r>
          </a:p>
          <a:p>
            <a:pPr marL="0" indent="0">
              <a:buNone/>
            </a:pPr>
            <a:endParaRPr lang="ru-RU" sz="2200"/>
          </a:p>
          <a:p>
            <a:pPr marL="0" indent="0">
              <a:buNone/>
            </a:pPr>
            <a:r>
              <a:rPr lang="ru-RU" sz="2200"/>
              <a:t>С наилучшими пожеланиями,</a:t>
            </a:r>
          </a:p>
          <a:p>
            <a:pPr marL="0" indent="0">
              <a:buNone/>
            </a:pPr>
            <a:r>
              <a:rPr lang="ru-RU" sz="2200"/>
              <a:t>Педагог-психолог Елисеева Е.А.</a:t>
            </a:r>
          </a:p>
          <a:p>
            <a:endParaRPr lang="ru-RU" sz="2200"/>
          </a:p>
          <a:p>
            <a:pPr marL="0" indent="0">
              <a:buNone/>
            </a:pPr>
            <a:endParaRPr lang="ru-RU" sz="2200"/>
          </a:p>
        </p:txBody>
      </p:sp>
    </p:spTree>
    <p:extLst>
      <p:ext uri="{BB962C8B-B14F-4D97-AF65-F5344CB8AC3E}">
        <p14:creationId xmlns:p14="http://schemas.microsoft.com/office/powerpoint/2010/main" val="94152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3A8471-99B9-402F-A305-90320C0A8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ru-RU" sz="3600"/>
              <a:t>Новый формат – новые возможности.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A88E63-1320-45DB-9732-172228FF3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1782981"/>
            <a:ext cx="6891188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/>
              <a:t>Дорогие ученики!</a:t>
            </a:r>
          </a:p>
          <a:p>
            <a:pPr marL="0" indent="0">
              <a:buNone/>
            </a:pPr>
            <a:r>
              <a:rPr lang="ru-RU" sz="2000"/>
              <a:t>Вы оказались первыми, кто начал обучение с применением дистанционных технологий по всем предметам сразу.</a:t>
            </a:r>
          </a:p>
          <a:p>
            <a:pPr marL="0" indent="0">
              <a:buNone/>
            </a:pPr>
            <a:r>
              <a:rPr lang="ru-RU" sz="2000"/>
              <a:t>Возможно, в первую неделю многие были не готовы к этому. Кто-то растерялся, кто-то не сразу понял, что нужно делать. </a:t>
            </a:r>
          </a:p>
          <a:p>
            <a:pPr marL="0" indent="0">
              <a:buNone/>
            </a:pPr>
            <a:r>
              <a:rPr lang="ru-RU" sz="2000"/>
              <a:t>Сейчас уже многие из вас вошли в учебный ритм, освоились с новыми программами.</a:t>
            </a:r>
          </a:p>
          <a:p>
            <a:pPr marL="0" indent="0">
              <a:buNone/>
            </a:pPr>
            <a:r>
              <a:rPr lang="ru-RU" sz="2000"/>
              <a:t>Хочется отметить, что эта ситуация – прежде всего </a:t>
            </a:r>
            <a:r>
              <a:rPr lang="ru-RU" sz="2000" b="1"/>
              <a:t>полезный опыт</a:t>
            </a:r>
            <a:r>
              <a:rPr lang="ru-RU" sz="2000"/>
              <a:t>, который в той или иной степени вам пригодится во время обучения будущей профессии и совершенствования в ней.</a:t>
            </a:r>
          </a:p>
          <a:p>
            <a:pPr marL="0" indent="0">
              <a:buNone/>
            </a:pPr>
            <a:r>
              <a:rPr lang="ru-RU" sz="2000"/>
              <a:t>Предлагаю вам ознакомиться с приемами и методами, которые помогут вам хорошо учиться.</a:t>
            </a:r>
          </a:p>
        </p:txBody>
      </p:sp>
      <p:pic>
        <p:nvPicPr>
          <p:cNvPr id="7" name="Рисунок 6" descr="Изображение выглядит как рисунок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673515C8-A4BE-4160-B905-47B2C8B3EF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566" b="-3"/>
          <a:stretch/>
        </p:blipFill>
        <p:spPr>
          <a:xfrm>
            <a:off x="7777393" y="1976277"/>
            <a:ext cx="4414606" cy="4881723"/>
          </a:xfrm>
          <a:custGeom>
            <a:avLst/>
            <a:gdLst/>
            <a:ahLst/>
            <a:cxnLst/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33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4A3659-EA24-42E8-B167-340779D72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ru-RU" sz="4000"/>
              <a:t>Сохраняем зрение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29535D-9A5A-4BC5-A575-C95E39D81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224322"/>
            <a:ext cx="4559425" cy="436200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1800" dirty="0"/>
              <a:t>Учеба с применением дистанционных технологий предполагает частое обращение к ПК или ноутбуку. Многие из вас играют и общаются в социальных сетях, а, значит, проводят время за экраном.</a:t>
            </a:r>
          </a:p>
          <a:p>
            <a:pPr marL="0" indent="0">
              <a:buNone/>
            </a:pPr>
            <a:r>
              <a:rPr lang="ru-RU" sz="1800" dirty="0"/>
              <a:t>Нагрузка на зрение не должна превышать нормы, которые разработали врачи, иначе это может привести к усталости глаз и другим неприятным симптомам.</a:t>
            </a:r>
          </a:p>
          <a:p>
            <a:pPr marL="0" indent="0">
              <a:buNone/>
            </a:pPr>
            <a:r>
              <a:rPr lang="ru-RU" sz="1800" dirty="0"/>
              <a:t>Постарайтесь в этот период немного уменьшить время игр и просмотра социальных сетей, выбирайте другие варианты отдыха. Хорошим способом является зарядка для глаз.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Изображение выглядит как женщина, волосы, носит, белый&#10;&#10;Автоматически созданное описание">
            <a:extLst>
              <a:ext uri="{FF2B5EF4-FFF2-40B4-BE49-F238E27FC236}">
                <a16:creationId xmlns:a16="http://schemas.microsoft.com/office/drawing/2014/main" id="{D8CFD3BE-3948-4B6D-A2AE-2C10111B68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96" r="22245" b="-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6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12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AB874-38AC-4607-8C06-691996E1A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2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Зарядка для глаз. Видео с полезными упражнениями</a:t>
            </a:r>
            <a:endParaRPr lang="en-US" sz="2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" name="Rectangle 14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Мультимедиа в Интернете 7" title="10 ￐ﾔ￐ﾵ￐ﾹ￑ﾁ￑ﾂ￐ﾲ￐ﾵ￐ﾽ￐ﾽ￑ﾋ￑ﾅ ￐ﾣ￐﾿￑ﾀ￐ﾰ￐ﾶ￐ﾽ￐ﾵ￐ﾽ￐ﾸ￐ﾹ ￐ﾔ￐ﾻ￑ﾏ ￐ﾣ￐ﾻ￑ﾃ￑ﾇ￑ﾈ￐ﾵ￐ﾽ￐ﾸ￑ﾏ ￐ﾗ￑ﾀ￐ﾵ￐ﾽ￐ﾸ￑ﾏ">
            <a:hlinkClick r:id="" action="ppaction://media"/>
            <a:extLst>
              <a:ext uri="{FF2B5EF4-FFF2-40B4-BE49-F238E27FC236}">
                <a16:creationId xmlns:a16="http://schemas.microsoft.com/office/drawing/2014/main" id="{3480FDEC-EB33-4D30-BA62-8420A771972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45238" y="1324642"/>
            <a:ext cx="7608304" cy="427967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4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3F0415-40D2-4CC1-A438-2605B3F22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 fontScale="90000"/>
          </a:bodyPr>
          <a:lstStyle/>
          <a:p>
            <a:r>
              <a:rPr lang="ru-RU" sz="3400" dirty="0"/>
              <a:t>Рекомендации по работе за компьютером: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287F8A-ECCA-4C7F-952E-4DC1313AA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900" dirty="0"/>
              <a:t>чаще переводить взгляд на удаленный объект;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900" dirty="0"/>
              <a:t>правильно установить экран монитора и постараться предотвратить отсутствие бликов на экране;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900" dirty="0"/>
              <a:t>работать при надлежащей освещенности помещения, не работать в темноте;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900" dirty="0"/>
              <a:t>моргать каждые 3-5 секунд;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900" dirty="0"/>
              <a:t>выбрать правильное расстояние (не менее 50 см) до монитора;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900" dirty="0"/>
              <a:t>делать 2-3-минутные перерывы при работе за компьютером.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007DDC-A711-47F7-A912-A87E215B6E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32" r="2411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21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0C4C0-43A9-4723-B4E2-9495130CC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124660"/>
            <a:ext cx="4560584" cy="1128068"/>
          </a:xfrm>
        </p:spPr>
        <p:txBody>
          <a:bodyPr anchor="ctr">
            <a:normAutofit/>
          </a:bodyPr>
          <a:lstStyle/>
          <a:p>
            <a:r>
              <a:rPr lang="ru-RU" sz="3700" dirty="0"/>
              <a:t>Режим и правильное питание</a:t>
            </a:r>
          </a:p>
        </p:txBody>
      </p:sp>
      <p:grpSp>
        <p:nvGrpSpPr>
          <p:cNvPr id="36" name="Group 2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Rectangle 3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206E76-99E9-4400-BFD2-50788A1CD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1888545"/>
            <a:ext cx="4559425" cy="3979585"/>
          </a:xfrm>
        </p:spPr>
        <p:txBody>
          <a:bodyPr anchor="ctr">
            <a:noAutofit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ru-RU" sz="1700" dirty="0"/>
              <a:t>Соблюдение режима полезно для здоровья и помогает поддерживать высокую трудоспособность.</a:t>
            </a:r>
          </a:p>
          <a:p>
            <a:pPr marL="0" indent="0">
              <a:spcBef>
                <a:spcPts val="400"/>
              </a:spcBef>
              <a:buNone/>
            </a:pPr>
            <a:endParaRPr lang="ru-RU" sz="1700" dirty="0"/>
          </a:p>
          <a:p>
            <a:pPr>
              <a:spcBef>
                <a:spcPts val="400"/>
              </a:spcBef>
            </a:pPr>
            <a:r>
              <a:rPr lang="ru-RU" sz="1700" dirty="0"/>
              <a:t>Старайтесь ложиться и вставать примерно в одно и то же время.</a:t>
            </a:r>
          </a:p>
          <a:p>
            <a:pPr>
              <a:spcBef>
                <a:spcPts val="400"/>
              </a:spcBef>
            </a:pPr>
            <a:r>
              <a:rPr lang="ru-RU" sz="1700" dirty="0"/>
              <a:t>Время отхода ко сну не должно быть позже 22.00. Это связано с выработкой </a:t>
            </a:r>
            <a:r>
              <a:rPr lang="ru-RU" sz="1700" dirty="0">
                <a:hlinkClick r:id="rId2"/>
              </a:rPr>
              <a:t>мелатонина</a:t>
            </a:r>
            <a:r>
              <a:rPr lang="ru-RU" sz="1700" dirty="0"/>
              <a:t> – основного гормона сна. Постарайтесь отложить гаджеты за 2 часа до сна – это полезно для работы циркадных ритмов, и, как следствие, работоспособности мозга.</a:t>
            </a:r>
          </a:p>
          <a:p>
            <a:pPr>
              <a:spcBef>
                <a:spcPts val="400"/>
              </a:spcBef>
            </a:pPr>
            <a:r>
              <a:rPr lang="ru-RU" sz="1700" dirty="0"/>
              <a:t>Обязательно делайте утром зарядку и небольшие разминки в течение дня, танцуйте и помогайте родителям с уборкой.</a:t>
            </a:r>
          </a:p>
          <a:p>
            <a:pPr>
              <a:spcBef>
                <a:spcPts val="400"/>
              </a:spcBef>
            </a:pPr>
            <a:r>
              <a:rPr lang="ru-RU" sz="1700" dirty="0"/>
              <a:t>Дышите свежим воздухом, проветривайте комнату.</a:t>
            </a:r>
          </a:p>
          <a:p>
            <a:pPr>
              <a:spcBef>
                <a:spcPts val="400"/>
              </a:spcBef>
            </a:pPr>
            <a:r>
              <a:rPr lang="ru-RU" sz="1700" dirty="0"/>
              <a:t>Придерживайтесь принципов здорового питания – ешьте продукты, богатые белком (мясо, рыба, птица, бобовые, орехи), овощи и фрукты.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часы, стол, внутренни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E54AE9D0-6D1C-470E-82FE-BD5EB8924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399" r="1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78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A1D02B-5111-4BF3-8B30-D374A24BB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5751" y="629266"/>
            <a:ext cx="3667039" cy="1676603"/>
          </a:xfrm>
        </p:spPr>
        <p:txBody>
          <a:bodyPr>
            <a:normAutofit/>
          </a:bodyPr>
          <a:lstStyle/>
          <a:p>
            <a:r>
              <a:rPr lang="ru-RU" sz="3400"/>
              <a:t>Распространённые ошибки питания</a:t>
            </a:r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id="{577D1452-F0B7-431E-9A24-D3F7103D8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0">
            <a:extLst>
              <a:ext uri="{FF2B5EF4-FFF2-40B4-BE49-F238E27FC236}">
                <a16:creationId xmlns:a16="http://schemas.microsoft.com/office/drawing/2014/main" id="{A660F4F9-5DF5-4F15-BE6A-CD8648BB1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211" y="559407"/>
            <a:ext cx="6594522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D35C41-F87F-4D3D-B5D7-BA6D1BDC20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82" r="13881" b="-2"/>
          <a:stretch/>
        </p:blipFill>
        <p:spPr>
          <a:xfrm>
            <a:off x="644652" y="722376"/>
            <a:ext cx="6263640" cy="5413248"/>
          </a:xfrm>
          <a:prstGeom prst="rect">
            <a:avLst/>
          </a:prstGeom>
          <a:effectLst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3EADF6A4-7630-4E38-9700-8C7B31DC2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5753" y="2438401"/>
            <a:ext cx="3667036" cy="3779520"/>
          </a:xfrm>
        </p:spPr>
        <p:txBody>
          <a:bodyPr>
            <a:normAutofit/>
          </a:bodyPr>
          <a:lstStyle/>
          <a:p>
            <a:r>
              <a:rPr lang="ru-RU" sz="1800"/>
              <a:t>Отказ от завтрака,</a:t>
            </a:r>
          </a:p>
          <a:p>
            <a:r>
              <a:rPr lang="ru-RU" sz="1800"/>
              <a:t>Питание преимущественно полуфабрикатами,</a:t>
            </a:r>
          </a:p>
          <a:p>
            <a:r>
              <a:rPr lang="ru-RU" sz="1800"/>
              <a:t>Использование в качестве перекуса высокоуглеводистых продуктов,</a:t>
            </a:r>
          </a:p>
          <a:p>
            <a:r>
              <a:rPr lang="ru-RU" sz="1800"/>
              <a:t>Дефицит употребления рыбы, </a:t>
            </a:r>
          </a:p>
          <a:p>
            <a:r>
              <a:rPr lang="ru-RU" sz="1800"/>
              <a:t>Недостаточное употребление овощей и фруктов,</a:t>
            </a:r>
          </a:p>
          <a:p>
            <a:r>
              <a:rPr lang="ru-RU" sz="1800"/>
              <a:t>Употребление кофеин содержащих энергетических напитков.</a:t>
            </a:r>
          </a:p>
        </p:txBody>
      </p:sp>
    </p:spTree>
    <p:extLst>
      <p:ext uri="{BB962C8B-B14F-4D97-AF65-F5344CB8AC3E}">
        <p14:creationId xmlns:p14="http://schemas.microsoft.com/office/powerpoint/2010/main" val="505181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20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70B628-4084-420B-8A99-986D10413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/>
              <a:t>Положение за монитором</a:t>
            </a:r>
          </a:p>
        </p:txBody>
      </p:sp>
      <p:sp>
        <p:nvSpPr>
          <p:cNvPr id="58" name="Rectangle 22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24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2C51E9C-D4CB-4A9F-B71C-8FA35836C6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0077" b="1"/>
          <a:stretch/>
        </p:blipFill>
        <p:spPr>
          <a:xfrm>
            <a:off x="545238" y="858525"/>
            <a:ext cx="7608304" cy="521190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89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7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9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дорога, внешний, гора, сцена&#10;&#10;Автоматически созданное описание">
            <a:extLst>
              <a:ext uri="{FF2B5EF4-FFF2-40B4-BE49-F238E27FC236}">
                <a16:creationId xmlns:a16="http://schemas.microsoft.com/office/drawing/2014/main" id="{677F8CF5-4CF4-45D0-8BA0-00A0778848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b="13436"/>
          <a:stretch/>
        </p:blipFill>
        <p:spPr>
          <a:xfrm>
            <a:off x="0" y="1603945"/>
            <a:ext cx="12192000" cy="526389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B8140F-E7BC-40DD-89FE-EBD8FF7B5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1387" y="752215"/>
            <a:ext cx="7544952" cy="875680"/>
          </a:xfrm>
        </p:spPr>
        <p:txBody>
          <a:bodyPr anchor="t">
            <a:normAutofit/>
          </a:bodyPr>
          <a:lstStyle/>
          <a:p>
            <a:r>
              <a:rPr lang="ru-RU" sz="3600" dirty="0"/>
              <a:t>Начинаем учиться дома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E62B28C-8ACC-4FC9-9A9C-48BC7A0CB789}"/>
              </a:ext>
            </a:extLst>
          </p:cNvPr>
          <p:cNvSpPr/>
          <p:nvPr/>
        </p:nvSpPr>
        <p:spPr>
          <a:xfrm>
            <a:off x="759171" y="1611176"/>
            <a:ext cx="10695093" cy="4958339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2137B8-92E0-45A4-AEE6-D6585802E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440" y="1698170"/>
            <a:ext cx="10695093" cy="490745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ru-RU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многих дом – это место отдыха, а домашний ПК или ноутбук – средство для игр и общения. Поэтому некоторым ученикам может быть сложно перестроиться и начать заниматься.</a:t>
            </a:r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ru-RU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того, чтобы начать учебный день, можно выбрать один из следующих способов: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ru-RU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 «ничего не делания». Отложите гаджеты, встаньте на середину комнаты, закройте глаза и попробуйте ничего не делать и ни о чем не думать. Как правило, через несколько мгновений вы будете готовы идти заниматься.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ru-RU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Договоритесь с собой, что сядете за выполнение задания хотя бы на 5 минут. Как правило, самое сложное – это начать. Потом вы сами удивитесь, как не заметили и увлеклись процессом, и все сделали.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ru-RU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Пофантазируйте, как бы вы могли применить знания в будущем. В каких ситуациях они будут полезны? В каких профессиях востребованы?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ru-RU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Старайтесь соблюдать школьное расписание. На это время поставьте телефоны на беззвучный режим, не отвлекайтесь на каждое оповещение. Исключения – оповещения от учителей, родителей и родных. Оставьте несрочные дела на вторую половину дня. Заблокируйте ненужные рассылки и оповещения.</a:t>
            </a:r>
          </a:p>
        </p:txBody>
      </p:sp>
    </p:spTree>
    <p:extLst>
      <p:ext uri="{BB962C8B-B14F-4D97-AF65-F5344CB8AC3E}">
        <p14:creationId xmlns:p14="http://schemas.microsoft.com/office/powerpoint/2010/main" val="1431722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1369</Words>
  <Application>Microsoft Office PowerPoint</Application>
  <PresentationFormat>Широкоэкранный</PresentationFormat>
  <Paragraphs>86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Тема Office</vt:lpstr>
      <vt:lpstr>Учимся по-новому. Обучение с применением дистанционных образовательных технологий.</vt:lpstr>
      <vt:lpstr>Новый формат – новые возможности.</vt:lpstr>
      <vt:lpstr>Сохраняем зрение</vt:lpstr>
      <vt:lpstr>Зарядка для глаз. Видео с полезными упражнениями</vt:lpstr>
      <vt:lpstr>Рекомендации по работе за компьютером:</vt:lpstr>
      <vt:lpstr>Режим и правильное питание</vt:lpstr>
      <vt:lpstr>Распространённые ошибки питания</vt:lpstr>
      <vt:lpstr>Положение за монитором</vt:lpstr>
      <vt:lpstr>Начинаем учиться дома</vt:lpstr>
      <vt:lpstr>Планируем и определяем приоритеты</vt:lpstr>
      <vt:lpstr>Матрица Эйзенхауэра</vt:lpstr>
      <vt:lpstr>Описание</vt:lpstr>
      <vt:lpstr>Все успеваем!</vt:lpstr>
      <vt:lpstr>Модель SMART для постановки целей. Цель должна быть: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по-новому. Обучение с применением дистанционных образовательных технологий.</dc:title>
  <dc:creator>Df230</dc:creator>
  <cp:lastModifiedBy>Df230</cp:lastModifiedBy>
  <cp:revision>9</cp:revision>
  <dcterms:created xsi:type="dcterms:W3CDTF">2020-04-15T14:24:12Z</dcterms:created>
  <dcterms:modified xsi:type="dcterms:W3CDTF">2020-04-15T15:09:37Z</dcterms:modified>
</cp:coreProperties>
</file>