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5" r:id="rId2"/>
    <p:sldId id="273" r:id="rId3"/>
    <p:sldId id="281" r:id="rId4"/>
    <p:sldId id="279" r:id="rId5"/>
    <p:sldId id="284" r:id="rId6"/>
    <p:sldId id="285" r:id="rId7"/>
    <p:sldId id="282" r:id="rId8"/>
    <p:sldId id="283" r:id="rId9"/>
    <p:sldId id="286" r:id="rId10"/>
    <p:sldId id="287" r:id="rId11"/>
    <p:sldId id="293" r:id="rId12"/>
    <p:sldId id="288" r:id="rId13"/>
    <p:sldId id="292" r:id="rId14"/>
    <p:sldId id="289" r:id="rId15"/>
    <p:sldId id="291" r:id="rId16"/>
    <p:sldId id="290" r:id="rId17"/>
    <p:sldId id="294" r:id="rId1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941" autoAdjust="0"/>
  </p:normalViewPr>
  <p:slideViewPr>
    <p:cSldViewPr snapToGrid="0">
      <p:cViewPr varScale="1">
        <p:scale>
          <a:sx n="63" d="100"/>
          <a:sy n="63" d="100"/>
        </p:scale>
        <p:origin x="102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20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5A0735-B62E-4ADD-83C7-517EFD058D4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53754A5-8EE3-4279-9E49-055B58D70F72}">
      <dgm:prSet/>
      <dgm:spPr/>
      <dgm:t>
        <a:bodyPr/>
        <a:lstStyle/>
        <a:p>
          <a:r>
            <a:rPr lang="ru-RU"/>
            <a:t>Стрессорный эффект зависит только </a:t>
          </a:r>
          <a:r>
            <a:rPr lang="ru-RU" b="1"/>
            <a:t>от интенсивности требований к приспособительной способности организма.</a:t>
          </a:r>
          <a:endParaRPr lang="en-US"/>
        </a:p>
      </dgm:t>
    </dgm:pt>
    <dgm:pt modelId="{F47A98EB-3B3E-458D-BC6E-EB9E8E18F1BA}" type="parTrans" cxnId="{3482FED1-8BEF-4443-B3E0-D12E1FF66869}">
      <dgm:prSet/>
      <dgm:spPr/>
      <dgm:t>
        <a:bodyPr/>
        <a:lstStyle/>
        <a:p>
          <a:endParaRPr lang="en-US"/>
        </a:p>
      </dgm:t>
    </dgm:pt>
    <dgm:pt modelId="{B6C36E4F-F289-4406-8A51-BCF4493A64F0}" type="sibTrans" cxnId="{3482FED1-8BEF-4443-B3E0-D12E1FF66869}">
      <dgm:prSet/>
      <dgm:spPr/>
      <dgm:t>
        <a:bodyPr/>
        <a:lstStyle/>
        <a:p>
          <a:endParaRPr lang="en-US"/>
        </a:p>
      </dgm:t>
    </dgm:pt>
    <dgm:pt modelId="{66B759CF-DC42-4FDA-97C8-EA513895171D}">
      <dgm:prSet/>
      <dgm:spPr/>
      <dgm:t>
        <a:bodyPr/>
        <a:lstStyle/>
        <a:p>
          <a:r>
            <a:rPr lang="ru-RU"/>
            <a:t>Результаты  двух  событий – горе и радость – совершенно  различны,  даже противоположны,  но их  стрессорное действие может быть одинаковым.</a:t>
          </a:r>
          <a:endParaRPr lang="en-US"/>
        </a:p>
      </dgm:t>
    </dgm:pt>
    <dgm:pt modelId="{BA1C96C2-5634-4119-9C2D-030A89E368E2}" type="parTrans" cxnId="{C3B069DC-F719-4361-8EC3-542A139A1959}">
      <dgm:prSet/>
      <dgm:spPr/>
      <dgm:t>
        <a:bodyPr/>
        <a:lstStyle/>
        <a:p>
          <a:endParaRPr lang="en-US"/>
        </a:p>
      </dgm:t>
    </dgm:pt>
    <dgm:pt modelId="{FD00EA03-D291-4131-8215-74091014A76C}" type="sibTrans" cxnId="{C3B069DC-F719-4361-8EC3-542A139A1959}">
      <dgm:prSet/>
      <dgm:spPr/>
      <dgm:t>
        <a:bodyPr/>
        <a:lstStyle/>
        <a:p>
          <a:endParaRPr lang="en-US"/>
        </a:p>
      </dgm:t>
    </dgm:pt>
    <dgm:pt modelId="{D3FDC0DD-9EE3-45EF-9DF3-3F07ECD5FCB6}">
      <dgm:prSet/>
      <dgm:spPr/>
      <dgm:t>
        <a:bodyPr/>
        <a:lstStyle/>
        <a:p>
          <a:r>
            <a:rPr lang="ru-RU"/>
            <a:t>Стресса не следует избегать, это и невозможно. Большинству людей в равной мере не нравится и отсутствие стресса, и избыток его.</a:t>
          </a:r>
          <a:endParaRPr lang="en-US"/>
        </a:p>
      </dgm:t>
    </dgm:pt>
    <dgm:pt modelId="{BF1DB9EA-CFB3-4A39-B8C0-D1CC9C099C39}" type="parTrans" cxnId="{873AECF0-4951-4A02-9D21-5659311F4A3D}">
      <dgm:prSet/>
      <dgm:spPr/>
      <dgm:t>
        <a:bodyPr/>
        <a:lstStyle/>
        <a:p>
          <a:endParaRPr lang="en-US"/>
        </a:p>
      </dgm:t>
    </dgm:pt>
    <dgm:pt modelId="{A97C5271-1E75-463D-898B-EEB77F220020}" type="sibTrans" cxnId="{873AECF0-4951-4A02-9D21-5659311F4A3D}">
      <dgm:prSet/>
      <dgm:spPr/>
      <dgm:t>
        <a:bodyPr/>
        <a:lstStyle/>
        <a:p>
          <a:endParaRPr lang="en-US"/>
        </a:p>
      </dgm:t>
    </dgm:pt>
    <dgm:pt modelId="{400DE489-374D-489F-9178-273BA6BD5366}">
      <dgm:prSet/>
      <dgm:spPr/>
      <dgm:t>
        <a:bodyPr/>
        <a:lstStyle/>
        <a:p>
          <a:r>
            <a:rPr lang="ru-RU"/>
            <a:t>Опасность представляет не стресс, а </a:t>
          </a:r>
          <a:r>
            <a:rPr lang="ru-RU" b="1"/>
            <a:t>дистресс</a:t>
          </a:r>
          <a:r>
            <a:rPr lang="ru-RU"/>
            <a:t>.</a:t>
          </a:r>
          <a:endParaRPr lang="en-US"/>
        </a:p>
      </dgm:t>
    </dgm:pt>
    <dgm:pt modelId="{FF0CC751-E60C-4D4F-B587-D0AF3C3B74D9}" type="parTrans" cxnId="{CB1F4D30-2E1E-4C2E-AD41-610484046509}">
      <dgm:prSet/>
      <dgm:spPr/>
      <dgm:t>
        <a:bodyPr/>
        <a:lstStyle/>
        <a:p>
          <a:endParaRPr lang="en-US"/>
        </a:p>
      </dgm:t>
    </dgm:pt>
    <dgm:pt modelId="{96EC7F7B-E217-43DA-9B48-CAB170E81EE7}" type="sibTrans" cxnId="{CB1F4D30-2E1E-4C2E-AD41-610484046509}">
      <dgm:prSet/>
      <dgm:spPr/>
      <dgm:t>
        <a:bodyPr/>
        <a:lstStyle/>
        <a:p>
          <a:endParaRPr lang="en-US"/>
        </a:p>
      </dgm:t>
    </dgm:pt>
    <dgm:pt modelId="{B5257D67-2BDA-498C-A65E-A1709F934163}" type="pres">
      <dgm:prSet presAssocID="{155A0735-B62E-4ADD-83C7-517EFD058D42}" presName="linear" presStyleCnt="0">
        <dgm:presLayoutVars>
          <dgm:animLvl val="lvl"/>
          <dgm:resizeHandles val="exact"/>
        </dgm:presLayoutVars>
      </dgm:prSet>
      <dgm:spPr/>
    </dgm:pt>
    <dgm:pt modelId="{4C1E5984-4A17-4B73-8FB2-86DE5B1657BA}" type="pres">
      <dgm:prSet presAssocID="{753754A5-8EE3-4279-9E49-055B58D70F72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810E532-C476-4394-8A7E-6AC268E88F28}" type="pres">
      <dgm:prSet presAssocID="{B6C36E4F-F289-4406-8A51-BCF4493A64F0}" presName="spacer" presStyleCnt="0"/>
      <dgm:spPr/>
    </dgm:pt>
    <dgm:pt modelId="{82D2FEF3-CE5A-47D9-8CB0-8B22C8D15607}" type="pres">
      <dgm:prSet presAssocID="{66B759CF-DC42-4FDA-97C8-EA513895171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3058A95-628A-44E3-9088-F05ADC7FD081}" type="pres">
      <dgm:prSet presAssocID="{FD00EA03-D291-4131-8215-74091014A76C}" presName="spacer" presStyleCnt="0"/>
      <dgm:spPr/>
    </dgm:pt>
    <dgm:pt modelId="{699F82FC-538D-4B57-8A9D-4BCBEB9A9817}" type="pres">
      <dgm:prSet presAssocID="{D3FDC0DD-9EE3-45EF-9DF3-3F07ECD5FCB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43EA43-057E-4CFE-9196-45FFEE0E2BD4}" type="pres">
      <dgm:prSet presAssocID="{A97C5271-1E75-463D-898B-EEB77F220020}" presName="spacer" presStyleCnt="0"/>
      <dgm:spPr/>
    </dgm:pt>
    <dgm:pt modelId="{2AC42A06-D84C-492A-AE11-26D730BC2B24}" type="pres">
      <dgm:prSet presAssocID="{400DE489-374D-489F-9178-273BA6BD536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496C013-20C5-4FDC-99A8-376DD80AE799}" type="presOf" srcId="{66B759CF-DC42-4FDA-97C8-EA513895171D}" destId="{82D2FEF3-CE5A-47D9-8CB0-8B22C8D15607}" srcOrd="0" destOrd="0" presId="urn:microsoft.com/office/officeart/2005/8/layout/vList2"/>
    <dgm:cxn modelId="{CB1F4D30-2E1E-4C2E-AD41-610484046509}" srcId="{155A0735-B62E-4ADD-83C7-517EFD058D42}" destId="{400DE489-374D-489F-9178-273BA6BD5366}" srcOrd="3" destOrd="0" parTransId="{FF0CC751-E60C-4D4F-B587-D0AF3C3B74D9}" sibTransId="{96EC7F7B-E217-43DA-9B48-CAB170E81EE7}"/>
    <dgm:cxn modelId="{300C4A5C-3126-43CF-9F6C-2C4D40B57184}" type="presOf" srcId="{753754A5-8EE3-4279-9E49-055B58D70F72}" destId="{4C1E5984-4A17-4B73-8FB2-86DE5B1657BA}" srcOrd="0" destOrd="0" presId="urn:microsoft.com/office/officeart/2005/8/layout/vList2"/>
    <dgm:cxn modelId="{3482FED1-8BEF-4443-B3E0-D12E1FF66869}" srcId="{155A0735-B62E-4ADD-83C7-517EFD058D42}" destId="{753754A5-8EE3-4279-9E49-055B58D70F72}" srcOrd="0" destOrd="0" parTransId="{F47A98EB-3B3E-458D-BC6E-EB9E8E18F1BA}" sibTransId="{B6C36E4F-F289-4406-8A51-BCF4493A64F0}"/>
    <dgm:cxn modelId="{C3B069DC-F719-4361-8EC3-542A139A1959}" srcId="{155A0735-B62E-4ADD-83C7-517EFD058D42}" destId="{66B759CF-DC42-4FDA-97C8-EA513895171D}" srcOrd="1" destOrd="0" parTransId="{BA1C96C2-5634-4119-9C2D-030A89E368E2}" sibTransId="{FD00EA03-D291-4131-8215-74091014A76C}"/>
    <dgm:cxn modelId="{F3BCD9E4-27C9-425E-A9CD-ED81FF8B0E37}" type="presOf" srcId="{155A0735-B62E-4ADD-83C7-517EFD058D42}" destId="{B5257D67-2BDA-498C-A65E-A1709F934163}" srcOrd="0" destOrd="0" presId="urn:microsoft.com/office/officeart/2005/8/layout/vList2"/>
    <dgm:cxn modelId="{F09706ED-ACCD-4E03-907F-43F7D65AF379}" type="presOf" srcId="{400DE489-374D-489F-9178-273BA6BD5366}" destId="{2AC42A06-D84C-492A-AE11-26D730BC2B24}" srcOrd="0" destOrd="0" presId="urn:microsoft.com/office/officeart/2005/8/layout/vList2"/>
    <dgm:cxn modelId="{873AECF0-4951-4A02-9D21-5659311F4A3D}" srcId="{155A0735-B62E-4ADD-83C7-517EFD058D42}" destId="{D3FDC0DD-9EE3-45EF-9DF3-3F07ECD5FCB6}" srcOrd="2" destOrd="0" parTransId="{BF1DB9EA-CFB3-4A39-B8C0-D1CC9C099C39}" sibTransId="{A97C5271-1E75-463D-898B-EEB77F220020}"/>
    <dgm:cxn modelId="{062365F5-1DD0-4469-B5B4-CC8CBF4C302C}" type="presOf" srcId="{D3FDC0DD-9EE3-45EF-9DF3-3F07ECD5FCB6}" destId="{699F82FC-538D-4B57-8A9D-4BCBEB9A9817}" srcOrd="0" destOrd="0" presId="urn:microsoft.com/office/officeart/2005/8/layout/vList2"/>
    <dgm:cxn modelId="{EFFC82F0-49AD-4381-9ECD-5753A0C6B82D}" type="presParOf" srcId="{B5257D67-2BDA-498C-A65E-A1709F934163}" destId="{4C1E5984-4A17-4B73-8FB2-86DE5B1657BA}" srcOrd="0" destOrd="0" presId="urn:microsoft.com/office/officeart/2005/8/layout/vList2"/>
    <dgm:cxn modelId="{A706E38D-E8DD-49CB-8E0F-C1B182B5B88A}" type="presParOf" srcId="{B5257D67-2BDA-498C-A65E-A1709F934163}" destId="{8810E532-C476-4394-8A7E-6AC268E88F28}" srcOrd="1" destOrd="0" presId="urn:microsoft.com/office/officeart/2005/8/layout/vList2"/>
    <dgm:cxn modelId="{51045105-6D65-44A3-85A0-EAD87D98090C}" type="presParOf" srcId="{B5257D67-2BDA-498C-A65E-A1709F934163}" destId="{82D2FEF3-CE5A-47D9-8CB0-8B22C8D15607}" srcOrd="2" destOrd="0" presId="urn:microsoft.com/office/officeart/2005/8/layout/vList2"/>
    <dgm:cxn modelId="{AD302BB4-F8DC-46E0-AE1A-AFF0FD924048}" type="presParOf" srcId="{B5257D67-2BDA-498C-A65E-A1709F934163}" destId="{23058A95-628A-44E3-9088-F05ADC7FD081}" srcOrd="3" destOrd="0" presId="urn:microsoft.com/office/officeart/2005/8/layout/vList2"/>
    <dgm:cxn modelId="{1D9B1F4D-150C-480B-B2E3-D394C7C6C1AD}" type="presParOf" srcId="{B5257D67-2BDA-498C-A65E-A1709F934163}" destId="{699F82FC-538D-4B57-8A9D-4BCBEB9A9817}" srcOrd="4" destOrd="0" presId="urn:microsoft.com/office/officeart/2005/8/layout/vList2"/>
    <dgm:cxn modelId="{462334C7-81D6-42E9-8E97-BE4E0FF22675}" type="presParOf" srcId="{B5257D67-2BDA-498C-A65E-A1709F934163}" destId="{6E43EA43-057E-4CFE-9196-45FFEE0E2BD4}" srcOrd="5" destOrd="0" presId="urn:microsoft.com/office/officeart/2005/8/layout/vList2"/>
    <dgm:cxn modelId="{0AA04CD0-04F0-4A4B-BDAC-FE971374E2D1}" type="presParOf" srcId="{B5257D67-2BDA-498C-A65E-A1709F934163}" destId="{2AC42A06-D84C-492A-AE11-26D730BC2B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4E58A9-C08D-43B0-B3F4-78B6A9F7EC1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482C1CA-7694-4EC2-B28E-6AC0F2E08422}">
      <dgm:prSet custT="1"/>
      <dgm:spPr/>
      <dgm:t>
        <a:bodyPr/>
        <a:lstStyle/>
        <a:p>
          <a:r>
            <a:rPr lang="ru-RU" sz="2000"/>
            <a:t>физические факторы внешней среды (жара, холод и пр.),</a:t>
          </a:r>
          <a:endParaRPr lang="en-US" sz="2000"/>
        </a:p>
      </dgm:t>
    </dgm:pt>
    <dgm:pt modelId="{628BC2AD-6E5D-41C8-90D5-381D5156568E}" type="parTrans" cxnId="{4F4CCA7A-7A7C-403C-B1C5-F2D19A39DFE0}">
      <dgm:prSet/>
      <dgm:spPr/>
      <dgm:t>
        <a:bodyPr/>
        <a:lstStyle/>
        <a:p>
          <a:endParaRPr lang="en-US"/>
        </a:p>
      </dgm:t>
    </dgm:pt>
    <dgm:pt modelId="{3BAF21B6-720E-4991-BCA1-CCBCD5362D94}" type="sibTrans" cxnId="{4F4CCA7A-7A7C-403C-B1C5-F2D19A39DFE0}">
      <dgm:prSet/>
      <dgm:spPr/>
      <dgm:t>
        <a:bodyPr/>
        <a:lstStyle/>
        <a:p>
          <a:endParaRPr lang="en-US"/>
        </a:p>
      </dgm:t>
    </dgm:pt>
    <dgm:pt modelId="{355D46DB-2DE5-4B8D-B98E-512F73D8E064}">
      <dgm:prSet custT="1"/>
      <dgm:spPr/>
      <dgm:t>
        <a:bodyPr/>
        <a:lstStyle/>
        <a:p>
          <a:r>
            <a:rPr lang="ru-RU" sz="2000" dirty="0"/>
            <a:t>информационная нагрузка (необходимость ускоренной обработки информации),</a:t>
          </a:r>
          <a:endParaRPr lang="en-US" sz="2000" dirty="0"/>
        </a:p>
      </dgm:t>
    </dgm:pt>
    <dgm:pt modelId="{F4F0417D-68D7-462C-B9B3-0E78318FF270}" type="parTrans" cxnId="{EAA0985C-83B2-4587-94C0-BC4512776551}">
      <dgm:prSet/>
      <dgm:spPr/>
      <dgm:t>
        <a:bodyPr/>
        <a:lstStyle/>
        <a:p>
          <a:endParaRPr lang="en-US"/>
        </a:p>
      </dgm:t>
    </dgm:pt>
    <dgm:pt modelId="{65CA7BF0-B17A-42A9-A945-131C6D8432BC}" type="sibTrans" cxnId="{EAA0985C-83B2-4587-94C0-BC4512776551}">
      <dgm:prSet/>
      <dgm:spPr/>
      <dgm:t>
        <a:bodyPr/>
        <a:lstStyle/>
        <a:p>
          <a:endParaRPr lang="en-US"/>
        </a:p>
      </dgm:t>
    </dgm:pt>
    <dgm:pt modelId="{4B2FC5C5-BB7D-4A8E-821A-C9998655880E}">
      <dgm:prSet custT="1"/>
      <dgm:spPr/>
      <dgm:t>
        <a:bodyPr/>
        <a:lstStyle/>
        <a:p>
          <a:r>
            <a:rPr lang="ru-RU" sz="2000"/>
            <a:t>нарушенные физиологические функции (в результате болезни, нарушений сна и других причин),</a:t>
          </a:r>
          <a:endParaRPr lang="en-US" sz="2000"/>
        </a:p>
      </dgm:t>
    </dgm:pt>
    <dgm:pt modelId="{D736B925-D29D-4AFE-87DD-D857B7AB59E7}" type="parTrans" cxnId="{9E361829-753E-4776-BE06-219F59FE5428}">
      <dgm:prSet/>
      <dgm:spPr/>
      <dgm:t>
        <a:bodyPr/>
        <a:lstStyle/>
        <a:p>
          <a:endParaRPr lang="en-US"/>
        </a:p>
      </dgm:t>
    </dgm:pt>
    <dgm:pt modelId="{8C32E098-0AB1-4169-A299-57EB75CE226C}" type="sibTrans" cxnId="{9E361829-753E-4776-BE06-219F59FE5428}">
      <dgm:prSet/>
      <dgm:spPr/>
      <dgm:t>
        <a:bodyPr/>
        <a:lstStyle/>
        <a:p>
          <a:endParaRPr lang="en-US"/>
        </a:p>
      </dgm:t>
    </dgm:pt>
    <dgm:pt modelId="{3B33CAEC-21D7-47B6-AAC3-8C011192C7D2}">
      <dgm:prSet custT="1"/>
      <dgm:spPr/>
      <dgm:t>
        <a:bodyPr/>
        <a:lstStyle/>
        <a:p>
          <a:r>
            <a:rPr lang="ru-RU" sz="2000" dirty="0"/>
            <a:t>психологические и психосоциальные факторы (отсутствие контроля над событиями, осознаваемая угроза, изоляция, остракизм*, групповое давление).</a:t>
          </a:r>
          <a:endParaRPr lang="en-US" sz="2000" dirty="0"/>
        </a:p>
      </dgm:t>
    </dgm:pt>
    <dgm:pt modelId="{8CA601AF-C0EE-42AC-80CF-7B202161FF2B}" type="parTrans" cxnId="{920E266E-8A60-4A0E-8DE3-C5D0AFEEFFE3}">
      <dgm:prSet/>
      <dgm:spPr/>
      <dgm:t>
        <a:bodyPr/>
        <a:lstStyle/>
        <a:p>
          <a:endParaRPr lang="en-US"/>
        </a:p>
      </dgm:t>
    </dgm:pt>
    <dgm:pt modelId="{4E240BAF-ED07-403E-9735-0C6C4419D969}" type="sibTrans" cxnId="{920E266E-8A60-4A0E-8DE3-C5D0AFEEFFE3}">
      <dgm:prSet/>
      <dgm:spPr/>
      <dgm:t>
        <a:bodyPr/>
        <a:lstStyle/>
        <a:p>
          <a:endParaRPr lang="en-US"/>
        </a:p>
      </dgm:t>
    </dgm:pt>
    <dgm:pt modelId="{FAD4D704-D54B-4060-8514-0DD8831A6AA4}" type="pres">
      <dgm:prSet presAssocID="{374E58A9-C08D-43B0-B3F4-78B6A9F7EC15}" presName="diagram" presStyleCnt="0">
        <dgm:presLayoutVars>
          <dgm:dir/>
          <dgm:resizeHandles val="exact"/>
        </dgm:presLayoutVars>
      </dgm:prSet>
      <dgm:spPr/>
    </dgm:pt>
    <dgm:pt modelId="{3017023A-DE70-43FF-A92B-B164FB47572F}" type="pres">
      <dgm:prSet presAssocID="{D482C1CA-7694-4EC2-B28E-6AC0F2E08422}" presName="node" presStyleLbl="node1" presStyleIdx="0" presStyleCnt="4">
        <dgm:presLayoutVars>
          <dgm:bulletEnabled val="1"/>
        </dgm:presLayoutVars>
      </dgm:prSet>
      <dgm:spPr/>
    </dgm:pt>
    <dgm:pt modelId="{26C9BA09-D8A6-4AD5-AA80-F71BC7CBBAD6}" type="pres">
      <dgm:prSet presAssocID="{3BAF21B6-720E-4991-BCA1-CCBCD5362D94}" presName="sibTrans" presStyleCnt="0"/>
      <dgm:spPr/>
    </dgm:pt>
    <dgm:pt modelId="{4E7BC3D3-ABB5-4607-9A9D-B17ACE85F69B}" type="pres">
      <dgm:prSet presAssocID="{355D46DB-2DE5-4B8D-B98E-512F73D8E064}" presName="node" presStyleLbl="node1" presStyleIdx="1" presStyleCnt="4">
        <dgm:presLayoutVars>
          <dgm:bulletEnabled val="1"/>
        </dgm:presLayoutVars>
      </dgm:prSet>
      <dgm:spPr/>
    </dgm:pt>
    <dgm:pt modelId="{101BA1EA-83D3-4A1E-95BA-76681A30E120}" type="pres">
      <dgm:prSet presAssocID="{65CA7BF0-B17A-42A9-A945-131C6D8432BC}" presName="sibTrans" presStyleCnt="0"/>
      <dgm:spPr/>
    </dgm:pt>
    <dgm:pt modelId="{2200D87F-5171-4ADD-80A4-6DFEBF17049E}" type="pres">
      <dgm:prSet presAssocID="{4B2FC5C5-BB7D-4A8E-821A-C9998655880E}" presName="node" presStyleLbl="node1" presStyleIdx="2" presStyleCnt="4">
        <dgm:presLayoutVars>
          <dgm:bulletEnabled val="1"/>
        </dgm:presLayoutVars>
      </dgm:prSet>
      <dgm:spPr/>
    </dgm:pt>
    <dgm:pt modelId="{347110FD-0044-4F11-B3B8-07A7109BA501}" type="pres">
      <dgm:prSet presAssocID="{8C32E098-0AB1-4169-A299-57EB75CE226C}" presName="sibTrans" presStyleCnt="0"/>
      <dgm:spPr/>
    </dgm:pt>
    <dgm:pt modelId="{3CBF015C-15CF-47E0-8E8B-DCCEDF630E34}" type="pres">
      <dgm:prSet presAssocID="{3B33CAEC-21D7-47B6-AAC3-8C011192C7D2}" presName="node" presStyleLbl="node1" presStyleIdx="3" presStyleCnt="4">
        <dgm:presLayoutVars>
          <dgm:bulletEnabled val="1"/>
        </dgm:presLayoutVars>
      </dgm:prSet>
      <dgm:spPr/>
    </dgm:pt>
  </dgm:ptLst>
  <dgm:cxnLst>
    <dgm:cxn modelId="{D447C522-B11F-432B-969F-1A6069B238B4}" type="presOf" srcId="{D482C1CA-7694-4EC2-B28E-6AC0F2E08422}" destId="{3017023A-DE70-43FF-A92B-B164FB47572F}" srcOrd="0" destOrd="0" presId="urn:microsoft.com/office/officeart/2005/8/layout/default"/>
    <dgm:cxn modelId="{9E361829-753E-4776-BE06-219F59FE5428}" srcId="{374E58A9-C08D-43B0-B3F4-78B6A9F7EC15}" destId="{4B2FC5C5-BB7D-4A8E-821A-C9998655880E}" srcOrd="2" destOrd="0" parTransId="{D736B925-D29D-4AFE-87DD-D857B7AB59E7}" sibTransId="{8C32E098-0AB1-4169-A299-57EB75CE226C}"/>
    <dgm:cxn modelId="{EAA0985C-83B2-4587-94C0-BC4512776551}" srcId="{374E58A9-C08D-43B0-B3F4-78B6A9F7EC15}" destId="{355D46DB-2DE5-4B8D-B98E-512F73D8E064}" srcOrd="1" destOrd="0" parTransId="{F4F0417D-68D7-462C-B9B3-0E78318FF270}" sibTransId="{65CA7BF0-B17A-42A9-A945-131C6D8432BC}"/>
    <dgm:cxn modelId="{920E266E-8A60-4A0E-8DE3-C5D0AFEEFFE3}" srcId="{374E58A9-C08D-43B0-B3F4-78B6A9F7EC15}" destId="{3B33CAEC-21D7-47B6-AAC3-8C011192C7D2}" srcOrd="3" destOrd="0" parTransId="{8CA601AF-C0EE-42AC-80CF-7B202161FF2B}" sibTransId="{4E240BAF-ED07-403E-9735-0C6C4419D969}"/>
    <dgm:cxn modelId="{D48FFC75-4976-454B-883B-CA3FB4089A24}" type="presOf" srcId="{3B33CAEC-21D7-47B6-AAC3-8C011192C7D2}" destId="{3CBF015C-15CF-47E0-8E8B-DCCEDF630E34}" srcOrd="0" destOrd="0" presId="urn:microsoft.com/office/officeart/2005/8/layout/default"/>
    <dgm:cxn modelId="{4F4CCA7A-7A7C-403C-B1C5-F2D19A39DFE0}" srcId="{374E58A9-C08D-43B0-B3F4-78B6A9F7EC15}" destId="{D482C1CA-7694-4EC2-B28E-6AC0F2E08422}" srcOrd="0" destOrd="0" parTransId="{628BC2AD-6E5D-41C8-90D5-381D5156568E}" sibTransId="{3BAF21B6-720E-4991-BCA1-CCBCD5362D94}"/>
    <dgm:cxn modelId="{8216458C-33D0-4D7C-996D-BBA6F94258B8}" type="presOf" srcId="{355D46DB-2DE5-4B8D-B98E-512F73D8E064}" destId="{4E7BC3D3-ABB5-4607-9A9D-B17ACE85F69B}" srcOrd="0" destOrd="0" presId="urn:microsoft.com/office/officeart/2005/8/layout/default"/>
    <dgm:cxn modelId="{96BD7C9D-3301-465A-BEEC-E30FF06B58FD}" type="presOf" srcId="{4B2FC5C5-BB7D-4A8E-821A-C9998655880E}" destId="{2200D87F-5171-4ADD-80A4-6DFEBF17049E}" srcOrd="0" destOrd="0" presId="urn:microsoft.com/office/officeart/2005/8/layout/default"/>
    <dgm:cxn modelId="{6ADD10A3-0A5C-4421-8D0A-0250153CA274}" type="presOf" srcId="{374E58A9-C08D-43B0-B3F4-78B6A9F7EC15}" destId="{FAD4D704-D54B-4060-8514-0DD8831A6AA4}" srcOrd="0" destOrd="0" presId="urn:microsoft.com/office/officeart/2005/8/layout/default"/>
    <dgm:cxn modelId="{855DB82C-2831-4716-9F8D-843023E85151}" type="presParOf" srcId="{FAD4D704-D54B-4060-8514-0DD8831A6AA4}" destId="{3017023A-DE70-43FF-A92B-B164FB47572F}" srcOrd="0" destOrd="0" presId="urn:microsoft.com/office/officeart/2005/8/layout/default"/>
    <dgm:cxn modelId="{9436A2C2-FC50-4827-A7B6-91FBA48C8127}" type="presParOf" srcId="{FAD4D704-D54B-4060-8514-0DD8831A6AA4}" destId="{26C9BA09-D8A6-4AD5-AA80-F71BC7CBBAD6}" srcOrd="1" destOrd="0" presId="urn:microsoft.com/office/officeart/2005/8/layout/default"/>
    <dgm:cxn modelId="{6DF807CF-F6D9-41B8-A76C-261BD12C1B43}" type="presParOf" srcId="{FAD4D704-D54B-4060-8514-0DD8831A6AA4}" destId="{4E7BC3D3-ABB5-4607-9A9D-B17ACE85F69B}" srcOrd="2" destOrd="0" presId="urn:microsoft.com/office/officeart/2005/8/layout/default"/>
    <dgm:cxn modelId="{C3072D08-1F9F-412C-8D92-EEB0430C12FF}" type="presParOf" srcId="{FAD4D704-D54B-4060-8514-0DD8831A6AA4}" destId="{101BA1EA-83D3-4A1E-95BA-76681A30E120}" srcOrd="3" destOrd="0" presId="urn:microsoft.com/office/officeart/2005/8/layout/default"/>
    <dgm:cxn modelId="{2C5A4C25-4916-4418-8343-6806F364D3A1}" type="presParOf" srcId="{FAD4D704-D54B-4060-8514-0DD8831A6AA4}" destId="{2200D87F-5171-4ADD-80A4-6DFEBF17049E}" srcOrd="4" destOrd="0" presId="urn:microsoft.com/office/officeart/2005/8/layout/default"/>
    <dgm:cxn modelId="{025B528B-9F27-47D7-81BE-EBBD0F01B83D}" type="presParOf" srcId="{FAD4D704-D54B-4060-8514-0DD8831A6AA4}" destId="{347110FD-0044-4F11-B3B8-07A7109BA501}" srcOrd="5" destOrd="0" presId="urn:microsoft.com/office/officeart/2005/8/layout/default"/>
    <dgm:cxn modelId="{993A8722-58B6-45E6-BBCF-215D388A4A17}" type="presParOf" srcId="{FAD4D704-D54B-4060-8514-0DD8831A6AA4}" destId="{3CBF015C-15CF-47E0-8E8B-DCCEDF630E3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E5984-4A17-4B73-8FB2-86DE5B1657BA}">
      <dsp:nvSpPr>
        <dsp:cNvPr id="0" name=""/>
        <dsp:cNvSpPr/>
      </dsp:nvSpPr>
      <dsp:spPr>
        <a:xfrm>
          <a:off x="0" y="0"/>
          <a:ext cx="7239001" cy="1319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Стрессорный эффект зависит только </a:t>
          </a:r>
          <a:r>
            <a:rPr lang="ru-RU" sz="2400" b="1" kern="1200"/>
            <a:t>от интенсивности требований к приспособительной способности организма.</a:t>
          </a:r>
          <a:endParaRPr lang="en-US" sz="2400" kern="1200"/>
        </a:p>
      </dsp:txBody>
      <dsp:txXfrm>
        <a:off x="64425" y="64425"/>
        <a:ext cx="7110151" cy="1190909"/>
      </dsp:txXfrm>
    </dsp:sp>
    <dsp:sp modelId="{82D2FEF3-CE5A-47D9-8CB0-8B22C8D15607}">
      <dsp:nvSpPr>
        <dsp:cNvPr id="0" name=""/>
        <dsp:cNvSpPr/>
      </dsp:nvSpPr>
      <dsp:spPr>
        <a:xfrm>
          <a:off x="0" y="1388880"/>
          <a:ext cx="7239001" cy="1319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Результаты  двух  событий – горе и радость – совершенно  различны,  даже противоположны,  но их  стрессорное действие может быть одинаковым.</a:t>
          </a:r>
          <a:endParaRPr lang="en-US" sz="2400" kern="1200"/>
        </a:p>
      </dsp:txBody>
      <dsp:txXfrm>
        <a:off x="64425" y="1453305"/>
        <a:ext cx="7110151" cy="1190909"/>
      </dsp:txXfrm>
    </dsp:sp>
    <dsp:sp modelId="{699F82FC-538D-4B57-8A9D-4BCBEB9A9817}">
      <dsp:nvSpPr>
        <dsp:cNvPr id="0" name=""/>
        <dsp:cNvSpPr/>
      </dsp:nvSpPr>
      <dsp:spPr>
        <a:xfrm>
          <a:off x="0" y="2777760"/>
          <a:ext cx="7239001" cy="1319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Стресса не следует избегать, это и невозможно. Большинству людей в равной мере не нравится и отсутствие стресса, и избыток его.</a:t>
          </a:r>
          <a:endParaRPr lang="en-US" sz="2400" kern="1200"/>
        </a:p>
      </dsp:txBody>
      <dsp:txXfrm>
        <a:off x="64425" y="2842185"/>
        <a:ext cx="7110151" cy="1190909"/>
      </dsp:txXfrm>
    </dsp:sp>
    <dsp:sp modelId="{2AC42A06-D84C-492A-AE11-26D730BC2B24}">
      <dsp:nvSpPr>
        <dsp:cNvPr id="0" name=""/>
        <dsp:cNvSpPr/>
      </dsp:nvSpPr>
      <dsp:spPr>
        <a:xfrm>
          <a:off x="0" y="4166640"/>
          <a:ext cx="7239001" cy="1319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/>
            <a:t>Опасность представляет не стресс, а </a:t>
          </a:r>
          <a:r>
            <a:rPr lang="ru-RU" sz="2400" b="1" kern="1200"/>
            <a:t>дистресс</a:t>
          </a:r>
          <a:r>
            <a:rPr lang="ru-RU" sz="2400" kern="1200"/>
            <a:t>.</a:t>
          </a:r>
          <a:endParaRPr lang="en-US" sz="2400" kern="1200"/>
        </a:p>
      </dsp:txBody>
      <dsp:txXfrm>
        <a:off x="64425" y="4231065"/>
        <a:ext cx="7110151" cy="11909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7023A-DE70-43FF-A92B-B164FB47572F}">
      <dsp:nvSpPr>
        <dsp:cNvPr id="0" name=""/>
        <dsp:cNvSpPr/>
      </dsp:nvSpPr>
      <dsp:spPr>
        <a:xfrm>
          <a:off x="1472100" y="3023"/>
          <a:ext cx="3325191" cy="1995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физические факторы внешней среды (жара, холод и пр.),</a:t>
          </a:r>
          <a:endParaRPr lang="en-US" sz="2000" kern="1200"/>
        </a:p>
      </dsp:txBody>
      <dsp:txXfrm>
        <a:off x="1472100" y="3023"/>
        <a:ext cx="3325191" cy="1995114"/>
      </dsp:txXfrm>
    </dsp:sp>
    <dsp:sp modelId="{4E7BC3D3-ABB5-4607-9A9D-B17ACE85F69B}">
      <dsp:nvSpPr>
        <dsp:cNvPr id="0" name=""/>
        <dsp:cNvSpPr/>
      </dsp:nvSpPr>
      <dsp:spPr>
        <a:xfrm>
          <a:off x="5129810" y="3023"/>
          <a:ext cx="3325191" cy="1995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информационная нагрузка (необходимость ускоренной обработки информации),</a:t>
          </a:r>
          <a:endParaRPr lang="en-US" sz="2000" kern="1200" dirty="0"/>
        </a:p>
      </dsp:txBody>
      <dsp:txXfrm>
        <a:off x="5129810" y="3023"/>
        <a:ext cx="3325191" cy="1995114"/>
      </dsp:txXfrm>
    </dsp:sp>
    <dsp:sp modelId="{2200D87F-5171-4ADD-80A4-6DFEBF17049E}">
      <dsp:nvSpPr>
        <dsp:cNvPr id="0" name=""/>
        <dsp:cNvSpPr/>
      </dsp:nvSpPr>
      <dsp:spPr>
        <a:xfrm>
          <a:off x="1472100" y="2330657"/>
          <a:ext cx="3325191" cy="1995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/>
            <a:t>нарушенные физиологические функции (в результате болезни, нарушений сна и других причин),</a:t>
          </a:r>
          <a:endParaRPr lang="en-US" sz="2000" kern="1200"/>
        </a:p>
      </dsp:txBody>
      <dsp:txXfrm>
        <a:off x="1472100" y="2330657"/>
        <a:ext cx="3325191" cy="1995114"/>
      </dsp:txXfrm>
    </dsp:sp>
    <dsp:sp modelId="{3CBF015C-15CF-47E0-8E8B-DCCEDF630E34}">
      <dsp:nvSpPr>
        <dsp:cNvPr id="0" name=""/>
        <dsp:cNvSpPr/>
      </dsp:nvSpPr>
      <dsp:spPr>
        <a:xfrm>
          <a:off x="5129810" y="2330657"/>
          <a:ext cx="3325191" cy="19951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психологические и психосоциальные факторы (отсутствие контроля над событиями, осознаваемая угроза, изоляция, остракизм*, групповое давление).</a:t>
          </a:r>
          <a:endParaRPr lang="en-US" sz="2000" kern="1200" dirty="0"/>
        </a:p>
      </dsp:txBody>
      <dsp:txXfrm>
        <a:off x="5129810" y="2330657"/>
        <a:ext cx="3325191" cy="1995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6E1BB1-A64F-4269-B4D0-41D5C2E9E1FC}" type="datetime1">
              <a:rPr lang="ru-RU" smtClean="0"/>
              <a:t>20.05.2020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3A65BA9-03FF-46C7-B093-95BA390E9A2B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78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39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1521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Восход солнца над зелеными холмам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rtlCol="0" anchor="b">
            <a:normAutofit/>
          </a:bodyPr>
          <a:lstStyle>
            <a:lvl1pPr algn="ctr" rtl="0"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Альтернативный 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59FCB8F-977A-4D05-87B1-2224C17B1FC8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>
            <a:lvl1pPr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 rtlCol="0"/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 rtlCol="0">
            <a:normAutofit/>
          </a:bodyPr>
          <a:lstStyle>
            <a:lvl1pPr marL="0" indent="0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0A15A9-79FD-4281-AF5B-A54829996DB7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 rtl="0">
              <a:defRPr/>
            </a:lvl1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08A998-A3CA-40AE-821F-71AABF652A61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2C95BBD-5A3E-4F86-BB7D-3558C974CB9F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5B6BEA-4504-48DA-98F5-3ACEED14CAEA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 2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1F96D9E-44F2-4AB3-8484-EB9F2727D8D3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Альтернативный 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EFEBF83B-475E-47B6-AB38-A8E81D819AF6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D7BFC-A518-49F7-AC62-A2A97AF9EC43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0ECE5F2-81AA-4605-B028-6FBA391056A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029280-83F6-4839-B70E-E397F090630C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37512C-598C-4618-9A80-88B6B20FCAE5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DF4EAA6-B341-4ECD-92BA-DC1BF470F373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rtl="0">
              <a:defRPr sz="3400" b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9E5487-2101-4A7B-8DFE-CE9DECE6B141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7" name="Прямоугольник 3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14494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2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8" name="Прямоугольник 5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Дата 6"/>
          <p:cNvSpPr>
            <a:spLocks noGrp="1"/>
          </p:cNvSpPr>
          <p:nvPr>
            <p:ph type="dt" sz="half" idx="2"/>
          </p:nvPr>
        </p:nvSpPr>
        <p:spPr>
          <a:xfrm>
            <a:off x="8875776" y="6614494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81D246FB-A07F-4035-9810-CAF60F2C48DA}" type="datetime1">
              <a:rPr lang="ru-RU" noProof="0" smtClean="0"/>
              <a:t>20.05.2020</a:t>
            </a:fld>
            <a:endParaRPr lang="ru-RU" noProof="0" dirty="0"/>
          </a:p>
        </p:txBody>
      </p:sp>
      <p:sp>
        <p:nvSpPr>
          <p:cNvPr id="6" name="Номер слайда 7"/>
          <p:cNvSpPr>
            <a:spLocks noGrp="1"/>
          </p:cNvSpPr>
          <p:nvPr>
            <p:ph type="sldNum" sz="quarter" idx="4"/>
          </p:nvPr>
        </p:nvSpPr>
        <p:spPr>
          <a:xfrm>
            <a:off x="10210800" y="6614494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100000"/>
        <a:buFont typeface="Arial" pitchFamily="34" charset="0"/>
        <a:buChar char="▪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100000"/>
        <a:buFont typeface="Arial" pitchFamily="34" charset="0"/>
        <a:buChar char="▪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ifehacker.ru/6-dykhatelnykh-tekhnik-kotorye-pomogayut-rasslabitsya-za-10-minut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cs.google.com/presentation/d/195ekf50LcDxPykv4aSYISo1BK8XRvWA9pIE31FRLyU8/edit?usp=sharing" TargetMode="External"/><Relationship Id="rId4" Type="http://schemas.openxmlformats.org/officeDocument/2006/relationships/hyperlink" Target="https://www.youtube.com/watch?v=DpZO4KBqtbQ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ychologies.ru/articles/20-kognitivnyih-iskajeniy-i-kak-oni-vliyayut-na-nashu-jizn/" TargetMode="External"/><Relationship Id="rId2" Type="http://schemas.openxmlformats.org/officeDocument/2006/relationships/hyperlink" Target="https://clck.yandex.ru/redir/nWO_r1F33ck?data=NnBZTWRhdFZKOHRaTENSMFc4S0VQREJONGtCa2VMSzhpeFRBU21EOFh6YWZGQkhYOXZiUzlpNzUtQTFzb2VGYlBsbk1XUTh6YXF1ckkxNzZXaHd0RkNGQUFTYlpQUWUydzBDU21GX1pyV2QxVk1rQzBxWkZIZVdBejlxRFJCclM&amp;b64e=2&amp;sign=43e7c769ac184fe2c8bf5bf7a52fe4d1&amp;keyno=17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psylogik.ru/200-koping-strategii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799" y="5065644"/>
            <a:ext cx="11198087" cy="1143000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«Стрессоустойчивость. Пути обретения спокойствия и уверенности».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A8CD6-C5BF-453F-8625-6F4BE88E4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 anchor="b">
            <a:normAutofit/>
          </a:bodyPr>
          <a:lstStyle/>
          <a:p>
            <a:r>
              <a:rPr lang="ru-RU" dirty="0"/>
              <a:t>Как повысить стрессоустойчивость?</a:t>
            </a:r>
          </a:p>
        </p:txBody>
      </p:sp>
      <p:pic>
        <p:nvPicPr>
          <p:cNvPr id="6" name="Рисунок 5" descr="Изображение выглядит как внешний, вода, сидит, пляж&#10;&#10;Автоматически созданное описание">
            <a:extLst>
              <a:ext uri="{FF2B5EF4-FFF2-40B4-BE49-F238E27FC236}">
                <a16:creationId xmlns:a16="http://schemas.microsoft.com/office/drawing/2014/main" id="{D04C1042-7889-4570-93AD-D0BC10F9D8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1"/>
          <a:stretch/>
        </p:blipFill>
        <p:spPr>
          <a:xfrm>
            <a:off x="1249680" y="1901952"/>
            <a:ext cx="4572000" cy="4123944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F77893B-A3EE-4628-9181-1772E88B01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13120" y="1825752"/>
            <a:ext cx="6004560" cy="44886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700" dirty="0"/>
              <a:t>Полноценный сон,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Правильное питание (содержание достаточного количества белка: мяса, рыбы, а также овощей и фруктов),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Физические нагрузки,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Время для отдыха и хобби,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Умение расслабиться и снять напряжение (техники </a:t>
            </a:r>
            <a:r>
              <a:rPr lang="ru-RU" sz="1700" dirty="0">
                <a:hlinkClick r:id="rId3"/>
              </a:rPr>
              <a:t>дыхания</a:t>
            </a:r>
            <a:r>
              <a:rPr lang="ru-RU" sz="1700" dirty="0"/>
              <a:t>, </a:t>
            </a:r>
            <a:r>
              <a:rPr lang="ru-RU" sz="1700" dirty="0">
                <a:hlinkClick r:id="rId4"/>
              </a:rPr>
              <a:t>релаксации</a:t>
            </a:r>
            <a:r>
              <a:rPr lang="ru-RU" sz="1700" dirty="0"/>
              <a:t>),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Умение выразить свои эмоции и не обидеть другого (</a:t>
            </a:r>
            <a:r>
              <a:rPr lang="ru-RU" sz="1700" dirty="0">
                <a:hlinkClick r:id="rId5"/>
              </a:rPr>
              <a:t>см. презентацию ненасильственное общение</a:t>
            </a:r>
            <a:r>
              <a:rPr lang="ru-RU" sz="1700" dirty="0"/>
              <a:t>),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Общение с людьми, которые поддерживают и принимают,</a:t>
            </a:r>
          </a:p>
          <a:p>
            <a:pPr>
              <a:lnSpc>
                <a:spcPct val="100000"/>
              </a:lnSpc>
            </a:pPr>
            <a:r>
              <a:rPr lang="ru-RU" sz="1700" dirty="0"/>
              <a:t>Применение </a:t>
            </a:r>
            <a:r>
              <a:rPr lang="ru-RU" sz="1700" dirty="0" err="1"/>
              <a:t>копинг</a:t>
            </a:r>
            <a:r>
              <a:rPr lang="ru-RU" sz="1700" dirty="0"/>
              <a:t>-стратегий.</a:t>
            </a:r>
          </a:p>
        </p:txBody>
      </p:sp>
    </p:spTree>
    <p:extLst>
      <p:ext uri="{BB962C8B-B14F-4D97-AF65-F5344CB8AC3E}">
        <p14:creationId xmlns:p14="http://schemas.microsoft.com/office/powerpoint/2010/main" val="88512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83D95C-7355-4B37-B93A-199544F3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 anchor="b">
            <a:normAutofit/>
          </a:bodyPr>
          <a:lstStyle/>
          <a:p>
            <a:r>
              <a:rPr lang="ru-RU" dirty="0" err="1"/>
              <a:t>Копинг</a:t>
            </a:r>
            <a:r>
              <a:rPr lang="ru-RU" dirty="0"/>
              <a:t>-стратегия – стратегия совладения со стрессом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A4DD81-3635-4BC3-9545-F9F340064D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901952"/>
            <a:ext cx="5836920" cy="472744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700" dirty="0"/>
              <a:t>Применение ресурсного подхода в </a:t>
            </a:r>
            <a:r>
              <a:rPr lang="ru-RU" sz="1700" dirty="0" err="1"/>
              <a:t>копинге</a:t>
            </a:r>
            <a:r>
              <a:rPr lang="ru-RU" sz="1700" dirty="0"/>
              <a:t> основано на том, что для решения трудной жизненной задачи личность имеет определённые ресурсы, которые могут иметь как внешний характер (например, эмоциональная и моральная поддержка окружающих), так и внутренний (способности и навыки самого индивида).</a:t>
            </a:r>
          </a:p>
          <a:p>
            <a:pPr marL="45720" indent="0">
              <a:buNone/>
            </a:pPr>
            <a:r>
              <a:rPr lang="ru-RU" sz="1700" dirty="0"/>
              <a:t>В списке наиболее важных внутренних ресурсов личности:</a:t>
            </a:r>
          </a:p>
          <a:p>
            <a:r>
              <a:rPr lang="ru-RU" sz="1700" dirty="0"/>
              <a:t>способность к творчеству,</a:t>
            </a:r>
          </a:p>
          <a:p>
            <a:r>
              <a:rPr lang="ru-RU" sz="1700" dirty="0"/>
              <a:t>адекватная самооценка,</a:t>
            </a:r>
          </a:p>
          <a:p>
            <a:r>
              <a:rPr lang="ru-RU" sz="1700" dirty="0"/>
              <a:t>эмоциональная устойчивость (низкий </a:t>
            </a:r>
            <a:r>
              <a:rPr lang="ru-RU" sz="1700" dirty="0" err="1"/>
              <a:t>нейротизм</a:t>
            </a:r>
            <a:r>
              <a:rPr lang="ru-RU" sz="1700" dirty="0"/>
              <a:t>),</a:t>
            </a:r>
          </a:p>
          <a:p>
            <a:r>
              <a:rPr lang="ru-RU" sz="1700" dirty="0"/>
              <a:t>позитивное мышление (поиск положительных аспектов, ориентация на поиск решения).</a:t>
            </a:r>
          </a:p>
        </p:txBody>
      </p:sp>
      <p:pic>
        <p:nvPicPr>
          <p:cNvPr id="6" name="Рисунок 5" descr="Изображение выглядит как граффити&#10;&#10;Автоматически созданное описание">
            <a:extLst>
              <a:ext uri="{FF2B5EF4-FFF2-40B4-BE49-F238E27FC236}">
                <a16:creationId xmlns:a16="http://schemas.microsoft.com/office/drawing/2014/main" id="{8B4818A0-6426-4F8A-BC5C-9A0645BA92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3" r="14348" b="1"/>
          <a:stretch/>
        </p:blipFill>
        <p:spPr>
          <a:xfrm>
            <a:off x="6873240" y="1901952"/>
            <a:ext cx="4572000" cy="4123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367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2BCA25-824F-484D-9E86-22A0347F0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 anchor="b">
            <a:normAutofit/>
          </a:bodyPr>
          <a:lstStyle/>
          <a:p>
            <a:r>
              <a:rPr lang="ru-RU" dirty="0"/>
              <a:t>«Сила мысли» против стресса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7D2636-AA07-49FC-B261-CF79C5310D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7840" y="1764792"/>
            <a:ext cx="5623560" cy="474268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700" dirty="0"/>
              <a:t>Кроме перечисленных аспектов, полезны определенные алгоритмы при восприятии и оценке информации.</a:t>
            </a:r>
          </a:p>
          <a:p>
            <a:pPr marL="45720" indent="0">
              <a:buNone/>
            </a:pPr>
            <a:r>
              <a:rPr lang="ru-RU" sz="1700" dirty="0"/>
              <a:t>Согласно когнитивно-поведенческой терапии, в ответ на событие сначала возникает мысль – интерпретация события или суждение, которое влияет на эмоции человека.</a:t>
            </a:r>
          </a:p>
          <a:p>
            <a:pPr marL="45720" indent="0">
              <a:buNone/>
            </a:pPr>
            <a:r>
              <a:rPr lang="ru-RU" sz="1700" dirty="0"/>
              <a:t>Таким образом, можно повлиять на автоматическую мысль, которая повлияла на настроение человека.</a:t>
            </a:r>
          </a:p>
          <a:p>
            <a:pPr marL="45720" indent="0">
              <a:buNone/>
            </a:pPr>
            <a:r>
              <a:rPr lang="ru-RU" sz="1700" dirty="0"/>
              <a:t>Для этого нужно учитывать когнитивные искажения (мыслительные ошибки), которые присущи людям и усугубляют восприятие фактов реальности, превращая их из нейтральных в негативно окрашенные.</a:t>
            </a:r>
          </a:p>
          <a:p>
            <a:pPr marL="45720" indent="0">
              <a:buNone/>
            </a:pPr>
            <a:r>
              <a:rPr lang="ru-RU" sz="1700" dirty="0"/>
              <a:t>Прежде чем принять какую-то мысль всерьез и расстроиться, стоит проверить, не является ли она искажением.</a:t>
            </a:r>
          </a:p>
        </p:txBody>
      </p:sp>
      <p:pic>
        <p:nvPicPr>
          <p:cNvPr id="10" name="Рисунок 9" descr="Изображение выглядит как звезда, синий, сиди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75BB9920-4100-4529-901D-7A858CCD3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7"/>
          <a:stretch/>
        </p:blipFill>
        <p:spPr>
          <a:xfrm>
            <a:off x="636714" y="1989582"/>
            <a:ext cx="4941126" cy="391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2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99A9C-D3EE-401D-B4CC-6E0473E1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anchor="b">
            <a:normAutofit/>
          </a:bodyPr>
          <a:lstStyle/>
          <a:p>
            <a:r>
              <a:rPr lang="ru-RU" dirty="0"/>
              <a:t>Формула АВС</a:t>
            </a:r>
          </a:p>
        </p:txBody>
      </p:sp>
      <p:pic>
        <p:nvPicPr>
          <p:cNvPr id="6" name="Объект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420290EE-A334-4940-BE33-AFE4C00DD50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71"/>
          <a:stretch/>
        </p:blipFill>
        <p:spPr>
          <a:xfrm>
            <a:off x="0" y="1767840"/>
            <a:ext cx="7315200" cy="2889738"/>
          </a:xfrm>
          <a:noFill/>
        </p:spPr>
      </p:pic>
    </p:spTree>
    <p:extLst>
      <p:ext uri="{BB962C8B-B14F-4D97-AF65-F5344CB8AC3E}">
        <p14:creationId xmlns:p14="http://schemas.microsoft.com/office/powerpoint/2010/main" val="35173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D871C-D1BC-4648-9113-C1FC00028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Когнитивные искажения (1)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D73F3B-E7B3-4C5A-BD01-1F667AEDF3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9509760" cy="4123944"/>
          </a:xfrm>
        </p:spPr>
        <p:txBody>
          <a:bodyPr/>
          <a:lstStyle/>
          <a:p>
            <a:r>
              <a:rPr lang="ru-RU" dirty="0"/>
              <a:t>Черное-белое мышление. Все или ничего, хорошо или плохо. Тот, кто видит людей и события лишь с двух сторон, отказывается принимать промежуточные (и чаще всего наиболее объективные) оценки.</a:t>
            </a:r>
          </a:p>
          <a:p>
            <a:r>
              <a:rPr lang="ru-RU" dirty="0"/>
              <a:t>Персонализация. Люди с таким типом мышления склонны переоценивать свою значимость и многое принимать на свой счет. Они взваливают на себя ответственность за внешние обстоятельства, хотя на самом деле от них ничего не зависело.</a:t>
            </a:r>
          </a:p>
          <a:p>
            <a:r>
              <a:rPr lang="ru-RU" dirty="0"/>
              <a:t>Гипертрофированное чувство долга. Установки в духе «надо», «обязан», «должен» почти всегда связаны с когнитивными искажениями. Например: «мне надо было прийти на встречу пораньше», «я должна похудеть, чтобы стать привлекательнее». Такие мысли вызывают чувство стыда или вины.</a:t>
            </a:r>
          </a:p>
        </p:txBody>
      </p:sp>
    </p:spTree>
    <p:extLst>
      <p:ext uri="{BB962C8B-B14F-4D97-AF65-F5344CB8AC3E}">
        <p14:creationId xmlns:p14="http://schemas.microsoft.com/office/powerpoint/2010/main" val="373318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D871C-D1BC-4648-9113-C1FC00028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54108"/>
            <a:ext cx="9509760" cy="1233424"/>
          </a:xfrm>
        </p:spPr>
        <p:txBody>
          <a:bodyPr/>
          <a:lstStyle/>
          <a:p>
            <a:r>
              <a:rPr lang="ru-RU" dirty="0"/>
              <a:t>Когнитивные искажения (2)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D73F3B-E7B3-4C5A-BD01-1F667AEDF3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9509760" cy="4123944"/>
          </a:xfrm>
        </p:spPr>
        <p:txBody>
          <a:bodyPr/>
          <a:lstStyle/>
          <a:p>
            <a:r>
              <a:rPr lang="ru-RU" dirty="0" err="1"/>
              <a:t>Катастрофизация</a:t>
            </a:r>
            <a:r>
              <a:rPr lang="ru-RU" dirty="0"/>
              <a:t>. Это привычка воспринимать любую мелкую неприятность как неотвратимое бедствие. Скажем, человек не сдал один экзамен и тут же представляет себе, что вообще не закончит курс.</a:t>
            </a:r>
          </a:p>
          <a:p>
            <a:r>
              <a:rPr lang="ru-RU" dirty="0"/>
              <a:t>Преувеличение и преуменьшение. «Делать их мухи слона».</a:t>
            </a:r>
          </a:p>
          <a:p>
            <a:r>
              <a:rPr lang="ru-RU" dirty="0"/>
              <a:t>Ясновидение. Предсказание событий в негативном свете.</a:t>
            </a:r>
          </a:p>
          <a:p>
            <a:r>
              <a:rPr lang="ru-RU" dirty="0"/>
              <a:t>Обобщение и «навешивание ярлыков». Привычка делать выводы на основании одного-двух случаев и отрицать, что жизнь слишком сложна для поспешных умозаключений. </a:t>
            </a:r>
          </a:p>
          <a:p>
            <a:r>
              <a:rPr lang="ru-RU" dirty="0"/>
              <a:t>Преуменьшение и обесценивание. Преуменьшение значений позитивных событий и склонность обесценивать любые достижения, события, переживания (в том числе собственные) и видеть во всем сплошной негатив.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89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90ABE-35B0-4EE8-BC5B-84DF4135B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Когнитивные искажения (3)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A5DBDF-2923-4F40-8A5C-29B9023623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9509760" cy="412394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Эмоциональное </a:t>
            </a:r>
            <a:r>
              <a:rPr lang="ru-RU" dirty="0" err="1"/>
              <a:t>обуславливание</a:t>
            </a:r>
            <a:r>
              <a:rPr lang="ru-RU" dirty="0"/>
              <a:t>. Ошибочное чувственное восприятие реальности. Если мне страшно, значит, налицо реальная угроза. Если я кажусь себе глупым, значит, так и есть.</a:t>
            </a:r>
          </a:p>
          <a:p>
            <a:r>
              <a:rPr lang="ru-RU" dirty="0"/>
              <a:t>Иллюзия собственной правоты. Превращает частную точку зрения в непреложный факт и позволяет не считаться с мнениями и чувствами других. </a:t>
            </a:r>
          </a:p>
          <a:p>
            <a:r>
              <a:rPr lang="ru-RU" dirty="0"/>
              <a:t>Ожидание «божественной награды». Проявляется в заблуждении, что высшие силы рано или поздно оценят наши жертвы.</a:t>
            </a:r>
          </a:p>
          <a:p>
            <a:r>
              <a:rPr lang="ru-RU" dirty="0"/>
              <a:t>Иллюзия перемен. Заключается в убеждении, что окружающие должны измениться, чтобы мы были счастливы. </a:t>
            </a:r>
          </a:p>
          <a:p>
            <a:r>
              <a:rPr lang="ru-RU" dirty="0"/>
              <a:t>Вера в справедливость. Феномен выражается в идее справедливого мира, в котором все получают по заслугам, хотя на самом деле такое случается редко.</a:t>
            </a:r>
          </a:p>
          <a:p>
            <a:r>
              <a:rPr lang="ru-RU" dirty="0"/>
              <a:t>Иллюзия контроля. Того, кто думает, что все на свете поддается контролю, выводит из себя чужое поведение — по той простой причине, что на него никак нельзя повлиять. </a:t>
            </a:r>
          </a:p>
        </p:txBody>
      </p:sp>
    </p:spTree>
    <p:extLst>
      <p:ext uri="{BB962C8B-B14F-4D97-AF65-F5344CB8AC3E}">
        <p14:creationId xmlns:p14="http://schemas.microsoft.com/office/powerpoint/2010/main" val="240296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1C28A1-0C97-4AF9-8F56-C6553BFC9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999FF9-D454-45AE-A87B-1DC1C8AD95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9313628" cy="412394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Селье Ганс. Стресс без дистресса </a:t>
            </a:r>
            <a:r>
              <a:rPr lang="en-US" dirty="0">
                <a:hlinkClick r:id="rId2"/>
              </a:rPr>
              <a:t>old.fnkcrr.ru</a:t>
            </a:r>
            <a:endParaRPr lang="ru-RU" dirty="0"/>
          </a:p>
          <a:p>
            <a:r>
              <a:rPr lang="ru-RU" dirty="0"/>
              <a:t>Психология стресса: учеб.-метод. пособие [Электронный ресурс] / сост. К.С. Карташова. – Электрон. дан. – Красноярск: </a:t>
            </a:r>
            <a:r>
              <a:rPr lang="ru-RU" dirty="0" err="1"/>
              <a:t>Сиб</a:t>
            </a:r>
            <a:r>
              <a:rPr lang="ru-RU" dirty="0"/>
              <a:t>. </a:t>
            </a:r>
            <a:r>
              <a:rPr lang="ru-RU" dirty="0" err="1"/>
              <a:t>федер</a:t>
            </a:r>
            <a:r>
              <a:rPr lang="ru-RU" dirty="0"/>
              <a:t>. ун-т, 2012</a:t>
            </a:r>
          </a:p>
          <a:p>
            <a:r>
              <a:rPr lang="ru-RU" dirty="0"/>
              <a:t>Психология стресса и методы его профилактики: учебно-методическое пособие  / Авт.-сост. – ст. преп. В.Р. </a:t>
            </a:r>
            <a:r>
              <a:rPr lang="ru-RU" dirty="0" err="1"/>
              <a:t>Бильданова</a:t>
            </a:r>
            <a:r>
              <a:rPr lang="ru-RU" dirty="0"/>
              <a:t>, доц. Г.К. Бисерова, доц. Г.Р. </a:t>
            </a:r>
            <a:r>
              <a:rPr lang="ru-RU" dirty="0" err="1"/>
              <a:t>Шагивалеева</a:t>
            </a:r>
            <a:r>
              <a:rPr lang="ru-RU" dirty="0"/>
              <a:t>. – Елабуга: Издательство ЕИ КФУ, 2015</a:t>
            </a:r>
          </a:p>
          <a:p>
            <a:r>
              <a:rPr lang="ru-RU" dirty="0"/>
              <a:t>20 когнитивных искажений и как они </a:t>
            </a:r>
            <a:r>
              <a:rPr lang="ru-RU" dirty="0" err="1"/>
              <a:t>вляют</a:t>
            </a:r>
            <a:r>
              <a:rPr lang="ru-RU" dirty="0"/>
              <a:t> на нашу жизнь. Елена Анисимова </a:t>
            </a:r>
            <a:r>
              <a:rPr lang="en-US" dirty="0">
                <a:hlinkClick r:id="rId3"/>
              </a:rPr>
              <a:t>https://www.psychologies.ru/articles/20-kognitivnyih-iskajeniy-i-kak-oni-vliyayut-na-nashu-jizn/</a:t>
            </a:r>
            <a:endParaRPr lang="ru-RU" dirty="0"/>
          </a:p>
          <a:p>
            <a:r>
              <a:rPr lang="ru-RU" dirty="0" err="1"/>
              <a:t>Копинг</a:t>
            </a:r>
            <a:r>
              <a:rPr lang="ru-RU" dirty="0"/>
              <a:t>-стратегии </a:t>
            </a:r>
            <a:r>
              <a:rPr lang="en-US" dirty="0">
                <a:hlinkClick r:id="rId4"/>
              </a:rPr>
              <a:t>https://psylogik.ru/200-koping-strategii.html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Составитель Елисеева Е.А., педагог-психолог.</a:t>
            </a:r>
          </a:p>
        </p:txBody>
      </p:sp>
    </p:spTree>
    <p:extLst>
      <p:ext uri="{BB962C8B-B14F-4D97-AF65-F5344CB8AC3E}">
        <p14:creationId xmlns:p14="http://schemas.microsoft.com/office/powerpoint/2010/main" val="349930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760412" y="1798982"/>
            <a:ext cx="3200400" cy="1990725"/>
          </a:xfrm>
        </p:spPr>
        <p:txBody>
          <a:bodyPr rtlCol="0" anchor="b">
            <a:noAutofit/>
          </a:bodyPr>
          <a:lstStyle/>
          <a:p>
            <a:r>
              <a:rPr lang="ru-RU" sz="6000" dirty="0"/>
              <a:t>Стресс</a:t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2C5F441-7C50-4A71-90BF-55FC80BDC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0412" y="3267378"/>
            <a:ext cx="3200400" cy="1622012"/>
          </a:xfrm>
        </p:spPr>
        <p:txBody>
          <a:bodyPr/>
          <a:lstStyle/>
          <a:p>
            <a:r>
              <a:rPr lang="ru-RU" b="1" dirty="0"/>
              <a:t>(от англ. </a:t>
            </a:r>
            <a:r>
              <a:rPr lang="ru-RU" b="1" dirty="0" err="1"/>
              <a:t>stress</a:t>
            </a:r>
            <a:r>
              <a:rPr lang="ru-RU" b="1" dirty="0"/>
              <a:t> – нагрузка, давление, напряжение) неспецифический, т.е. общий ответ организма на любое предъявленное ему требование.</a:t>
            </a:r>
            <a:endParaRPr lang="en-US" b="1" dirty="0"/>
          </a:p>
        </p:txBody>
      </p:sp>
      <p:graphicFrame>
        <p:nvGraphicFramePr>
          <p:cNvPr id="16" name="Объект 2">
            <a:extLst>
              <a:ext uri="{FF2B5EF4-FFF2-40B4-BE49-F238E27FC236}">
                <a16:creationId xmlns:a16="http://schemas.microsoft.com/office/drawing/2014/main" id="{287141AF-0770-483A-A83A-E899F3CC46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732102"/>
              </p:ext>
            </p:extLst>
          </p:nvPr>
        </p:nvGraphicFramePr>
        <p:xfrm>
          <a:off x="4494212" y="685800"/>
          <a:ext cx="7239001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9595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B4636-4126-46E2-B933-86C2F6EBA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/>
          <a:p>
            <a:r>
              <a:rPr lang="ru-RU" dirty="0"/>
              <a:t>Дистресс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93BF6D2-E5D7-41CF-9D3D-FB27CD7CF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/>
          <a:lstStyle/>
          <a:p>
            <a:r>
              <a:rPr lang="ru-RU" dirty="0"/>
              <a:t>Деструктивный стресс</a:t>
            </a:r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C8C12D-4082-4A13-9AE2-B423BD4EC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>
            <a:normAutofit/>
          </a:bodyPr>
          <a:lstStyle/>
          <a:p>
            <a:r>
              <a:rPr lang="ru-RU" dirty="0"/>
              <a:t>Когда мы рассматриваем эмоционально положительный стресс, то, он казалось, должен порождать положительные эмоции. Однако, у людей со слабым здоровьем повышается шанс получить инфаркт или инсульт, например, от банального известия о выигрыше, т.е. положительный стресс может превратиться в деструктивный — дистресс.</a:t>
            </a:r>
          </a:p>
          <a:p>
            <a:r>
              <a:rPr lang="ru-RU" dirty="0"/>
              <a:t>Негативный вид стресса разрушает весь организм.</a:t>
            </a:r>
          </a:p>
          <a:p>
            <a:r>
              <a:rPr lang="ru-RU" dirty="0"/>
              <a:t>Приступ данного вида стресса возникает, чаще всего, неожиданно, спонтанно, при состоянии напряжения, достигшем критического значения. При этом он может так же являться и результатом «накопленного» стресса, при котором медленно происходит снижение сопротивляемости организма, с последующим угасанием. Такое состояние может приобрести хронический характер.</a:t>
            </a:r>
          </a:p>
        </p:txBody>
      </p:sp>
    </p:spTree>
    <p:extLst>
      <p:ext uri="{BB962C8B-B14F-4D97-AF65-F5344CB8AC3E}">
        <p14:creationId xmlns:p14="http://schemas.microsoft.com/office/powerpoint/2010/main" val="122853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392" y="467360"/>
            <a:ext cx="9509760" cy="1233424"/>
          </a:xfrm>
        </p:spPr>
        <p:txBody>
          <a:bodyPr rtlCol="0" anchor="b">
            <a:normAutofit/>
          </a:bodyPr>
          <a:lstStyle/>
          <a:p>
            <a:r>
              <a:rPr lang="ru-RU" dirty="0"/>
              <a:t>Причины стресса у человека</a:t>
            </a:r>
          </a:p>
        </p:txBody>
      </p:sp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D0E59B7B-EB99-4FAF-9D48-040ED423BF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25433"/>
              </p:ext>
            </p:extLst>
          </p:nvPr>
        </p:nvGraphicFramePr>
        <p:xfrm>
          <a:off x="-23445" y="1700784"/>
          <a:ext cx="9927102" cy="4328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BDE8235-51D1-42B8-9BEE-CF2A9002D198}"/>
              </a:ext>
            </a:extLst>
          </p:cNvPr>
          <p:cNvSpPr txBox="1"/>
          <p:nvPr/>
        </p:nvSpPr>
        <p:spPr>
          <a:xfrm>
            <a:off x="1378631" y="6258572"/>
            <a:ext cx="9509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* Гонение, неприятие, отвержение, презрение со стороны окружающего общества.</a:t>
            </a:r>
            <a:endParaRPr lang="en-US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0150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E8C41-5B7E-4B14-A13E-2280E9921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/>
          <a:p>
            <a:r>
              <a:rPr lang="ru-RU" sz="2900" dirty="0"/>
              <a:t>Виды стресса. 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8E8851-98B2-4EC1-8275-1BE8D91AE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/>
          <a:p>
            <a:r>
              <a:rPr lang="ru-RU" sz="2000" dirty="0"/>
              <a:t>Физиологический стресс.</a:t>
            </a:r>
            <a:endParaRPr lang="en-US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F17218-1701-4AA8-BAD3-9FDE5281E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>
            <a:normAutofit/>
          </a:bodyPr>
          <a:lstStyle/>
          <a:p>
            <a:r>
              <a:rPr lang="ru-RU" dirty="0"/>
              <a:t>Механический (раны, операции, повреждения),</a:t>
            </a:r>
          </a:p>
          <a:p>
            <a:r>
              <a:rPr lang="ru-RU" dirty="0"/>
              <a:t>Физический (перегрев, переохлаждение, физические перегрузки, недостаток движения),</a:t>
            </a:r>
          </a:p>
          <a:p>
            <a:r>
              <a:rPr lang="ru-RU" dirty="0"/>
              <a:t>Химический (отравление ядами и химикатами),</a:t>
            </a:r>
          </a:p>
          <a:p>
            <a:r>
              <a:rPr lang="ru-RU" dirty="0"/>
              <a:t>Биологический (отравление вирусами, бактериями, токсинами),</a:t>
            </a:r>
          </a:p>
          <a:p>
            <a:r>
              <a:rPr lang="ru-RU" dirty="0"/>
              <a:t>Травматический (реакции на негативное внешнее воздействие травматического события: существенное ухудшение состояния психики, разрушение прошлого образа жизни),</a:t>
            </a:r>
          </a:p>
          <a:p>
            <a:r>
              <a:rPr lang="ru-RU" dirty="0"/>
              <a:t>Посттравматический (вид психического расстройства, который развивается после того, как человеку пришлось пережить травму; развивается у жертв насилия, нападения, стихийного бедствия или свидетелей несчастного случая).</a:t>
            </a:r>
          </a:p>
        </p:txBody>
      </p:sp>
    </p:spTree>
    <p:extLst>
      <p:ext uri="{BB962C8B-B14F-4D97-AF65-F5344CB8AC3E}">
        <p14:creationId xmlns:p14="http://schemas.microsoft.com/office/powerpoint/2010/main" val="123550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B3975-8AA4-47A5-8454-03A9893B6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anchor="b">
            <a:normAutofit/>
          </a:bodyPr>
          <a:lstStyle/>
          <a:p>
            <a:r>
              <a:rPr lang="ru-RU" sz="2900" dirty="0"/>
              <a:t>Виды стресса. 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59493F-C947-4D9F-ADD3-87E7F8DA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>
            <a:normAutofit/>
          </a:bodyPr>
          <a:lstStyle/>
          <a:p>
            <a:r>
              <a:rPr lang="ru-RU" sz="2000" dirty="0"/>
              <a:t>Психоэмоциональный стресс.</a:t>
            </a:r>
            <a:endParaRPr lang="en-US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8BFEE3-422B-4B79-AFC7-C90D45A96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Вызывается переживаниями достаточно сильных эмоций (обида, обман, опасность, угроза, информационная перегрузка и других). Делится на  информационный и эмоциональный.</a:t>
            </a:r>
          </a:p>
          <a:p>
            <a:r>
              <a:rPr lang="ru-RU" dirty="0"/>
              <a:t>Избыток информации, приводит к</a:t>
            </a:r>
            <a:r>
              <a:rPr lang="ru-RU" b="1" dirty="0"/>
              <a:t> информационному стрессу</a:t>
            </a:r>
            <a:r>
              <a:rPr lang="ru-RU" dirty="0"/>
              <a:t>, который усугубляется ответственностью, связанной с подобного рода деятельностью, с принятием скорых и верных решений.</a:t>
            </a:r>
          </a:p>
          <a:p>
            <a:r>
              <a:rPr lang="ru-RU" dirty="0"/>
              <a:t>Тяжёлая болезнь, преступления, войны или аварии, а также при угрозе изменения социального статуса, экономического благополучия или изменения межличностных отношений, таких как проблемы в семье, сокращение или увольнение провоцируют появление </a:t>
            </a:r>
            <a:r>
              <a:rPr lang="ru-RU" b="1" dirty="0"/>
              <a:t>эмоционального стресса.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95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89340-8432-4C24-AC03-89BFDF04C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 anchor="b">
            <a:normAutofit/>
          </a:bodyPr>
          <a:lstStyle/>
          <a:p>
            <a:r>
              <a:rPr lang="ru-RU" dirty="0"/>
              <a:t>Три фазы стресса: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6F6135-B17B-481E-962A-44FAEA2B6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2086" y="1719067"/>
            <a:ext cx="5341034" cy="4723931"/>
          </a:xfrm>
        </p:spPr>
        <p:txBody>
          <a:bodyPr>
            <a:noAutofit/>
          </a:bodyPr>
          <a:lstStyle/>
          <a:p>
            <a:r>
              <a:rPr lang="ru-RU" sz="1700" dirty="0"/>
              <a:t>Реакция тревоги. Организм меняет свои характеристики, будучи подвергнут стрессу, но сопротивление его недостаточно, и если стрессор сильный</a:t>
            </a:r>
            <a:br>
              <a:rPr lang="ru-RU" sz="1700" dirty="0"/>
            </a:br>
            <a:r>
              <a:rPr lang="ru-RU" sz="1700" dirty="0"/>
              <a:t>(тяжелые ожоги, крайне высокие и крайне низкие температуры), может наступить смерть.</a:t>
            </a:r>
          </a:p>
          <a:p>
            <a:r>
              <a:rPr lang="ru-RU" sz="1700" dirty="0"/>
              <a:t>Фаза сопротивления. Если действие стрессора совместимо с возможностями</a:t>
            </a:r>
            <a:br>
              <a:rPr lang="ru-RU" sz="1700" dirty="0"/>
            </a:br>
            <a:r>
              <a:rPr lang="ru-RU" sz="1700" dirty="0"/>
              <a:t>адаптации, организм сопротивляется ему. Признаки реакции тревоги практически исчезают, уровень сопротивления поднимается значительно выше обычного.</a:t>
            </a:r>
          </a:p>
          <a:p>
            <a:r>
              <a:rPr lang="ru-RU" sz="1700" dirty="0"/>
              <a:t>Фаза истощения. После длительного действия стрессора, к которому организм</a:t>
            </a:r>
            <a:br>
              <a:rPr lang="ru-RU" sz="1700" dirty="0"/>
            </a:br>
            <a:r>
              <a:rPr lang="ru-RU" sz="1700" dirty="0"/>
              <a:t>приспособился, постепенно истощаются запасы адаптационной энергии. Вновь появляются признаки реакции тревоги.</a:t>
            </a:r>
          </a:p>
        </p:txBody>
      </p:sp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315BD849-B49B-4057-8C8F-353401D896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6" t="39866" r="19015" b="17949"/>
          <a:stretch/>
        </p:blipFill>
        <p:spPr>
          <a:xfrm>
            <a:off x="5913120" y="2080221"/>
            <a:ext cx="5706794" cy="315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07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1726B9AD-F785-4C30-BE96-52326F7EB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3214" y="762000"/>
            <a:ext cx="3200400" cy="3105912"/>
          </a:xfrm>
        </p:spPr>
        <p:txBody>
          <a:bodyPr anchor="b">
            <a:noAutofit/>
          </a:bodyPr>
          <a:lstStyle/>
          <a:p>
            <a:r>
              <a:rPr lang="ru-RU" sz="2000" dirty="0"/>
              <a:t>Расположение и благодарность, а также их антиподы - ненависть и жажда мести – более всех других чувств ответственны за наличие или отсутствие вредного стресса (дистресса) в человеческих отношениях.</a:t>
            </a:r>
          </a:p>
          <a:p>
            <a:endParaRPr lang="ru-RU" sz="2000" dirty="0"/>
          </a:p>
        </p:txBody>
      </p:sp>
      <p:pic>
        <p:nvPicPr>
          <p:cNvPr id="6" name="Рисунок 5" descr="Изображение выглядит как человек, рука, держит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54E65D32-F68B-465F-A271-F0F18AC432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4" r="7815" b="-1"/>
          <a:stretch/>
        </p:blipFill>
        <p:spPr>
          <a:xfrm>
            <a:off x="20" y="10"/>
            <a:ext cx="7315180" cy="6857990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6C4DF56-6272-40F8-8405-B925A380E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23214" y="3883152"/>
            <a:ext cx="3200400" cy="1644614"/>
          </a:xfrm>
        </p:spPr>
        <p:txBody>
          <a:bodyPr>
            <a:normAutofit/>
          </a:bodyPr>
          <a:lstStyle/>
          <a:p>
            <a:r>
              <a:rPr lang="ru-RU" sz="2000" dirty="0"/>
              <a:t>Есть два способа выживания: борьба и адаптация. И чаще всего адаптация оказывается вернее ведущей к успеху.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2557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7BF34-407C-4F4B-92FF-7158A93E8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 anchor="b">
            <a:normAutofit/>
          </a:bodyPr>
          <a:lstStyle/>
          <a:p>
            <a:r>
              <a:rPr lang="ru-RU" dirty="0"/>
              <a:t>Стрессоустойчивость - способность справляться со стрессовыми воздействиями.</a:t>
            </a:r>
          </a:p>
        </p:txBody>
      </p:sp>
      <p:pic>
        <p:nvPicPr>
          <p:cNvPr id="6" name="Рисунок 5" descr="Изображение выглядит как женщина, человек, здание, телефон&#10;&#10;Автоматически созданное описание">
            <a:extLst>
              <a:ext uri="{FF2B5EF4-FFF2-40B4-BE49-F238E27FC236}">
                <a16:creationId xmlns:a16="http://schemas.microsoft.com/office/drawing/2014/main" id="{10C097FE-E666-464D-B8FA-0EA56173C5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8" r="13209" b="1"/>
          <a:stretch/>
        </p:blipFill>
        <p:spPr>
          <a:xfrm>
            <a:off x="1341120" y="1901952"/>
            <a:ext cx="4572000" cy="4123944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8B84F69A-DE89-4D73-9096-027C6DCAC7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Для повышения стрессоустойчивости не достаточно освоить какую-то одну методику или посетить пару занятий психологического тренинга. Для того чтобы научиться ограждать свой организм от наплыва стрессов, необходим целый комплекс мер, осуществление которого, впрочем, по силам практически каждому — стоит только захотеть.</a:t>
            </a:r>
          </a:p>
        </p:txBody>
      </p:sp>
    </p:spTree>
    <p:extLst>
      <p:ext uri="{BB962C8B-B14F-4D97-AF65-F5344CB8AC3E}">
        <p14:creationId xmlns:p14="http://schemas.microsoft.com/office/powerpoint/2010/main" val="250672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Синие полосы (16:9)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1307994_TF16391941_TF16391941.potx" id="{02C9B085-6363-4F76-A1D5-AA2D005EC19E}" vid="{312B92F3-06E3-420B-B525-4E706C28A85E}"/>
    </a:ext>
  </a:extLst>
</a:theme>
</file>

<file path=ppt/theme/theme2.xml><?xml version="1.0" encoding="utf-8"?>
<a:theme xmlns:a="http://schemas.openxmlformats.org/drawingml/2006/main" name="Тема Offic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nded Design 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1469</Words>
  <Application>Microsoft Office PowerPoint</Application>
  <PresentationFormat>Широкоэкранный</PresentationFormat>
  <Paragraphs>89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Corbel</vt:lpstr>
      <vt:lpstr>Euphemia</vt:lpstr>
      <vt:lpstr>Синие полосы (16:9)</vt:lpstr>
      <vt:lpstr>«Стрессоустойчивость. Пути обретения спокойствия и уверенности».</vt:lpstr>
      <vt:lpstr>Стресс </vt:lpstr>
      <vt:lpstr>Дистресс</vt:lpstr>
      <vt:lpstr>Причины стресса у человека</vt:lpstr>
      <vt:lpstr>Виды стресса. </vt:lpstr>
      <vt:lpstr>Виды стресса. </vt:lpstr>
      <vt:lpstr>Три фазы стресса:</vt:lpstr>
      <vt:lpstr>Расположение и благодарность, а также их антиподы - ненависть и жажда мести – более всех других чувств ответственны за наличие или отсутствие вредного стресса (дистресса) в человеческих отношениях. </vt:lpstr>
      <vt:lpstr>Стрессоустойчивость - способность справляться со стрессовыми воздействиями.</vt:lpstr>
      <vt:lpstr>Как повысить стрессоустойчивость?</vt:lpstr>
      <vt:lpstr>Копинг-стратегия – стратегия совладения со стрессом</vt:lpstr>
      <vt:lpstr>«Сила мысли» против стресса</vt:lpstr>
      <vt:lpstr>Формула АВС</vt:lpstr>
      <vt:lpstr>Когнитивные искажения (1)</vt:lpstr>
      <vt:lpstr>Когнитивные искажения (2)</vt:lpstr>
      <vt:lpstr>Когнитивные искажения (3)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«Стрессоустойчивость. Пути обретения спокойствия и уверенности».</dc:title>
  <dc:creator>Df230</dc:creator>
  <cp:lastModifiedBy>Df230</cp:lastModifiedBy>
  <cp:revision>4</cp:revision>
  <dcterms:created xsi:type="dcterms:W3CDTF">2020-05-20T17:41:17Z</dcterms:created>
  <dcterms:modified xsi:type="dcterms:W3CDTF">2020-05-20T17:48:38Z</dcterms:modified>
</cp:coreProperties>
</file>