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F205CA-A44A-428C-9A65-76FC5B10F8B8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3DE56E-62BD-44DF-9C29-5E822FCAE0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tionary.org/wiki/%D1%8E%D0%BC%D0%BE%D1%80" TargetMode="External"/><Relationship Id="rId2" Type="http://schemas.openxmlformats.org/officeDocument/2006/relationships/hyperlink" Target="https://obrazovaka.ru/literatura/yumor-chto-takoe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textologia.ru/slovari/literaturovedcheskie-terminy/yumor/?q=458&amp;n=26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84985"/>
            <a:ext cx="7560840" cy="26496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Презентация к уроку литературы в 5 классе</a:t>
            </a:r>
          </a:p>
          <a:p>
            <a:pPr algn="ctr"/>
            <a:r>
              <a:rPr lang="ru-RU" dirty="0" smtClean="0"/>
              <a:t>подготовлена </a:t>
            </a:r>
          </a:p>
          <a:p>
            <a:pPr algn="ctr"/>
            <a:r>
              <a:rPr lang="ru-RU" dirty="0" smtClean="0"/>
              <a:t>учителем русского языка и литературы</a:t>
            </a:r>
          </a:p>
          <a:p>
            <a:pPr algn="ctr"/>
            <a:r>
              <a:rPr lang="ru-RU" dirty="0" smtClean="0"/>
              <a:t> ГБОУ школа 212 </a:t>
            </a:r>
          </a:p>
          <a:p>
            <a:pPr algn="ctr"/>
            <a:r>
              <a:rPr lang="ru-RU" dirty="0" smtClean="0"/>
              <a:t>Фрунзенского района </a:t>
            </a:r>
          </a:p>
          <a:p>
            <a:pPr algn="ctr"/>
            <a:r>
              <a:rPr lang="ru-RU" dirty="0" smtClean="0"/>
              <a:t>г. Санкт-Петербурга</a:t>
            </a:r>
          </a:p>
          <a:p>
            <a:pPr algn="ctr"/>
            <a:r>
              <a:rPr lang="ru-RU" dirty="0" smtClean="0"/>
              <a:t>Куликовской Евгенией Анатольевной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570843" cy="201622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Понятие юмора </a:t>
            </a:r>
            <a:br>
              <a:rPr lang="ru-RU" dirty="0" smtClean="0"/>
            </a:br>
            <a:r>
              <a:rPr lang="ru-RU" dirty="0" smtClean="0"/>
              <a:t>в литературе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635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764704"/>
            <a:ext cx="4843061" cy="20162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941168"/>
            <a:ext cx="7560840" cy="1512167"/>
          </a:xfrm>
        </p:spPr>
        <p:txBody>
          <a:bodyPr/>
          <a:lstStyle/>
          <a:p>
            <a:pPr algn="just"/>
            <a:r>
              <a:rPr lang="ru-RU" dirty="0" smtClean="0"/>
              <a:t>Комична  и неожиданность маминого вывода о достоинствах куртки: пух настоящий – это главное, а что ходить в большой одёжке не совсем удобно – так это мелочи, не стоящие внимания…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32656"/>
            <a:ext cx="6197514" cy="464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16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9" y="692696"/>
            <a:ext cx="3384376" cy="14799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908720"/>
            <a:ext cx="3888432" cy="587081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Оказывается, что у Васи пропала шапка! Простая вязаная шапка. Да и ситуация банальна – кто не терял вещей в школьной раздевалке! Тем более такая мелочь – шапочка…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Но из этой мелочи рождается дедуктивная мысль – на наших глазах пятиклассник превращается в сыщика! Ведь «ШАПКУ УКРАЛИ!»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02" y="404664"/>
            <a:ext cx="3524250" cy="2266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39658"/>
            <a:ext cx="2327431" cy="37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92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1628800"/>
            <a:ext cx="1728192" cy="3312368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620688"/>
            <a:ext cx="5832648" cy="5616624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Arial"/>
                <a:ea typeface="Times New Roman"/>
              </a:rPr>
              <a:t>"Интересно, - думал Вася. - Чего это ему именно моя шапка понадобилась? А не Ивушкиной, например, или Смирнова? У Ивушкиной шапка большая, пушистая, из натурального меха. А у Смирнова ушанка военная, говорит, настоящая - папина. Наверное, преступник спортсмен, - решил Печёнкин. - Точно спортсмен: по-пластунски умеет ползать, а шапка ему нужна для тренировок на улице. Ведь в ушанке бегать не будешь. Или в пушистой шапке-одуванчике".</a:t>
            </a:r>
            <a:r>
              <a:rPr lang="ru-RU" sz="2400" b="1" dirty="0">
                <a:latin typeface="Arial"/>
                <a:ea typeface="Times New Roman"/>
              </a:rPr>
              <a:t>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757" y="1268760"/>
            <a:ext cx="268197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92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7" y="2172648"/>
            <a:ext cx="1915693" cy="242334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844824"/>
            <a:ext cx="4248472" cy="432048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Какие замечательные выводы делает наш герой! Он уже вычислил преступника! Это – спортсмен!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Тётя Паша, гардеробщица, занятая поисками пропавшей шапки, до такого никогда не додумается. Она-то не детектив!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908720"/>
            <a:ext cx="2972283" cy="545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17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196752"/>
            <a:ext cx="2088231" cy="302433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072" y="3068960"/>
            <a:ext cx="3600400" cy="34563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Вот ещё один способ создания комического – сама речь героя: с верными наблюдениями и совершенно неожиданными неординарными выводами…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Мы читаем рассуждения детектива-пятиклассника и улыбаемся.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5026973" cy="395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49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7" y="836712"/>
            <a:ext cx="5184577" cy="266429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607510"/>
            <a:ext cx="7992888" cy="184582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 далее тётя Паша по-своему пытается решить проблему с исчезнувшей шапкой. Она предлагает Васе на выбор одну из вещей-«</a:t>
            </a:r>
            <a:r>
              <a:rPr lang="ru-RU" dirty="0" err="1" smtClean="0"/>
              <a:t>потеряшек</a:t>
            </a:r>
            <a:r>
              <a:rPr lang="ru-RU" dirty="0" smtClean="0"/>
              <a:t>»…</a:t>
            </a:r>
          </a:p>
          <a:p>
            <a:pPr algn="just"/>
            <a:r>
              <a:rPr lang="ru-RU" b="1" dirty="0"/>
              <a:t> </a:t>
            </a:r>
            <a:r>
              <a:rPr lang="ru-RU" dirty="0"/>
              <a:t> </a:t>
            </a:r>
            <a:r>
              <a:rPr lang="ru-RU" dirty="0" smtClean="0"/>
              <a:t>И предложения тёти Паши тоже заставляют нас смеяться.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6672"/>
            <a:ext cx="6228184" cy="396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87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1916832"/>
            <a:ext cx="1699668" cy="302433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268760"/>
            <a:ext cx="3888432" cy="547152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Но никакими силами не может тётя Паша уговорить Васю идти домой.</a:t>
            </a:r>
            <a:endParaRPr lang="ru-RU" dirty="0"/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Arial"/>
                <a:ea typeface="Times New Roman"/>
                <a:cs typeface="Times New Roman"/>
              </a:rPr>
              <a:t>« - Никуда </a:t>
            </a:r>
            <a:r>
              <a:rPr lang="ru-RU" i="1" dirty="0">
                <a:latin typeface="Arial"/>
                <a:ea typeface="Times New Roman"/>
                <a:cs typeface="Times New Roman"/>
              </a:rPr>
              <a:t>я без шапки не пойду, - уперся Вася. </a:t>
            </a:r>
            <a:endParaRPr lang="ru-RU" sz="1600" i="1" dirty="0"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Arial"/>
                <a:ea typeface="Times New Roman"/>
                <a:cs typeface="Times New Roman"/>
              </a:rPr>
              <a:t>   - </a:t>
            </a:r>
            <a:r>
              <a:rPr lang="ru-RU" b="1" i="1" dirty="0">
                <a:latin typeface="Arial"/>
                <a:ea typeface="Times New Roman"/>
                <a:cs typeface="Times New Roman"/>
              </a:rPr>
              <a:t>Да ты у меня уже в </a:t>
            </a:r>
            <a:r>
              <a:rPr lang="ru-RU" b="1" i="1" dirty="0" smtClean="0">
                <a:latin typeface="Arial"/>
                <a:ea typeface="Times New Roman"/>
                <a:cs typeface="Times New Roman"/>
              </a:rPr>
              <a:t>печёнках </a:t>
            </a:r>
            <a:r>
              <a:rPr lang="ru-RU" b="1" i="1" dirty="0">
                <a:latin typeface="Arial"/>
                <a:ea typeface="Times New Roman"/>
                <a:cs typeface="Times New Roman"/>
              </a:rPr>
              <a:t>сидишь</a:t>
            </a:r>
            <a:r>
              <a:rPr lang="ru-RU" i="1" dirty="0">
                <a:latin typeface="Arial"/>
                <a:ea typeface="Times New Roman"/>
                <a:cs typeface="Times New Roman"/>
              </a:rPr>
              <a:t>! - взвыла тетя Паша. - Ну где я тебе шапку-то возьму? - А потом сказала: - Я тебе шапку свяжу, точно такую же 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– синюю». </a:t>
            </a:r>
            <a:endParaRPr lang="ru-RU" sz="1600" i="1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dirty="0" smtClean="0"/>
              <a:t>Вот тут-то мы и понимаем, что фамилия у героя особая! А как называется такая фамилия?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940" y="404664"/>
            <a:ext cx="2500460" cy="633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13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2172648"/>
            <a:ext cx="2160240" cy="147237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4077072"/>
            <a:ext cx="4176464" cy="24482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Молодцы! Конечно – «говорящая». Ведь Вася же </a:t>
            </a:r>
            <a:r>
              <a:rPr lang="ru-RU" b="1" dirty="0" smtClean="0"/>
              <a:t>Печёнкин</a:t>
            </a:r>
            <a:r>
              <a:rPr lang="ru-RU" dirty="0" smtClean="0"/>
              <a:t>. Он своей неуместной в данной ситуации настойчивостью уже «в печёнках» у тёти Паши сидит.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5080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97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348880"/>
            <a:ext cx="1944216" cy="2160240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3848" y="908720"/>
            <a:ext cx="5256584" cy="54726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Наконец Вася отправляется домой. Но его «мозг сыщика» продолжает работать: </a:t>
            </a:r>
            <a:r>
              <a:rPr lang="ru-RU" dirty="0">
                <a:latin typeface="Arial"/>
                <a:ea typeface="Times New Roman"/>
              </a:rPr>
              <a:t> </a:t>
            </a:r>
            <a:r>
              <a:rPr lang="ru-RU" b="1" dirty="0">
                <a:latin typeface="Arial"/>
                <a:ea typeface="Times New Roman"/>
              </a:rPr>
              <a:t>"Все-таки кто же украл шапку? Вора обязательно нужно поймать. Завтра в школе повешу объявление. Напишу приметы шапки и приметы преступника. Шапка: темно-синяя, вязаная. Преступник: среднего роста, спортивного телосложения, лицо наглое, голова не больше, чем у пятиклассника, ползает по-пластунски не хуже Человека-Паука, только не по стенкам, а по полу - бесшумно и незаметно. Специализируется на вязаных шапках. А в конце: "За любую предоставленную информацию - вознаграждение". И еще: "Береты, ушанки, шапочки для бассейна не предлагать"".</a:t>
            </a:r>
            <a:r>
              <a:rPr lang="ru-RU" dirty="0">
                <a:latin typeface="Arial"/>
                <a:ea typeface="Times New Roman"/>
              </a:rPr>
              <a:t> </a:t>
            </a: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6" y="1700808"/>
            <a:ext cx="2896387" cy="322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76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4581128"/>
            <a:ext cx="738605" cy="1224136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692697"/>
            <a:ext cx="6877316" cy="12241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 мы опять смеёмся. Потому что при Васиной наблюдательности его выводы забавны. Потому что приписка в конце этого будущего объявления одновременно логична и комична…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823" y="1700808"/>
            <a:ext cx="2376264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861048"/>
            <a:ext cx="2900517" cy="2627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441626"/>
            <a:ext cx="3384376" cy="22562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1" y="2302890"/>
            <a:ext cx="1800201" cy="18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53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3" y="4941168"/>
            <a:ext cx="6398097" cy="1296144"/>
          </a:xfrm>
        </p:spPr>
        <p:txBody>
          <a:bodyPr/>
          <a:lstStyle/>
          <a:p>
            <a:pPr marL="0" indent="0">
              <a:buNone/>
            </a:pPr>
            <a:r>
              <a:rPr lang="ru-RU" sz="2000" b="0" dirty="0" smtClean="0"/>
              <a:t>Что же такое юмор в произведениях словесности,</a:t>
            </a:r>
            <a:br>
              <a:rPr lang="ru-RU" sz="2000" b="0" dirty="0" smtClean="0"/>
            </a:br>
            <a:r>
              <a:rPr lang="ru-RU" sz="2000" b="0" dirty="0"/>
              <a:t/>
            </a:r>
            <a:br>
              <a:rPr lang="ru-RU" sz="2000" b="0" dirty="0"/>
            </a:br>
            <a:r>
              <a:rPr lang="ru-RU" sz="2000" b="0" dirty="0" smtClean="0"/>
              <a:t> с помощью чего он создаётся и для чего служит?</a:t>
            </a:r>
            <a:endParaRPr lang="ru-RU" sz="2000" b="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048671" cy="4536504"/>
          </a:xfrm>
        </p:spPr>
      </p:pic>
    </p:spTree>
    <p:extLst>
      <p:ext uri="{BB962C8B-B14F-4D97-AF65-F5344CB8AC3E}">
        <p14:creationId xmlns:p14="http://schemas.microsoft.com/office/powerpoint/2010/main" val="890194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1628800"/>
            <a:ext cx="2016224" cy="2736304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24744"/>
            <a:ext cx="4824536" cy="4219836"/>
          </a:xfrm>
        </p:spPr>
        <p:txBody>
          <a:bodyPr/>
          <a:lstStyle/>
          <a:p>
            <a:pPr algn="just"/>
            <a:r>
              <a:rPr lang="ru-RU" dirty="0" smtClean="0"/>
              <a:t>А через две недели на улице потеплело. И мама убрала Васин пуховик в шкаф. Но, проверяя карманы и рукава, мама обнаружила пропажу.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Arial"/>
                <a:ea typeface="Times New Roman"/>
                <a:cs typeface="Times New Roman"/>
              </a:rPr>
              <a:t>  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 «- </a:t>
            </a:r>
            <a:r>
              <a:rPr lang="ru-RU" i="1" dirty="0">
                <a:latin typeface="Arial"/>
                <a:ea typeface="Times New Roman"/>
                <a:cs typeface="Times New Roman"/>
              </a:rPr>
              <a:t>А я похитителя нашла, - сказала мама, вытаскивая из рукава</a:t>
            </a:r>
            <a:r>
              <a:rPr lang="ru-RU" b="1" i="1" dirty="0">
                <a:latin typeface="Arial"/>
                <a:ea typeface="Times New Roman"/>
                <a:cs typeface="Times New Roman"/>
              </a:rPr>
              <a:t> </a:t>
            </a:r>
            <a:r>
              <a:rPr lang="ru-RU" i="1" dirty="0">
                <a:latin typeface="Arial"/>
                <a:ea typeface="Times New Roman"/>
                <a:cs typeface="Times New Roman"/>
              </a:rPr>
              <a:t>шапку. - Эх ты, детектив</a:t>
            </a:r>
            <a:r>
              <a:rPr lang="ru-RU" i="1" dirty="0" smtClean="0">
                <a:latin typeface="Arial"/>
                <a:ea typeface="Times New Roman"/>
                <a:cs typeface="Times New Roman"/>
              </a:rPr>
              <a:t>!» </a:t>
            </a:r>
            <a:endParaRPr lang="ru-RU" sz="1600" i="1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dirty="0" smtClean="0"/>
              <a:t>И мы не чувствуем злой насмешки в этих словах. В них – лёгкая ирония..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825" y="548680"/>
            <a:ext cx="2438466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1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36904" cy="36004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Итак, что же такое ЮМОР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 художественном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произведении?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980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20688"/>
            <a:ext cx="7838256" cy="5112568"/>
          </a:xfrm>
        </p:spPr>
        <p:txBody>
          <a:bodyPr/>
          <a:lstStyle/>
          <a:p>
            <a:pPr algn="ctr"/>
            <a:r>
              <a:rPr lang="ru-RU" sz="3600" dirty="0">
                <a:effectLst/>
              </a:rPr>
              <a:t>Юм</a:t>
            </a:r>
            <a:r>
              <a:rPr lang="en-US" sz="3600" dirty="0">
                <a:effectLst/>
              </a:rPr>
              <a:t>op – </a:t>
            </a:r>
            <a:r>
              <a:rPr lang="ru-RU" sz="3600" dirty="0" err="1">
                <a:effectLst/>
              </a:rPr>
              <a:t>эт</a:t>
            </a:r>
            <a:r>
              <a:rPr lang="en-US" sz="3600" dirty="0">
                <a:effectLst/>
              </a:rPr>
              <a:t>o </a:t>
            </a:r>
            <a:r>
              <a:rPr lang="ru-RU" sz="3600" dirty="0">
                <a:effectLst/>
              </a:rPr>
              <a:t>вид к</a:t>
            </a:r>
            <a:r>
              <a:rPr lang="en-US" sz="3600" dirty="0">
                <a:effectLst/>
              </a:rPr>
              <a:t>o</a:t>
            </a:r>
            <a:r>
              <a:rPr lang="ru-RU" sz="3600" dirty="0" err="1">
                <a:effectLst/>
              </a:rPr>
              <a:t>мич</a:t>
            </a:r>
            <a:r>
              <a:rPr lang="en-US" sz="3600" dirty="0" err="1">
                <a:effectLst/>
              </a:rPr>
              <a:t>ec</a:t>
            </a:r>
            <a:r>
              <a:rPr lang="ru-RU" sz="3600" dirty="0">
                <a:effectLst/>
              </a:rPr>
              <a:t>к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г</a:t>
            </a:r>
            <a:r>
              <a:rPr lang="en-US" sz="3600" dirty="0">
                <a:effectLst/>
              </a:rPr>
              <a:t>o, </a:t>
            </a:r>
            <a:r>
              <a:rPr lang="ru-RU" sz="3600" dirty="0">
                <a:effectLst/>
              </a:rPr>
              <a:t>в к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т</a:t>
            </a:r>
            <a:r>
              <a:rPr lang="en-US" sz="3600" dirty="0" err="1">
                <a:effectLst/>
              </a:rPr>
              <a:t>opo</a:t>
            </a:r>
            <a:r>
              <a:rPr lang="ru-RU" sz="3600" dirty="0">
                <a:effectLst/>
              </a:rPr>
              <a:t>м п</a:t>
            </a:r>
            <a:r>
              <a:rPr lang="en-US" sz="3600" dirty="0" err="1">
                <a:effectLst/>
              </a:rPr>
              <a:t>opo</a:t>
            </a:r>
            <a:r>
              <a:rPr lang="ru-RU" sz="3600" dirty="0" err="1">
                <a:effectLst/>
              </a:rPr>
              <a:t>ки</a:t>
            </a:r>
            <a:r>
              <a:rPr lang="ru-RU" sz="3600" dirty="0">
                <a:effectLst/>
              </a:rPr>
              <a:t> </a:t>
            </a:r>
            <a:r>
              <a:rPr lang="en-US" sz="3600" dirty="0" err="1">
                <a:effectLst/>
              </a:rPr>
              <a:t>oc</a:t>
            </a:r>
            <a:r>
              <a:rPr lang="ru-RU" sz="3600" dirty="0">
                <a:effectLst/>
              </a:rPr>
              <a:t>м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ив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ют</a:t>
            </a:r>
            <a:r>
              <a:rPr lang="en-US" sz="3600" dirty="0">
                <a:effectLst/>
              </a:rPr>
              <a:t>c</a:t>
            </a:r>
            <a:r>
              <a:rPr lang="ru-RU" sz="3600" dirty="0">
                <a:effectLst/>
              </a:rPr>
              <a:t>я н</a:t>
            </a:r>
            <a:r>
              <a:rPr lang="en-US" sz="3600" dirty="0">
                <a:effectLst/>
              </a:rPr>
              <a:t>e </a:t>
            </a:r>
            <a:r>
              <a:rPr lang="ru-RU" sz="3600" dirty="0">
                <a:effectLst/>
              </a:rPr>
              <a:t>б</a:t>
            </a:r>
            <a:r>
              <a:rPr lang="en-US" sz="3600" dirty="0" err="1">
                <a:effectLst/>
              </a:rPr>
              <a:t>ec</a:t>
            </a:r>
            <a:r>
              <a:rPr lang="ru-RU" sz="3600" dirty="0">
                <a:effectLst/>
              </a:rPr>
              <a:t>п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щ</a:t>
            </a:r>
            <a:r>
              <a:rPr lang="en-US" sz="3600" dirty="0">
                <a:effectLst/>
              </a:rPr>
              <a:t>a</a:t>
            </a:r>
            <a:r>
              <a:rPr lang="ru-RU" sz="3600" dirty="0" err="1">
                <a:effectLst/>
              </a:rPr>
              <a:t>дн</a:t>
            </a:r>
            <a:r>
              <a:rPr lang="en-US" sz="3600" dirty="0">
                <a:effectLst/>
              </a:rPr>
              <a:t>o</a:t>
            </a:r>
            <a:r>
              <a:rPr lang="en-US" sz="3600" dirty="0" smtClean="0">
                <a:effectLst/>
              </a:rPr>
              <a:t>, </a:t>
            </a:r>
            <a:r>
              <a:rPr lang="en-US" sz="3600" dirty="0">
                <a:effectLst/>
              </a:rPr>
              <a:t>a </a:t>
            </a:r>
            <a:r>
              <a:rPr lang="ru-RU" sz="3600" dirty="0">
                <a:effectLst/>
              </a:rPr>
              <a:t>д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б</a:t>
            </a:r>
            <a:r>
              <a:rPr lang="en-US" sz="3600" dirty="0" err="1">
                <a:effectLst/>
              </a:rPr>
              <a:t>po</a:t>
            </a:r>
            <a:r>
              <a:rPr lang="ru-RU" sz="3600" dirty="0">
                <a:effectLst/>
              </a:rPr>
              <a:t>ж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л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т</a:t>
            </a:r>
            <a:r>
              <a:rPr lang="en-US" sz="3600" dirty="0">
                <a:effectLst/>
              </a:rPr>
              <a:t>e</a:t>
            </a:r>
            <a:r>
              <a:rPr lang="ru-RU" sz="3600" dirty="0" err="1">
                <a:effectLst/>
              </a:rPr>
              <a:t>льн</a:t>
            </a:r>
            <a:r>
              <a:rPr lang="en-US" sz="3600" dirty="0">
                <a:effectLst/>
              </a:rPr>
              <a:t>o </a:t>
            </a:r>
            <a:r>
              <a:rPr lang="ru-RU" sz="3600" dirty="0">
                <a:effectLst/>
              </a:rPr>
              <a:t>п</a:t>
            </a:r>
            <a:r>
              <a:rPr lang="en-US" sz="3600" dirty="0">
                <a:effectLst/>
              </a:rPr>
              <a:t>o</a:t>
            </a:r>
            <a:r>
              <a:rPr lang="ru-RU" sz="3600" dirty="0" err="1">
                <a:effectLst/>
              </a:rPr>
              <a:t>дч</a:t>
            </a:r>
            <a:r>
              <a:rPr lang="en-US" sz="3600" dirty="0" err="1">
                <a:effectLst/>
              </a:rPr>
              <a:t>ep</a:t>
            </a:r>
            <a:r>
              <a:rPr lang="ru-RU" sz="3600" dirty="0" err="1">
                <a:effectLst/>
              </a:rPr>
              <a:t>кив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ют</a:t>
            </a:r>
            <a:r>
              <a:rPr lang="en-US" sz="3600" dirty="0">
                <a:effectLst/>
              </a:rPr>
              <a:t>c</a:t>
            </a:r>
            <a:r>
              <a:rPr lang="ru-RU" sz="3600" dirty="0">
                <a:effectLst/>
              </a:rPr>
              <a:t>я н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д</a:t>
            </a:r>
            <a:r>
              <a:rPr lang="en-US" sz="3600" dirty="0" err="1">
                <a:effectLst/>
              </a:rPr>
              <a:t>oc</a:t>
            </a:r>
            <a:r>
              <a:rPr lang="ru-RU" sz="3600" dirty="0">
                <a:effectLst/>
              </a:rPr>
              <a:t>т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тки и </a:t>
            </a:r>
            <a:r>
              <a:rPr lang="en-US" sz="3600" dirty="0">
                <a:effectLst/>
              </a:rPr>
              <a:t>c</a:t>
            </a:r>
            <a:r>
              <a:rPr lang="ru-RU" sz="3600" dirty="0">
                <a:effectLst/>
              </a:rPr>
              <a:t>л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б</a:t>
            </a:r>
            <a:r>
              <a:rPr lang="en-US" sz="3600" dirty="0" err="1">
                <a:effectLst/>
              </a:rPr>
              <a:t>oc</a:t>
            </a:r>
            <a:r>
              <a:rPr lang="ru-RU" sz="3600" dirty="0" err="1">
                <a:effectLst/>
              </a:rPr>
              <a:t>ти</a:t>
            </a:r>
            <a:r>
              <a:rPr lang="ru-RU" sz="3600" dirty="0">
                <a:effectLst/>
              </a:rPr>
              <a:t> ч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л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в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к</a:t>
            </a:r>
            <a:r>
              <a:rPr lang="en-US" sz="3600" dirty="0">
                <a:effectLst/>
              </a:rPr>
              <a:t>a </a:t>
            </a:r>
            <a:r>
              <a:rPr lang="ru-RU" sz="3600" dirty="0">
                <a:effectLst/>
              </a:rPr>
              <a:t>или </a:t>
            </a:r>
            <a:r>
              <a:rPr lang="ru-RU" sz="3600" dirty="0" err="1">
                <a:effectLst/>
              </a:rPr>
              <a:t>явл</a:t>
            </a:r>
            <a:r>
              <a:rPr lang="en-US" sz="3600" dirty="0">
                <a:effectLst/>
              </a:rPr>
              <a:t>e</a:t>
            </a:r>
            <a:r>
              <a:rPr lang="ru-RU" sz="3600" dirty="0" err="1">
                <a:effectLst/>
              </a:rPr>
              <a:t>ния</a:t>
            </a:r>
            <a:r>
              <a:rPr lang="ru-RU" sz="3600" dirty="0">
                <a:effectLst/>
              </a:rPr>
              <a:t>, н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п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мин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я </a:t>
            </a:r>
            <a:r>
              <a:rPr lang="en-US" sz="3600" dirty="0">
                <a:effectLst/>
              </a:rPr>
              <a:t>o </a:t>
            </a:r>
            <a:r>
              <a:rPr lang="ru-RU" sz="3600" dirty="0">
                <a:effectLst/>
              </a:rPr>
              <a:t>т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м, </a:t>
            </a:r>
            <a:r>
              <a:rPr lang="ru-RU" sz="3600" dirty="0" err="1">
                <a:effectLst/>
              </a:rPr>
              <a:t>чт</a:t>
            </a:r>
            <a:r>
              <a:rPr lang="en-US" sz="3600" dirty="0">
                <a:effectLst/>
              </a:rPr>
              <a:t>o </a:t>
            </a:r>
            <a:r>
              <a:rPr lang="en-US" sz="3600" dirty="0" err="1">
                <a:effectLst/>
              </a:rPr>
              <a:t>o</a:t>
            </a:r>
            <a:r>
              <a:rPr lang="ru-RU" sz="3600" dirty="0">
                <a:effectLst/>
              </a:rPr>
              <a:t>ни ч</a:t>
            </a:r>
            <a:r>
              <a:rPr lang="en-US" sz="3600" dirty="0">
                <a:effectLst/>
              </a:rPr>
              <a:t>ac</a:t>
            </a:r>
            <a:r>
              <a:rPr lang="ru-RU" sz="3600" dirty="0">
                <a:effectLst/>
              </a:rPr>
              <a:t>т</a:t>
            </a:r>
            <a:r>
              <a:rPr lang="en-US" sz="3600" dirty="0">
                <a:effectLst/>
              </a:rPr>
              <a:t>o </a:t>
            </a:r>
            <a:r>
              <a:rPr lang="ru-RU" sz="3600" dirty="0">
                <a:effectLst/>
              </a:rPr>
              <a:t>лишь п</a:t>
            </a:r>
            <a:r>
              <a:rPr lang="en-US" sz="3600" dirty="0" err="1">
                <a:effectLst/>
              </a:rPr>
              <a:t>po</a:t>
            </a:r>
            <a:r>
              <a:rPr lang="ru-RU" sz="3600" dirty="0">
                <a:effectLst/>
              </a:rPr>
              <a:t>д</a:t>
            </a:r>
            <a:r>
              <a:rPr lang="en-US" sz="3600" dirty="0">
                <a:effectLst/>
              </a:rPr>
              <a:t>o</a:t>
            </a:r>
            <a:r>
              <a:rPr lang="ru-RU" sz="3600" dirty="0" err="1">
                <a:effectLst/>
              </a:rPr>
              <a:t>лж</a:t>
            </a:r>
            <a:r>
              <a:rPr lang="en-US" sz="3600" dirty="0">
                <a:effectLst/>
              </a:rPr>
              <a:t>e</a:t>
            </a:r>
            <a:r>
              <a:rPr lang="ru-RU" sz="3600" dirty="0">
                <a:effectLst/>
              </a:rPr>
              <a:t>ни</a:t>
            </a:r>
            <a:r>
              <a:rPr lang="en-US" sz="3600" dirty="0">
                <a:effectLst/>
              </a:rPr>
              <a:t>e </a:t>
            </a:r>
            <a:r>
              <a:rPr lang="ru-RU" sz="3600" dirty="0">
                <a:effectLst/>
              </a:rPr>
              <a:t>или </a:t>
            </a:r>
            <a:r>
              <a:rPr lang="ru-RU" sz="3600" dirty="0" err="1">
                <a:effectLst/>
              </a:rPr>
              <a:t>изн</a:t>
            </a:r>
            <a:r>
              <a:rPr lang="en-US" sz="3600" dirty="0">
                <a:effectLst/>
              </a:rPr>
              <a:t>a</a:t>
            </a:r>
            <a:r>
              <a:rPr lang="ru-RU" sz="3600" dirty="0" err="1">
                <a:effectLst/>
              </a:rPr>
              <a:t>нк</a:t>
            </a:r>
            <a:r>
              <a:rPr lang="en-US" sz="3600" dirty="0">
                <a:effectLst/>
              </a:rPr>
              <a:t>a </a:t>
            </a:r>
            <a:r>
              <a:rPr lang="ru-RU" sz="3600" dirty="0">
                <a:effectLst/>
              </a:rPr>
              <a:t>н</a:t>
            </a:r>
            <a:r>
              <a:rPr lang="en-US" sz="3600" dirty="0">
                <a:effectLst/>
              </a:rPr>
              <a:t>a</a:t>
            </a:r>
            <a:r>
              <a:rPr lang="ru-RU" sz="3600" dirty="0">
                <a:effectLst/>
              </a:rPr>
              <a:t>ши</a:t>
            </a:r>
            <a:r>
              <a:rPr lang="en-US" sz="3600" dirty="0">
                <a:effectLst/>
              </a:rPr>
              <a:t>x </a:t>
            </a:r>
            <a:r>
              <a:rPr lang="ru-RU" sz="3600" dirty="0">
                <a:effectLst/>
              </a:rPr>
              <a:t>д</a:t>
            </a:r>
            <a:r>
              <a:rPr lang="en-US" sz="3600" dirty="0" err="1">
                <a:effectLst/>
              </a:rPr>
              <a:t>oc</a:t>
            </a:r>
            <a:r>
              <a:rPr lang="ru-RU" sz="3600" dirty="0">
                <a:effectLst/>
              </a:rPr>
              <a:t>т</a:t>
            </a:r>
            <a:r>
              <a:rPr lang="en-US" sz="3600" dirty="0">
                <a:effectLst/>
              </a:rPr>
              <a:t>o</a:t>
            </a:r>
            <a:r>
              <a:rPr lang="ru-RU" sz="3600" dirty="0">
                <a:effectLst/>
              </a:rPr>
              <a:t>ин</a:t>
            </a:r>
            <a:r>
              <a:rPr lang="en-US" sz="3600" dirty="0">
                <a:effectLst/>
              </a:rPr>
              <a:t>c</a:t>
            </a:r>
            <a:r>
              <a:rPr lang="ru-RU" sz="3600" dirty="0" err="1" smtClean="0">
                <a:effectLst/>
              </a:rPr>
              <a:t>тв</a:t>
            </a:r>
            <a:r>
              <a:rPr lang="ru-RU" sz="3600" dirty="0" smtClean="0">
                <a:effectLst/>
              </a:rPr>
              <a:t>.</a:t>
            </a:r>
            <a:r>
              <a:rPr lang="en-US" sz="3600" dirty="0">
                <a:effectLst/>
              </a:rPr>
              <a:t/>
            </a:r>
            <a:br>
              <a:rPr lang="en-US" sz="3600" dirty="0"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4040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916832"/>
            <a:ext cx="6512511" cy="35983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Давайте вспомним, с помощью чего создавался юмор в рассказе Юлии Марковой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102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9766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Замечательно! Вы молодцы!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>Конечно, это и комизм неожиданных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неординарных выводов героя,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и гиперболы, и лёгкая ирония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повествования, и «говорящая» фамилия,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и смешные ситуации, и речь героя…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60844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412776"/>
            <a:ext cx="6512511" cy="41023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Какова же цель юмористических рассказов?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425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196752"/>
            <a:ext cx="7406208" cy="4318416"/>
          </a:xfrm>
        </p:spPr>
        <p:txBody>
          <a:bodyPr/>
          <a:lstStyle/>
          <a:p>
            <a:pPr marL="0" indent="0" algn="l">
              <a:buNone/>
            </a:pPr>
            <a:r>
              <a:rPr lang="ru-RU" b="0" dirty="0" smtClean="0"/>
              <a:t>Разумеется, вы правы:</a:t>
            </a:r>
            <a:br>
              <a:rPr lang="ru-RU" b="0" dirty="0" smtClean="0"/>
            </a:br>
            <a:r>
              <a:rPr lang="ru-RU" b="0" dirty="0" smtClean="0"/>
              <a:t>смех.</a:t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 smtClean="0"/>
              <a:t>Ведь смех – лучшее лекарство. </a:t>
            </a:r>
            <a:br>
              <a:rPr lang="ru-RU" b="0" dirty="0" smtClean="0"/>
            </a:br>
            <a:r>
              <a:rPr lang="ru-RU" b="0" dirty="0" smtClean="0"/>
              <a:t>Посмеялся – исцелился.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65190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884245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/>
              <a:t>А теперь – небольшой тест</a:t>
            </a:r>
            <a:endParaRPr lang="ru-RU" sz="28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204864"/>
            <a:ext cx="6949324" cy="3238107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Arial"/>
                <a:ea typeface="Times New Roman"/>
                <a:cs typeface="Times New Roman"/>
              </a:rPr>
              <a:t>1. Что </a:t>
            </a:r>
            <a:r>
              <a:rPr lang="ru-RU" b="1" dirty="0">
                <a:latin typeface="Arial"/>
                <a:ea typeface="Times New Roman"/>
                <a:cs typeface="Times New Roman"/>
              </a:rPr>
              <a:t>не характерно для юмора?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А) Незлая шутка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Calibri"/>
                <a:ea typeface="Times New Roman"/>
                <a:cs typeface="Times New Roman"/>
              </a:rPr>
              <a:t>Б)  </a:t>
            </a:r>
            <a:r>
              <a:rPr lang="ru-RU" dirty="0" smtClean="0">
                <a:latin typeface="Arial"/>
                <a:ea typeface="Times New Roman"/>
                <a:cs typeface="Times New Roman"/>
              </a:rPr>
              <a:t>Изображение </a:t>
            </a:r>
            <a:r>
              <a:rPr lang="ru-RU" dirty="0">
                <a:latin typeface="Arial"/>
                <a:ea typeface="Times New Roman"/>
                <a:cs typeface="Times New Roman"/>
              </a:rPr>
              <a:t>героев в смешном виде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В) Злое осмеяние </a:t>
            </a:r>
            <a:r>
              <a:rPr lang="ru-RU" dirty="0">
                <a:latin typeface="Arial"/>
                <a:ea typeface="Times New Roman"/>
                <a:cs typeface="Times New Roman"/>
              </a:rPr>
              <a:t>человеческих пороков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Arial"/>
                <a:ea typeface="Times New Roman"/>
                <a:cs typeface="Times New Roman"/>
              </a:rPr>
              <a:t>Г)  Изображение </a:t>
            </a:r>
            <a:r>
              <a:rPr lang="ru-RU" dirty="0">
                <a:latin typeface="Arial"/>
                <a:ea typeface="Times New Roman"/>
                <a:cs typeface="Times New Roman"/>
              </a:rPr>
              <a:t>череды нелепых и смешных ситуаций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3518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1268760"/>
            <a:ext cx="7766248" cy="4246408"/>
          </a:xfrm>
        </p:spPr>
        <p:txBody>
          <a:bodyPr/>
          <a:lstStyle/>
          <a:p>
            <a:pPr marL="0" lvl="0" indent="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Верно.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В.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юмора не характерно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b="0" dirty="0" smtClean="0">
                <a:solidFill>
                  <a:srgbClr val="212745"/>
                </a:solidFill>
                <a:effectLst/>
                <a:latin typeface="Arial" pitchFamily="34" charset="0"/>
                <a:cs typeface="Arial" pitchFamily="34" charset="0"/>
              </a:rPr>
              <a:t>з</a:t>
            </a:r>
            <a:r>
              <a:rPr lang="ru-RU" sz="2800" b="0" dirty="0" smtClean="0">
                <a:solidFill>
                  <a:srgbClr val="212745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лое </a:t>
            </a:r>
            <a:r>
              <a:rPr lang="ru-RU" sz="2800" b="0" dirty="0">
                <a:solidFill>
                  <a:srgbClr val="212745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осмеяние человеческих пороков</a:t>
            </a:r>
            <a:r>
              <a:rPr lang="ru-RU" sz="1600" b="0" dirty="0">
                <a:solidFill>
                  <a:srgbClr val="212745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b="0" dirty="0">
                <a:solidFill>
                  <a:srgbClr val="212745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829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1052736"/>
            <a:ext cx="7622232" cy="4462432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sz="2400" dirty="0" smtClean="0"/>
              <a:t>Вопрос 2. Укажите верное утверждение:</a:t>
            </a:r>
            <a:br>
              <a:rPr lang="ru-RU" sz="2400" dirty="0" smtClean="0"/>
            </a:br>
            <a:r>
              <a:rPr lang="ru-RU" sz="2400" b="0" dirty="0"/>
              <a:t/>
            </a:r>
            <a:br>
              <a:rPr lang="ru-RU" sz="2400" b="0" dirty="0"/>
            </a:b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 smtClean="0"/>
              <a:t>А)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Отличительным </a:t>
            </a:r>
            <a:r>
              <a:rPr lang="ru-RU" sz="2000" b="0" dirty="0">
                <a:effectLst/>
                <a:latin typeface="Arial"/>
                <a:ea typeface="Times New Roman"/>
                <a:cs typeface="Times New Roman"/>
              </a:rPr>
              <a:t>признаком юмора является доброе начало</a:t>
            </a:r>
            <a:br>
              <a:rPr lang="ru-RU" sz="2000" b="0" dirty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Б) Юмор </a:t>
            </a:r>
            <a:r>
              <a:rPr lang="ru-RU" sz="2000" b="0" dirty="0">
                <a:effectLst/>
                <a:latin typeface="Arial"/>
                <a:ea typeface="Times New Roman"/>
                <a:cs typeface="Times New Roman"/>
              </a:rPr>
              <a:t>помогает смешные вещи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сделать жестокими</a:t>
            </a:r>
            <a:r>
              <a:rPr lang="ru-RU" sz="20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b="0" dirty="0" smtClean="0">
                <a:effectLst/>
                <a:latin typeface="Calibri"/>
                <a:ea typeface="Calibri"/>
                <a:cs typeface="Times New Roman"/>
              </a:rPr>
              <a:t>В)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Цель </a:t>
            </a:r>
            <a:r>
              <a:rPr lang="ru-RU" sz="2000" b="0" dirty="0">
                <a:effectLst/>
                <a:latin typeface="Arial"/>
                <a:ea typeface="Times New Roman"/>
                <a:cs typeface="Times New Roman"/>
              </a:rPr>
              <a:t>юмора заключается в стремлении через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злой смех вызвать слезы</a:t>
            </a:r>
            <a:r>
              <a:rPr lang="ru-RU" sz="20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b="0" dirty="0" smtClean="0">
                <a:effectLst/>
                <a:latin typeface="Calibri"/>
                <a:ea typeface="Calibri"/>
                <a:cs typeface="Times New Roman"/>
              </a:rPr>
              <a:t>Г)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Шутка </a:t>
            </a:r>
            <a:r>
              <a:rPr lang="ru-RU" sz="2000" b="0" dirty="0">
                <a:effectLst/>
                <a:latin typeface="Arial"/>
                <a:ea typeface="Times New Roman"/>
                <a:cs typeface="Times New Roman"/>
              </a:rPr>
              <a:t>соединяется с чувствами </a:t>
            </a:r>
            <a:r>
              <a:rPr lang="ru-RU" sz="2000" b="0" dirty="0" smtClean="0">
                <a:effectLst/>
                <a:latin typeface="Arial"/>
                <a:ea typeface="Times New Roman"/>
                <a:cs typeface="Times New Roman"/>
              </a:rPr>
              <a:t>злобы и раздражения</a:t>
            </a:r>
            <a:r>
              <a:rPr lang="ru-RU" sz="2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02078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640959" cy="43204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0" dirty="0" smtClean="0"/>
              <a:t/>
            </a:r>
            <a:br>
              <a:rPr lang="ru-RU" sz="1800" b="0" dirty="0" smtClean="0"/>
            </a:br>
            <a:r>
              <a:rPr lang="ru-RU" sz="1800" b="0" dirty="0"/>
              <a:t/>
            </a:r>
            <a:br>
              <a:rPr lang="ru-RU" sz="1800" b="0" dirty="0"/>
            </a:br>
            <a:endParaRPr lang="ru-RU" sz="1800" b="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496944" cy="6048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45720" indent="0" algn="ctr">
              <a:buNone/>
            </a:pPr>
            <a:r>
              <a:rPr lang="ru-RU" dirty="0" smtClean="0"/>
              <a:t>Что же такое юмор? Как вы считаете?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85" y="2132856"/>
            <a:ext cx="8925708" cy="420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06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8680"/>
            <a:ext cx="6512511" cy="49664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Молодцы!</a:t>
            </a:r>
            <a:br>
              <a:rPr lang="ru-RU" dirty="0" smtClean="0"/>
            </a:br>
            <a:r>
              <a:rPr lang="ru-RU" dirty="0" smtClean="0"/>
              <a:t>Конечно, ответ А: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Arial"/>
                <a:ea typeface="Times New Roman"/>
                <a:cs typeface="Times New Roman"/>
              </a:rPr>
              <a:t>Отличительным признаком юмора является </a:t>
            </a:r>
            <a:r>
              <a:rPr lang="ru-RU" sz="3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3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3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Arial"/>
                <a:ea typeface="Times New Roman"/>
                <a:cs typeface="Times New Roman"/>
              </a:rPr>
              <a:t>доброе </a:t>
            </a:r>
            <a:r>
              <a:rPr lang="ru-RU" sz="3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Arial"/>
                <a:ea typeface="Times New Roman"/>
                <a:cs typeface="Times New Roman"/>
              </a:rPr>
              <a:t>начало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523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910264" cy="431841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 smtClean="0"/>
              <a:t>И вопрос 3.</a:t>
            </a:r>
            <a:br>
              <a:rPr lang="ru-RU" sz="3200" dirty="0" smtClean="0"/>
            </a:br>
            <a:r>
              <a:rPr lang="ru-RU" sz="3200" b="0" dirty="0">
                <a:effectLst/>
                <a:latin typeface="Arial"/>
                <a:ea typeface="Times New Roman"/>
                <a:cs typeface="Times New Roman"/>
              </a:rPr>
              <a:t>Что характерно для юмора?</a:t>
            </a:r>
            <a:r>
              <a:rPr lang="ru-RU" sz="32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b="0" dirty="0" smtClean="0">
                <a:effectLst/>
                <a:latin typeface="Calibri"/>
                <a:ea typeface="Calibri"/>
                <a:cs typeface="Times New Roman"/>
              </a:rPr>
              <a:t>А) </a:t>
            </a:r>
            <a:r>
              <a:rPr lang="ru-RU" sz="3200" b="0" dirty="0" smtClean="0">
                <a:effectLst/>
                <a:latin typeface="Arial"/>
                <a:ea typeface="Times New Roman"/>
                <a:cs typeface="Times New Roman"/>
              </a:rPr>
              <a:t>Шутка </a:t>
            </a:r>
            <a:r>
              <a:rPr lang="ru-RU" sz="3200" b="0" dirty="0">
                <a:effectLst/>
                <a:latin typeface="Arial"/>
                <a:ea typeface="Times New Roman"/>
                <a:cs typeface="Times New Roman"/>
              </a:rPr>
              <a:t>соединяется с чувством негодования</a:t>
            </a:r>
            <a:r>
              <a:rPr lang="ru-RU" sz="32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b="0" dirty="0" smtClean="0">
                <a:effectLst/>
                <a:latin typeface="Calibri"/>
                <a:ea typeface="Calibri"/>
                <a:cs typeface="Times New Roman"/>
              </a:rPr>
              <a:t>Б) </a:t>
            </a:r>
            <a:r>
              <a:rPr lang="ru-RU" sz="3200" b="0" dirty="0" smtClean="0">
                <a:effectLst/>
                <a:latin typeface="Arial"/>
                <a:ea typeface="Times New Roman"/>
                <a:cs typeface="Times New Roman"/>
              </a:rPr>
              <a:t>Беспощадность</a:t>
            </a:r>
            <a:r>
              <a:rPr lang="ru-RU" sz="32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b="0" dirty="0" smtClean="0">
                <a:effectLst/>
                <a:latin typeface="Calibri"/>
                <a:ea typeface="Calibri"/>
                <a:cs typeface="Times New Roman"/>
              </a:rPr>
              <a:t>В) </a:t>
            </a:r>
            <a:r>
              <a:rPr lang="ru-RU" sz="3200" b="0" dirty="0" smtClean="0">
                <a:effectLst/>
                <a:latin typeface="Arial"/>
                <a:ea typeface="Times New Roman"/>
                <a:cs typeface="Times New Roman"/>
              </a:rPr>
              <a:t>Жестокое </a:t>
            </a:r>
            <a:r>
              <a:rPr lang="ru-RU" sz="3200" b="0" dirty="0">
                <a:effectLst/>
                <a:latin typeface="Arial"/>
                <a:ea typeface="Times New Roman"/>
                <a:cs typeface="Times New Roman"/>
              </a:rPr>
              <a:t>обличение пороков</a:t>
            </a:r>
            <a:r>
              <a:rPr lang="ru-RU" sz="3200" b="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b="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b="0" dirty="0" smtClean="0">
                <a:effectLst/>
                <a:latin typeface="Calibri"/>
                <a:ea typeface="Calibri"/>
                <a:cs typeface="Times New Roman"/>
              </a:rPr>
              <a:t>Г) </a:t>
            </a:r>
            <a:r>
              <a:rPr lang="ru-RU" sz="3200" b="0" dirty="0" smtClean="0">
                <a:effectLst/>
                <a:latin typeface="Arial"/>
                <a:ea typeface="Times New Roman"/>
                <a:cs typeface="Times New Roman"/>
              </a:rPr>
              <a:t>Добрый </a:t>
            </a:r>
            <a:r>
              <a:rPr lang="ru-RU" sz="3200" b="0" dirty="0">
                <a:effectLst/>
                <a:latin typeface="Arial"/>
                <a:ea typeface="Times New Roman"/>
                <a:cs typeface="Times New Roman"/>
              </a:rPr>
              <a:t>смех</a:t>
            </a:r>
            <a:r>
              <a:rPr lang="ru-RU" sz="3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effectLst/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92975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268760"/>
            <a:ext cx="7478216" cy="42464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Снова молодцы!</a:t>
            </a:r>
            <a:br>
              <a:rPr lang="ru-RU" dirty="0" smtClean="0"/>
            </a:br>
            <a:r>
              <a:rPr lang="ru-RU" dirty="0" smtClean="0"/>
              <a:t>Ответ Г.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Для юмора характерен ДОБРЫЙ СМЕХ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1972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700808"/>
            <a:ext cx="3402901" cy="1080120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365104"/>
            <a:ext cx="7093340" cy="17281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 в заключение урока вспомним, чем же заканчивается рассказ Юлии Марковой «Детектив»?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3696079" cy="3964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872" y="98880"/>
            <a:ext cx="3204512" cy="385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42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04856" cy="18002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Именно!</a:t>
            </a:r>
            <a:br>
              <a:rPr lang="ru-RU" sz="2800" dirty="0" smtClean="0"/>
            </a:br>
            <a:r>
              <a:rPr lang="ru-RU" sz="2800" dirty="0" smtClean="0"/>
              <a:t>Вася ворчит, что у него порвался рюкзак…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204864"/>
            <a:ext cx="7597396" cy="3960440"/>
          </a:xfrm>
        </p:spPr>
        <p:txBody>
          <a:bodyPr>
            <a:norm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latin typeface="Arial" pitchFamily="34" charset="0"/>
                <a:ea typeface="Times New Roman"/>
                <a:cs typeface="Arial" pitchFamily="34" charset="0"/>
              </a:rPr>
              <a:t>   </a:t>
            </a:r>
            <a:r>
              <a:rPr lang="ru-RU" sz="2800" i="1" dirty="0" smtClean="0">
                <a:latin typeface="Arial" pitchFamily="34" charset="0"/>
                <a:ea typeface="Times New Roman"/>
                <a:cs typeface="Arial" pitchFamily="34" charset="0"/>
              </a:rPr>
              <a:t>«Мама </a:t>
            </a:r>
            <a:r>
              <a:rPr lang="ru-RU" sz="2800" i="1" dirty="0">
                <a:latin typeface="Arial" pitchFamily="34" charset="0"/>
                <a:ea typeface="Times New Roman"/>
                <a:cs typeface="Arial" pitchFamily="34" charset="0"/>
              </a:rPr>
              <a:t>осмотрела рюкзак со всех сторон и сказала: </a:t>
            </a:r>
            <a:endParaRPr lang="ru-RU" sz="2800" i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latin typeface="Arial" pitchFamily="34" charset="0"/>
                <a:ea typeface="Times New Roman"/>
                <a:cs typeface="Arial" pitchFamily="34" charset="0"/>
              </a:rPr>
              <a:t>   - </a:t>
            </a:r>
            <a:r>
              <a:rPr lang="ru-RU" sz="2800" b="1" i="1" dirty="0">
                <a:latin typeface="Arial" pitchFamily="34" charset="0"/>
                <a:ea typeface="Times New Roman"/>
                <a:cs typeface="Arial" pitchFamily="34" charset="0"/>
              </a:rPr>
              <a:t>Идем покупать новый. Только маленький не проси. Возьмем такой, чтобы до одиннадцатого класса хватило. На </a:t>
            </a:r>
            <a:r>
              <a:rPr lang="ru-RU" sz="2800" b="1" i="1" dirty="0" smtClean="0">
                <a:latin typeface="Arial" pitchFamily="34" charset="0"/>
                <a:ea typeface="Times New Roman"/>
                <a:cs typeface="Arial" pitchFamily="34" charset="0"/>
              </a:rPr>
              <a:t>вырост».</a:t>
            </a:r>
            <a:r>
              <a:rPr lang="ru-RU" sz="2800" i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2800" i="1" dirty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6880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281" y="692696"/>
            <a:ext cx="1470495" cy="3240360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4008" y="764704"/>
            <a:ext cx="3348924" cy="4678267"/>
          </a:xfrm>
        </p:spPr>
        <p:txBody>
          <a:bodyPr/>
          <a:lstStyle/>
          <a:p>
            <a:pPr algn="just"/>
            <a:r>
              <a:rPr lang="ru-RU" dirty="0" smtClean="0"/>
              <a:t>Вы представляете, сколько всего может затеряться в ТАКОМ рюкзаке? Это же не просто какая-то куртка-айсберг! Это же…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И как детектив Вася Печёнкин будет искать пропавшие вещи! Только представьте!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49" y="132656"/>
            <a:ext cx="3096344" cy="658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72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789040"/>
            <a:ext cx="7028261" cy="237626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Спасибо вам сегодня за работу.</a:t>
            </a:r>
            <a:br>
              <a:rPr lang="ru-RU" sz="2400" dirty="0" smtClean="0"/>
            </a:br>
            <a:r>
              <a:rPr lang="ru-RU" sz="2400" dirty="0" smtClean="0"/>
              <a:t>Удачи и творческого вдохновения</a:t>
            </a:r>
            <a:br>
              <a:rPr lang="ru-RU" sz="2400" dirty="0" smtClean="0"/>
            </a:br>
            <a:r>
              <a:rPr lang="ru-RU" sz="2400" dirty="0" smtClean="0"/>
              <a:t> при выполнении домашнего задания.</a:t>
            </a:r>
            <a:br>
              <a:rPr lang="ru-RU" sz="2400" dirty="0" smtClean="0"/>
            </a:br>
            <a:r>
              <a:rPr lang="ru-RU" sz="2400" dirty="0" smtClean="0"/>
              <a:t>До встречи на следующем уроке.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8064896" cy="208823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Вот это и будет вашим домашним заданием.</a:t>
            </a:r>
          </a:p>
          <a:p>
            <a:pPr algn="just"/>
            <a:r>
              <a:rPr lang="ru-RU" sz="2800" dirty="0" smtClean="0"/>
              <a:t>Попробуйте написать небольшое (потому что дополнение не может быть больше самого рассказа) продолжение истории о детективе Васе Печёнкине, у которого теперь что-то «украли» из нового портфеля…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09182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388301" cy="1152128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сточники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132856"/>
            <a:ext cx="6768752" cy="4032448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dirty="0" err="1" smtClean="0"/>
              <a:t>Ю.Маркова</a:t>
            </a:r>
            <a:r>
              <a:rPr lang="ru-RU" dirty="0" smtClean="0"/>
              <a:t>. Профессионалы. Худ. </a:t>
            </a:r>
            <a:r>
              <a:rPr lang="ru-RU" dirty="0" err="1" smtClean="0"/>
              <a:t>А.Яковлев</a:t>
            </a:r>
            <a:r>
              <a:rPr lang="ru-RU" dirty="0" smtClean="0"/>
              <a:t>. – СПб: Детское время, 2017. – 112 с.</a:t>
            </a:r>
          </a:p>
          <a:p>
            <a:pPr marL="457200" indent="-457200" algn="l">
              <a:buAutoNum type="arabicPeriod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obrazovaka.ru/literatura/yumor-chto-takoe.html</a:t>
            </a:r>
            <a:endParaRPr lang="ru-RU" dirty="0" smtClean="0"/>
          </a:p>
          <a:p>
            <a:pPr marL="457200" indent="-457200" algn="l">
              <a:buAutoNum type="arabicPeriod"/>
            </a:pPr>
            <a:r>
              <a:rPr lang="en-US" dirty="0">
                <a:hlinkClick r:id="rId3"/>
              </a:rPr>
              <a:t>https://ru.wiktionary.org/wiki/%</a:t>
            </a:r>
            <a:r>
              <a:rPr lang="en-US" dirty="0" smtClean="0">
                <a:hlinkClick r:id="rId3"/>
              </a:rPr>
              <a:t>D1%8E%D0%BC%D0%BE%D1%80</a:t>
            </a:r>
            <a:endParaRPr lang="ru-RU" dirty="0" smtClean="0"/>
          </a:p>
          <a:p>
            <a:pPr marL="457200" indent="-457200" algn="l">
              <a:buAutoNum type="arabicPeriod"/>
            </a:pP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://www.textologia.ru/slovari/literaturovedcheskie-terminy/yumor/?</a:t>
            </a:r>
            <a:r>
              <a:rPr lang="en-US" dirty="0" smtClean="0">
                <a:hlinkClick r:id="rId4"/>
              </a:rPr>
              <a:t>q=458&amp;n=268</a:t>
            </a:r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611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8982" y="3429000"/>
            <a:ext cx="2718049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7992888" cy="2088232"/>
          </a:xfrm>
        </p:spPr>
        <p:txBody>
          <a:bodyPr>
            <a:normAutofit fontScale="92500" lnSpcReduction="20000"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Молодцы!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 вот слова </a:t>
            </a:r>
            <a:r>
              <a:rPr lang="ru-RU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Л.Н.Толстого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«Юмор – большая сила. Ничто так не сближает людей, как хороший безобидный смех».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829944"/>
            <a:ext cx="6246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2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То </a:t>
            </a:r>
            <a:r>
              <a:rPr lang="ru-RU" sz="22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есть  </a:t>
            </a:r>
            <a:r>
              <a:rPr lang="ru-RU" sz="22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юмор – это смех, который хорош тем, что никому не будет обиден?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76806"/>
            <a:ext cx="3255549" cy="326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5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492896"/>
            <a:ext cx="2149624" cy="3022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916832"/>
            <a:ext cx="4968552" cy="4680520"/>
          </a:xfrm>
        </p:spPr>
        <p:txBody>
          <a:bodyPr/>
          <a:lstStyle/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28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Давайте </a:t>
            </a:r>
            <a:r>
              <a:rPr lang="ru-RU" sz="28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попробуем разобраться в сути юмористического смеха на примере рассказа «Детектив» замечательной петербургской писательницы Юлии Марковой</a:t>
            </a: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8640"/>
            <a:ext cx="2232248" cy="631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035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529899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208912" cy="1905392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 smtClean="0"/>
              <a:t>Герой рассказа – ученик пятого класса – стоит в школьной раздевалке и рассматривает свою куртку.</a:t>
            </a:r>
          </a:p>
          <a:p>
            <a:pPr marL="45720" indent="0" algn="just">
              <a:buNone/>
            </a:pPr>
            <a:r>
              <a:rPr lang="ru-RU" sz="2400" i="1" dirty="0" smtClean="0">
                <a:latin typeface="Arial"/>
                <a:ea typeface="Times New Roman"/>
              </a:rPr>
              <a:t>«</a:t>
            </a:r>
            <a:r>
              <a:rPr lang="ru-RU" sz="2400" i="1" dirty="0" smtClean="0">
                <a:latin typeface="Arial"/>
                <a:ea typeface="Times New Roman"/>
              </a:rPr>
              <a:t>У </a:t>
            </a:r>
            <a:r>
              <a:rPr lang="ru-RU" sz="2400" i="1" dirty="0">
                <a:latin typeface="Arial"/>
                <a:ea typeface="Times New Roman"/>
              </a:rPr>
              <a:t>Васи была не куртка - айсберг. Большая </a:t>
            </a:r>
            <a:r>
              <a:rPr lang="ru-RU" sz="2400" i="1" dirty="0" smtClean="0">
                <a:latin typeface="Arial"/>
                <a:ea typeface="Times New Roman"/>
              </a:rPr>
              <a:t>и толстая». 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2348880"/>
            <a:ext cx="6704347" cy="431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3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708920"/>
            <a:ext cx="2520279" cy="280624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16016" y="1484784"/>
            <a:ext cx="3960440" cy="4680520"/>
          </a:xfrm>
        </p:spPr>
        <p:txBody>
          <a:bodyPr/>
          <a:lstStyle/>
          <a:p>
            <a:pPr marL="45720" indent="0">
              <a:buNone/>
            </a:pPr>
            <a:r>
              <a:rPr lang="ru-RU" sz="2400" i="1" dirty="0">
                <a:latin typeface="Arial"/>
                <a:ea typeface="Times New Roman"/>
              </a:rPr>
              <a:t>"Стопроцентный пух, - говорила с гордостью мама. - Это тебе на вырост. Не на один же год покупать. Рукава подвернем, резинку вставим. В поясе утянем. Годика через два в самый раз будет!" 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55" y="692696"/>
            <a:ext cx="4069921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33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7848872" cy="6048672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r>
              <a:rPr lang="ru-RU" dirty="0" smtClean="0"/>
              <a:t>Итак, комична сама ситуация. Во-первых, куртка мальчику велика, а мама этим довольна. Во-вторых, Вася не первый день носит свою куртку, но изучает её так, словно впервые увидел.</a:t>
            </a:r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endParaRPr lang="ru-RU" dirty="0" smtClean="0"/>
          </a:p>
          <a:p>
            <a:pPr marL="45720" indent="0" algn="just">
              <a:buNone/>
            </a:pPr>
            <a:endParaRPr lang="ru-RU" dirty="0"/>
          </a:p>
          <a:p>
            <a:pPr marL="45720" indent="0" algn="ctr">
              <a:buNone/>
            </a:pPr>
            <a:r>
              <a:rPr lang="ru-RU" sz="9600" dirty="0" smtClean="0"/>
              <a:t>?</a:t>
            </a:r>
            <a:endParaRPr lang="ru-RU" sz="9600" dirty="0" smtClean="0"/>
          </a:p>
          <a:p>
            <a:pPr marL="45720" indent="0" algn="just">
              <a:buNone/>
            </a:pPr>
            <a:endParaRPr lang="ru-RU" dirty="0" smtClean="0"/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 smtClean="0"/>
              <a:t>Возникает вопрос: «А что скрывается в куртке-айсберге?» Мы же у настоящего айсберга видим лишь верхнюю (малую) часть, а большая скрыта под водой. Значит, гипербола сравнения оправдана! Что таит в себе куртка-айсберг?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69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04665"/>
            <a:ext cx="7920880" cy="14401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Куртка – айсберг!</a:t>
            </a:r>
          </a:p>
          <a:p>
            <a:pPr algn="ctr"/>
            <a:r>
              <a:rPr lang="ru-RU" sz="2800" dirty="0" smtClean="0"/>
              <a:t>Правильно - мы уже посмеиваемся от этого преувеличения.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011024"/>
            <a:ext cx="6840760" cy="427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036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286</TotalTime>
  <Words>1117</Words>
  <Application>Microsoft Office PowerPoint</Application>
  <PresentationFormat>Экран (4:3)</PresentationFormat>
  <Paragraphs>85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Воздушный поток</vt:lpstr>
      <vt:lpstr>Понятие юмора  в литературе</vt:lpstr>
      <vt:lpstr>Что же такое юмор в произведениях словесности,   с помощью чего он создаётся и для чего служит?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Итак, что же такое ЮМОР   в художественном   произведении?</vt:lpstr>
      <vt:lpstr>Юмop – этo вид кoмичecкoгo, в кoтopoм пopoки ocмeивaютcя нe бecпoщaднo, a дoбpoжeлaтeльнo пoдчepкивaютcя нeдocтaтки и cлaбocти чeлoвeкa или явлeния, нaпoминaя o тoм, чтo oни чacтo лишь пpoдoлжeниe или изнaнкa нaшиx дocтoинcтв. </vt:lpstr>
      <vt:lpstr>Давайте вспомним, с помощью чего создавался юмор в рассказе Юлии Марковой</vt:lpstr>
      <vt:lpstr>Замечательно! Вы молодцы!   Конечно, это и комизм неожиданных   неординарных выводов героя,   и гиперболы, и лёгкая ирония   повествования, и «говорящая» фамилия,   и смешные ситуации, и речь героя…</vt:lpstr>
      <vt:lpstr>Какова же цель юмористических рассказов?</vt:lpstr>
      <vt:lpstr>Разумеется, вы правы: смех.  Ведь смех – лучшее лекарство.  Посмеялся – исцелился.</vt:lpstr>
      <vt:lpstr>А теперь – небольшой тест</vt:lpstr>
      <vt:lpstr> Верно.   Ответ В.  Для юмора не характерно   злое осмеяние человеческих пороков </vt:lpstr>
      <vt:lpstr>Вопрос 2. Укажите верное утверждение:   А) Отличительным признаком юмора является доброе начало Б) Юмор помогает смешные вещи сделать жестокими В) Цель юмора заключается в стремлении через злой смех вызвать слезы Г) Шутка соединяется с чувствами злобы и раздражения   </vt:lpstr>
      <vt:lpstr>Молодцы! Конечно, ответ А:  Отличительным признаком юмора является  доброе начало </vt:lpstr>
      <vt:lpstr>И вопрос 3. Что характерно для юмора? А) Шутка соединяется с чувством негодования Б) Беспощадность В) Жестокое обличение пороков Г) Добрый смех </vt:lpstr>
      <vt:lpstr>Снова молодцы! Ответ Г.  Для юмора характерен ДОБРЫЙ СМЕХ </vt:lpstr>
      <vt:lpstr>Презентация PowerPoint</vt:lpstr>
      <vt:lpstr>Именно! Вася ворчит, что у него порвался рюкзак…  </vt:lpstr>
      <vt:lpstr>Презентация PowerPoint</vt:lpstr>
      <vt:lpstr>Спасибо вам сегодня за работу. Удачи и творческого вдохновения  при выполнении домашнего задания. До встречи на следующем уроке.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юмора  в литературе</dc:title>
  <dc:creator>Куликовская</dc:creator>
  <cp:lastModifiedBy>Куликовская</cp:lastModifiedBy>
  <cp:revision>30</cp:revision>
  <dcterms:created xsi:type="dcterms:W3CDTF">2021-03-24T14:16:39Z</dcterms:created>
  <dcterms:modified xsi:type="dcterms:W3CDTF">2021-06-04T13:38:09Z</dcterms:modified>
</cp:coreProperties>
</file>