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EEFB3-AC64-4871-8AE5-2B5D79DC224C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4832D-8B83-4E0E-B5CB-52C2961213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15240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EEFB3-AC64-4871-8AE5-2B5D79DC224C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4832D-8B83-4E0E-B5CB-52C2961213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34812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EEFB3-AC64-4871-8AE5-2B5D79DC224C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4832D-8B83-4E0E-B5CB-52C2961213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941841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EEFB3-AC64-4871-8AE5-2B5D79DC224C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4832D-8B83-4E0E-B5CB-52C2961213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87551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EEFB3-AC64-4871-8AE5-2B5D79DC224C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4832D-8B83-4E0E-B5CB-52C2961213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50490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EEFB3-AC64-4871-8AE5-2B5D79DC224C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4832D-8B83-4E0E-B5CB-52C2961213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081232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EEFB3-AC64-4871-8AE5-2B5D79DC224C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4832D-8B83-4E0E-B5CB-52C2961213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49758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EEFB3-AC64-4871-8AE5-2B5D79DC224C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4832D-8B83-4E0E-B5CB-52C2961213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390109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EEFB3-AC64-4871-8AE5-2B5D79DC224C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4832D-8B83-4E0E-B5CB-52C2961213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39243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EEFB3-AC64-4871-8AE5-2B5D79DC224C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4832D-8B83-4E0E-B5CB-52C2961213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9383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EEFB3-AC64-4871-8AE5-2B5D79DC224C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4832D-8B83-4E0E-B5CB-52C2961213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18157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EEFB3-AC64-4871-8AE5-2B5D79DC224C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94832D-8B83-4E0E-B5CB-52C29612139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60408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548680"/>
            <a:ext cx="813690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   Вклад трудового коллектива</a:t>
            </a:r>
          </a:p>
          <a:p>
            <a:r>
              <a:rPr lang="ru-RU" sz="44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    Горьковского автозавода в</a:t>
            </a:r>
          </a:p>
          <a:p>
            <a:r>
              <a:rPr lang="ru-RU" sz="44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      дело Победы в Великой</a:t>
            </a:r>
          </a:p>
          <a:p>
            <a:r>
              <a:rPr lang="ru-RU" sz="44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        Отечественной Войне</a:t>
            </a:r>
          </a:p>
          <a:p>
            <a:r>
              <a:rPr lang="ru-RU" sz="4400" b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               1941 – 1945 </a:t>
            </a:r>
            <a:r>
              <a:rPr lang="ru-RU" sz="4400" b="1" dirty="0" err="1" smtClean="0">
                <a:solidFill>
                  <a:schemeClr val="accent2">
                    <a:lumMod val="75000"/>
                  </a:schemeClr>
                </a:solidFill>
              </a:rPr>
              <a:t>г.г</a:t>
            </a: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ru-RU" sz="4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23728" y="6237312"/>
            <a:ext cx="58326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</a:rPr>
              <a:t>Курносов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 Ю. Б. – учитель истории.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Picture 2" descr="C:\Users\user\Desktop\GAZ-MM-1938-50-980x0-c-default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741" y="4040480"/>
            <a:ext cx="2747037" cy="20602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user\Desktop\MT-1022-Grache-v-V.A.-Avtomobil-GAZ-67B-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4040480"/>
            <a:ext cx="2395672" cy="20602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user\Desktop\c0b6e35s-192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325" y="4037601"/>
            <a:ext cx="2914979" cy="206315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64365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88640"/>
            <a:ext cx="86409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В 1942 году на заводе </a:t>
            </a:r>
            <a:r>
              <a:rPr lang="ru-RU" sz="2400" b="1" dirty="0" smtClean="0"/>
              <a:t>освоен </a:t>
            </a:r>
            <a:r>
              <a:rPr lang="ru-RU" sz="2400" b="1" dirty="0"/>
              <a:t>выпуск танков Т-70 и аэросаней </a:t>
            </a:r>
            <a:r>
              <a:rPr lang="ru-RU" sz="2400" b="1" dirty="0" smtClean="0"/>
              <a:t>ГАЗ-98. В 1944 году Горьковский автозавод получил задание наладить массовое производство звеньев настила аэродромов.</a:t>
            </a:r>
          </a:p>
          <a:p>
            <a:endParaRPr lang="ru-RU" sz="2400" b="1" dirty="0"/>
          </a:p>
        </p:txBody>
      </p:sp>
      <p:pic>
        <p:nvPicPr>
          <p:cNvPr id="8194" name="Picture 2" descr="C:\Users\user\Desktop\6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290" y="1857364"/>
            <a:ext cx="6381762" cy="478632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25452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357166"/>
            <a:ext cx="9001156" cy="8956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      Термины на повторение изученной темы:</a:t>
            </a:r>
          </a:p>
          <a:p>
            <a:r>
              <a:rPr lang="ru-RU" sz="3200" b="1" dirty="0" smtClean="0"/>
              <a:t> производство  аэросани  миномет  танк  снаряд</a:t>
            </a:r>
          </a:p>
          <a:p>
            <a:r>
              <a:rPr lang="ru-RU" sz="3200" b="1" dirty="0" smtClean="0"/>
              <a:t> </a:t>
            </a:r>
            <a:r>
              <a:rPr lang="ru-RU" sz="3200" b="1" dirty="0" smtClean="0"/>
              <a:t>мотоцикл  боеприпасы  конвейер  автомобиль</a:t>
            </a:r>
          </a:p>
          <a:p>
            <a:endParaRPr lang="ru-RU" sz="3200" b="1" dirty="0" smtClean="0"/>
          </a:p>
          <a:p>
            <a:endParaRPr lang="ru-RU" sz="3200" b="1" dirty="0" smtClean="0"/>
          </a:p>
          <a:p>
            <a:endParaRPr lang="ru-RU" sz="3200" b="1" dirty="0" smtClean="0"/>
          </a:p>
          <a:p>
            <a:endParaRPr lang="ru-RU" sz="3200" b="1" dirty="0" smtClean="0"/>
          </a:p>
          <a:p>
            <a:endParaRPr lang="ru-RU" sz="3200" b="1" dirty="0" smtClean="0"/>
          </a:p>
          <a:p>
            <a:endParaRPr lang="ru-RU" sz="3200" b="1" dirty="0" smtClean="0"/>
          </a:p>
          <a:p>
            <a:endParaRPr lang="ru-RU" sz="3200" b="1" dirty="0" smtClean="0"/>
          </a:p>
          <a:p>
            <a:r>
              <a:rPr lang="ru-RU" sz="3200" b="1" dirty="0" smtClean="0"/>
              <a:t>    полуторка  авиамотор  оборудование  станки</a:t>
            </a:r>
          </a:p>
          <a:p>
            <a:r>
              <a:rPr lang="ru-RU" sz="3200" b="1" dirty="0" smtClean="0"/>
              <a:t> </a:t>
            </a:r>
            <a:r>
              <a:rPr lang="ru-RU" sz="3200" b="1" dirty="0" smtClean="0"/>
              <a:t>  трудолюбие  патриотизм  самоотверженность</a:t>
            </a:r>
          </a:p>
          <a:p>
            <a:r>
              <a:rPr lang="ru-RU" sz="3200" b="1" dirty="0" smtClean="0"/>
              <a:t> </a:t>
            </a:r>
            <a:r>
              <a:rPr lang="ru-RU" sz="3200" b="1" dirty="0" smtClean="0"/>
              <a:t>     промышленность  экономика  вооружение</a:t>
            </a:r>
          </a:p>
          <a:p>
            <a:r>
              <a:rPr lang="ru-RU" sz="3200" b="1" dirty="0" smtClean="0"/>
              <a:t> </a:t>
            </a:r>
          </a:p>
          <a:p>
            <a:r>
              <a:rPr lang="ru-RU" sz="3200" b="1" dirty="0" smtClean="0"/>
              <a:t> </a:t>
            </a:r>
          </a:p>
          <a:p>
            <a:r>
              <a:rPr lang="ru-RU" sz="3200" b="1" dirty="0" smtClean="0"/>
              <a:t> </a:t>
            </a:r>
          </a:p>
          <a:p>
            <a:endParaRPr lang="ru-RU" sz="3200" b="1" dirty="0" smtClean="0"/>
          </a:p>
          <a:p>
            <a:endParaRPr lang="ru-RU" sz="3200" b="1" dirty="0"/>
          </a:p>
        </p:txBody>
      </p:sp>
      <p:pic>
        <p:nvPicPr>
          <p:cNvPr id="3" name="Picture 2" descr="C:\Users\user\Desktop\GAZ-MM-1938-50-980x0-c-default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19" y="2000240"/>
            <a:ext cx="4071967" cy="30539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user\Desktop\c0b6e35s-192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8171" y="2000240"/>
            <a:ext cx="4340110" cy="30718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27984" y="332656"/>
            <a:ext cx="453650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На предприятии было </a:t>
            </a:r>
            <a:r>
              <a:rPr lang="ru-RU" sz="2400" b="1" dirty="0" smtClean="0"/>
              <a:t>свернуто </a:t>
            </a:r>
            <a:r>
              <a:rPr lang="ru-RU" sz="2400" b="1" dirty="0"/>
              <a:t>производство легковых автомобилей, на конвейере оставили только грузовики. Это были прежде всего легендарные «полуторки» — ГАЗ-АА — первые машины завода, выпускавшиеся с </a:t>
            </a:r>
            <a:r>
              <a:rPr lang="ru-RU" sz="2400" b="1" dirty="0" smtClean="0"/>
              <a:t>1932 г. </a:t>
            </a:r>
            <a:r>
              <a:rPr lang="ru-RU" sz="2400" b="1" dirty="0"/>
              <a:t>Масса автомобиля без груза составляла 1810 кг, мощность 4-цилиндрового двигателя — 42 л</a:t>
            </a:r>
            <a:r>
              <a:rPr lang="ru-RU" sz="2400" b="1" dirty="0" smtClean="0"/>
              <a:t>. с</a:t>
            </a:r>
            <a:r>
              <a:rPr lang="ru-RU" sz="2400" b="1" dirty="0"/>
              <a:t>., максимальная скорость — 70 км/ч, расход горючего был 20,5 л на 100 км. Всего (до 1949 г.) было собрано 829 808 автомобилей. </a:t>
            </a:r>
          </a:p>
        </p:txBody>
      </p:sp>
      <p:pic>
        <p:nvPicPr>
          <p:cNvPr id="1026" name="Picture 2" descr="C:\Users\user\Desktop\GAZ-MM-1938-50-980x0-c-default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332656"/>
            <a:ext cx="4187197" cy="314039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2" y="3717032"/>
            <a:ext cx="4187198" cy="27928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25010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404664"/>
            <a:ext cx="878497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ГАЗ-АА отличались высокой проходимостью, неприхотливостью к горючему (были даже машины, работавшие на дровах), их двигатели легко запускались в мороз. </a:t>
            </a:r>
            <a:r>
              <a:rPr lang="ru-RU" sz="2400" b="1" dirty="0" smtClean="0"/>
              <a:t>В </a:t>
            </a:r>
            <a:r>
              <a:rPr lang="ru-RU" sz="2400" b="1" dirty="0"/>
              <a:t>годы войны ГАЗ-АА была максимально упрощена: брезентовая кабина без дверей (с 1943 </a:t>
            </a:r>
            <a:r>
              <a:rPr lang="ru-RU" sz="2400" b="1" dirty="0" smtClean="0"/>
              <a:t>г., </a:t>
            </a:r>
            <a:r>
              <a:rPr lang="ru-RU" sz="2400" b="1" dirty="0"/>
              <a:t>— с деревянными дверцами), нет бампера, тормозов передних колес, сварные крылья из кровельного железа, одна фара, у кузова </a:t>
            </a:r>
            <a:r>
              <a:rPr lang="ru-RU" sz="2400" b="1" dirty="0" smtClean="0"/>
              <a:t>открывался только </a:t>
            </a:r>
            <a:r>
              <a:rPr lang="ru-RU" sz="2400" b="1" dirty="0"/>
              <a:t>задний борт.</a:t>
            </a:r>
          </a:p>
        </p:txBody>
      </p:sp>
      <p:pic>
        <p:nvPicPr>
          <p:cNvPr id="3" name="Picture 2" descr="C:\Users\user\Desktop\c0b6e35s-19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5673" y="3254167"/>
            <a:ext cx="4730823" cy="334837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user\Desktop\GAZ-MM-1938-50-980x0-c-default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254167"/>
            <a:ext cx="4464496" cy="33483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72025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99992" y="188640"/>
            <a:ext cx="45365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Заводские конструкторы и технологи оперативно разработали и подготовили к производству новые машины: вездеходы ГАЗ-64 и ГАЗ-67, бронеавтомобили БА-64, БА-64Б, танки: Т-60, Т-70. Наряду с грузовыми автомобилями завод развернул выпуск самоходных орудий, боеприпасов и различного военного снаряжения. </a:t>
            </a:r>
          </a:p>
        </p:txBody>
      </p:sp>
      <p:pic>
        <p:nvPicPr>
          <p:cNvPr id="3074" name="Picture 2" descr="C:\Users\user\Desktop\9b8124740b68dc3d29683a1eefa64aac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3698069"/>
            <a:ext cx="4032448" cy="30233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esktop\MT-1022-Grache-v-V.A.-Avtomobil-GAZ-67B-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24837"/>
            <a:ext cx="4032447" cy="346790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user\Desktop\c0b6e35s-192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330" y="4712955"/>
            <a:ext cx="2821828" cy="19972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46467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8640"/>
            <a:ext cx="88569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dirty="0"/>
              <a:t>В марте 1941 </a:t>
            </a:r>
            <a:r>
              <a:rPr lang="ru-RU" sz="2400" b="1" dirty="0" smtClean="0"/>
              <a:t>г., </a:t>
            </a:r>
            <a:r>
              <a:rPr lang="ru-RU" sz="2400" b="1" dirty="0"/>
              <a:t>еще до начала войны, приоритетным стало производство штабных  и </a:t>
            </a:r>
            <a:r>
              <a:rPr lang="ru-RU" sz="2400" b="1" dirty="0" smtClean="0"/>
              <a:t>санитарных </a:t>
            </a:r>
            <a:r>
              <a:rPr lang="ru-RU" sz="2400" b="1" dirty="0"/>
              <a:t>автобусов </a:t>
            </a:r>
            <a:r>
              <a:rPr lang="ru-RU" sz="2400" b="1" dirty="0" smtClean="0"/>
              <a:t>, </a:t>
            </a:r>
            <a:r>
              <a:rPr lang="ru-RU" sz="2400" b="1" dirty="0"/>
              <a:t>а выпуск пассажирских машин </a:t>
            </a:r>
            <a:r>
              <a:rPr lang="ru-RU" sz="2400" b="1" dirty="0" smtClean="0"/>
              <a:t>отошел </a:t>
            </a:r>
            <a:r>
              <a:rPr lang="ru-RU" sz="2400" b="1" dirty="0"/>
              <a:t>на второй план и в июле был вовсе свернут.</a:t>
            </a:r>
          </a:p>
          <a:p>
            <a:pPr fontAlgn="base"/>
            <a:r>
              <a:rPr lang="ru-RU" sz="2400" b="1" dirty="0"/>
              <a:t> </a:t>
            </a:r>
          </a:p>
        </p:txBody>
      </p:sp>
      <p:pic>
        <p:nvPicPr>
          <p:cNvPr id="5122" name="Picture 2" descr="C:\Users\user\Desktop\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08920"/>
            <a:ext cx="4829944" cy="30745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user\Desktop\c0b6e35s-192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1329" y="2708920"/>
            <a:ext cx="4352671" cy="30807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47631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67944" y="764704"/>
            <a:ext cx="489654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dirty="0"/>
              <a:t>В декабре 1941 </a:t>
            </a:r>
            <a:r>
              <a:rPr lang="ru-RU" sz="2400" b="1" dirty="0" smtClean="0"/>
              <a:t>г. </a:t>
            </a:r>
            <a:r>
              <a:rPr lang="ru-RU" sz="2400" b="1" dirty="0"/>
              <a:t>на Горьковском автозаводе был налажен выпуск одноосных прицепов </a:t>
            </a:r>
            <a:r>
              <a:rPr lang="ru-RU" sz="2400" b="1" dirty="0" smtClean="0"/>
              <a:t>(для походных кухонь) </a:t>
            </a:r>
            <a:r>
              <a:rPr lang="ru-RU" sz="2400" b="1" dirty="0"/>
              <a:t>и сборка из поступавших по ленд-лизу </a:t>
            </a:r>
            <a:r>
              <a:rPr lang="ru-RU" sz="2400" b="1" dirty="0" err="1"/>
              <a:t>машинокомплектов</a:t>
            </a:r>
            <a:r>
              <a:rPr lang="ru-RU" sz="2400" b="1" dirty="0"/>
              <a:t> импортных грузовиков </a:t>
            </a:r>
            <a:r>
              <a:rPr lang="ru-RU" sz="2400" b="1" dirty="0" err="1" smtClean="0"/>
              <a:t>Marmon</a:t>
            </a:r>
            <a:r>
              <a:rPr lang="ru-RU" sz="2400" b="1" dirty="0" smtClean="0"/>
              <a:t> - </a:t>
            </a:r>
            <a:r>
              <a:rPr lang="ru-RU" sz="2400" b="1" dirty="0" err="1" smtClean="0"/>
              <a:t>Harrington</a:t>
            </a:r>
            <a:r>
              <a:rPr lang="ru-RU" sz="2400" b="1" dirty="0"/>
              <a:t>, которые предназначались для монтажа минометов </a:t>
            </a:r>
            <a:r>
              <a:rPr lang="ru-RU" sz="2400" b="1" dirty="0" smtClean="0"/>
              <a:t>БМ-13</a:t>
            </a:r>
            <a:r>
              <a:rPr lang="ru-RU" sz="2400" b="1" dirty="0"/>
              <a:t>.</a:t>
            </a:r>
          </a:p>
          <a:p>
            <a:pPr fontAlgn="base"/>
            <a:r>
              <a:rPr lang="ru-RU" sz="2400" b="1" dirty="0"/>
              <a:t>З</a:t>
            </a:r>
            <a:r>
              <a:rPr lang="ru-RU" sz="2400" b="1" dirty="0" smtClean="0"/>
              <a:t>авод </a:t>
            </a:r>
            <a:r>
              <a:rPr lang="ru-RU" sz="2400" b="1" dirty="0"/>
              <a:t>серийно выпускал санитарные ГАЗ-55 и штабные ГАЗ-05-193 автобусы, легковые автомобили ГАЗ-64 и бронеавтомобили </a:t>
            </a:r>
            <a:r>
              <a:rPr lang="ru-RU" sz="2400" b="1" dirty="0" smtClean="0"/>
              <a:t>БА-64.</a:t>
            </a:r>
            <a:endParaRPr lang="ru-RU" sz="2400" b="1" dirty="0"/>
          </a:p>
        </p:txBody>
      </p:sp>
      <p:pic>
        <p:nvPicPr>
          <p:cNvPr id="4098" name="Picture 2" descr="C:\Users\user\Desktop\h-49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60" y="548680"/>
            <a:ext cx="3805584" cy="25202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user\Desktop\c0b6e35s-192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422" y="3573016"/>
            <a:ext cx="3782059" cy="267685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79601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1"/>
            <a:ext cx="432048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dirty="0"/>
              <a:t> </a:t>
            </a:r>
            <a:r>
              <a:rPr lang="ru-RU" sz="2400" b="1" dirty="0" smtClean="0"/>
              <a:t>Кроме </a:t>
            </a:r>
            <a:r>
              <a:rPr lang="ru-RU" sz="2400" b="1" dirty="0"/>
              <a:t>выпуска авиамоторов </a:t>
            </a:r>
            <a:r>
              <a:rPr lang="ru-RU" sz="2400" b="1" dirty="0" smtClean="0"/>
              <a:t>было </a:t>
            </a:r>
            <a:r>
              <a:rPr lang="ru-RU" sz="2400" b="1" dirty="0"/>
              <a:t>предписано организовать производство моторов </a:t>
            </a:r>
            <a:r>
              <a:rPr lang="ru-RU" sz="2400" b="1" dirty="0" smtClean="0"/>
              <a:t>для </a:t>
            </a:r>
            <a:r>
              <a:rPr lang="ru-RU" sz="2400" b="1" dirty="0"/>
              <a:t>легких артиллерийских тягачей типа «Комсомолец», спаренных двигателей </a:t>
            </a:r>
            <a:r>
              <a:rPr lang="ru-RU" sz="2400" b="1" dirty="0" smtClean="0"/>
              <a:t>для </a:t>
            </a:r>
            <a:r>
              <a:rPr lang="ru-RU" sz="2400" b="1" dirty="0"/>
              <a:t>легких танков и дизельных моторов </a:t>
            </a:r>
            <a:r>
              <a:rPr lang="ru-RU" sz="2400" b="1" dirty="0" smtClean="0"/>
              <a:t>для </a:t>
            </a:r>
            <a:r>
              <a:rPr lang="ru-RU" sz="2400" b="1" dirty="0"/>
              <a:t>танков Т-34, которые изготовляли на заводе в </a:t>
            </a:r>
            <a:r>
              <a:rPr lang="ru-RU" sz="2400" b="1" dirty="0" smtClean="0"/>
              <a:t>Сормово. В </a:t>
            </a:r>
            <a:r>
              <a:rPr lang="ru-RU" sz="2400" b="1" dirty="0"/>
              <a:t>июле 1941 </a:t>
            </a:r>
            <a:r>
              <a:rPr lang="ru-RU" sz="2400" b="1" dirty="0" smtClean="0"/>
              <a:t>г. </a:t>
            </a:r>
            <a:r>
              <a:rPr lang="ru-RU" sz="2400" b="1" dirty="0"/>
              <a:t>Горьковский автозавод получил </a:t>
            </a:r>
            <a:r>
              <a:rPr lang="ru-RU" sz="2400" b="1" dirty="0" smtClean="0"/>
              <a:t>задание </a:t>
            </a:r>
            <a:r>
              <a:rPr lang="ru-RU" sz="2400" b="1" dirty="0"/>
              <a:t>организовать выпуск </a:t>
            </a:r>
            <a:r>
              <a:rPr lang="ru-RU" sz="2400" b="1" dirty="0" smtClean="0"/>
              <a:t>боковых </a:t>
            </a:r>
            <a:r>
              <a:rPr lang="ru-RU" sz="2400" b="1" dirty="0"/>
              <a:t>колясок для армейских мотоциклов М-72, которые делал Горьковский мотоциклетный завод.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572000" y="188642"/>
            <a:ext cx="446449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Горьковский автозавод должен был выпустить 13 миллионов 45-мм бронебойных снарядов и 8 миллионов взрывателей. </a:t>
            </a:r>
          </a:p>
          <a:p>
            <a:r>
              <a:rPr lang="ru-RU" sz="2400" b="1" dirty="0"/>
              <a:t> Завод получил задание освоить производство 57-мм бронебойных снарядов.</a:t>
            </a:r>
          </a:p>
        </p:txBody>
      </p:sp>
      <p:pic>
        <p:nvPicPr>
          <p:cNvPr id="4" name="Picture 2" descr="C:\Users\user\Desktop\c0b6e35s-19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7135" y="3157949"/>
            <a:ext cx="4494226" cy="31809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17280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16632"/>
            <a:ext cx="871296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dirty="0"/>
              <a:t>Н</a:t>
            </a:r>
            <a:r>
              <a:rPr lang="ru-RU" sz="2400" b="1" dirty="0" smtClean="0"/>
              <a:t>а заводе наладили </a:t>
            </a:r>
            <a:r>
              <a:rPr lang="ru-RU" sz="2400" b="1" dirty="0"/>
              <a:t>выпуск легких танков. З</a:t>
            </a:r>
            <a:r>
              <a:rPr lang="ru-RU" sz="2400" b="1" dirty="0" smtClean="0"/>
              <a:t>а основу взяли </a:t>
            </a:r>
            <a:r>
              <a:rPr lang="ru-RU" sz="2400" b="1" dirty="0"/>
              <a:t>модель Т-60, которая летом 1940 </a:t>
            </a:r>
            <a:r>
              <a:rPr lang="ru-RU" sz="2400" b="1" dirty="0" smtClean="0"/>
              <a:t>г. </a:t>
            </a:r>
            <a:r>
              <a:rPr lang="ru-RU" sz="2400" b="1" dirty="0"/>
              <a:t>была </a:t>
            </a:r>
            <a:r>
              <a:rPr lang="ru-RU" sz="2400" b="1" dirty="0" smtClean="0"/>
              <a:t>разработана </a:t>
            </a:r>
            <a:r>
              <a:rPr lang="ru-RU" sz="2400" b="1" dirty="0"/>
              <a:t>на московском танковом заводе № 37. Однако </a:t>
            </a:r>
            <a:r>
              <a:rPr lang="ru-RU" sz="2400" b="1" dirty="0" smtClean="0"/>
              <a:t>на данном заводе </a:t>
            </a:r>
            <a:r>
              <a:rPr lang="ru-RU" sz="2400" b="1" dirty="0"/>
              <a:t>не </a:t>
            </a:r>
            <a:r>
              <a:rPr lang="ru-RU" sz="2400" b="1" dirty="0" smtClean="0"/>
              <a:t>возможно было освоить </a:t>
            </a:r>
            <a:r>
              <a:rPr lang="ru-RU" sz="2400" b="1" dirty="0"/>
              <a:t>выпуск новой модели танка в </a:t>
            </a:r>
            <a:r>
              <a:rPr lang="ru-RU" sz="2400" b="1" dirty="0" smtClean="0"/>
              <a:t>нужном </a:t>
            </a:r>
            <a:r>
              <a:rPr lang="ru-RU" sz="2400" b="1" dirty="0"/>
              <a:t>для фронта количестве, </a:t>
            </a:r>
            <a:r>
              <a:rPr lang="ru-RU" sz="2400" b="1" dirty="0" smtClean="0"/>
              <a:t>моторы </a:t>
            </a:r>
            <a:r>
              <a:rPr lang="ru-RU" sz="2400" b="1" dirty="0"/>
              <a:t>к </a:t>
            </a:r>
            <a:r>
              <a:rPr lang="ru-RU" sz="2400" b="1" dirty="0" smtClean="0"/>
              <a:t>Т-60 поставлялись с </a:t>
            </a:r>
            <a:r>
              <a:rPr lang="ru-RU" sz="2400" b="1" dirty="0"/>
              <a:t>Горьковского автозавода. Тогда </a:t>
            </a:r>
            <a:r>
              <a:rPr lang="ru-RU" sz="2400" b="1" dirty="0" smtClean="0"/>
              <a:t>Государственный Комитет Обороны постановил перенести </a:t>
            </a:r>
            <a:r>
              <a:rPr lang="ru-RU" sz="2400" b="1" dirty="0"/>
              <a:t>проектное бюро по легким танкам </a:t>
            </a:r>
            <a:r>
              <a:rPr lang="ru-RU" sz="2400" b="1" dirty="0" smtClean="0"/>
              <a:t>на </a:t>
            </a:r>
            <a:r>
              <a:rPr lang="ru-RU" sz="2400" b="1" dirty="0"/>
              <a:t>ГАЗ. </a:t>
            </a:r>
            <a:r>
              <a:rPr lang="ru-RU" sz="2400" b="1" dirty="0" smtClean="0"/>
              <a:t>С октября 1941 г. началось серийное </a:t>
            </a:r>
            <a:r>
              <a:rPr lang="ru-RU" sz="2400" b="1" dirty="0"/>
              <a:t>производство.</a:t>
            </a:r>
          </a:p>
        </p:txBody>
      </p:sp>
      <p:pic>
        <p:nvPicPr>
          <p:cNvPr id="7170" name="Picture 2" descr="C:\Users\user\Desktop\2483686_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1632" y="3669144"/>
            <a:ext cx="4516760" cy="30126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59288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6632"/>
            <a:ext cx="878497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dirty="0"/>
              <a:t>В конце 1941 года на предприятии был организован </a:t>
            </a:r>
            <a:r>
              <a:rPr lang="ru-RU" sz="2400" b="1" dirty="0" smtClean="0"/>
              <a:t>цех </a:t>
            </a:r>
            <a:r>
              <a:rPr lang="ru-RU" sz="2400" b="1" dirty="0"/>
              <a:t>для производства корпусов снарядов для минометов </a:t>
            </a:r>
            <a:r>
              <a:rPr lang="ru-RU" sz="2400" b="1" dirty="0" smtClean="0"/>
              <a:t>БМ-13</a:t>
            </a:r>
            <a:r>
              <a:rPr lang="ru-RU" sz="2400" b="1" dirty="0"/>
              <a:t>. </a:t>
            </a:r>
            <a:r>
              <a:rPr lang="ru-RU" sz="2400" b="1" dirty="0" smtClean="0"/>
              <a:t>В </a:t>
            </a:r>
            <a:r>
              <a:rPr lang="ru-RU" sz="2400" b="1" dirty="0"/>
              <a:t>1942 </a:t>
            </a:r>
            <a:r>
              <a:rPr lang="ru-RU" sz="2400" b="1" dirty="0" smtClean="0"/>
              <a:t>г. </a:t>
            </a:r>
            <a:r>
              <a:rPr lang="ru-RU" sz="2400" b="1" dirty="0"/>
              <a:t>дополнительно было освоено производство 300-мм (М-30) и 82-мм (М-8) корпусов для реактивных снарядов. Помимо этого завод выпускал 82-мм батальонные минометы, ствольные и затворные коробки и вкладыши для пистолета-пулемета Шпагина (ППШ), ручные гранаты РПГ-1, детали к </a:t>
            </a:r>
            <a:r>
              <a:rPr lang="ru-RU" sz="2400" b="1" dirty="0" smtClean="0"/>
              <a:t>взрывателям, </a:t>
            </a:r>
            <a:r>
              <a:rPr lang="ru-RU" sz="2400" b="1" dirty="0"/>
              <a:t>а также штамповки и поковки для 25-мм и 37-мм зенитных автоматических пушек.</a:t>
            </a:r>
          </a:p>
        </p:txBody>
      </p:sp>
      <p:pic>
        <p:nvPicPr>
          <p:cNvPr id="6146" name="Picture 2" descr="C:\Users\user\Desktop\c0b6e35s-19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706605"/>
            <a:ext cx="4392488" cy="310890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12967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457</Words>
  <Application>Microsoft Office PowerPoint</Application>
  <PresentationFormat>Экран (4:3)</PresentationFormat>
  <Paragraphs>35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12</cp:revision>
  <dcterms:created xsi:type="dcterms:W3CDTF">2020-03-19T07:02:39Z</dcterms:created>
  <dcterms:modified xsi:type="dcterms:W3CDTF">2021-06-04T08:27:13Z</dcterms:modified>
</cp:coreProperties>
</file>