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19"/>
  </p:notesMasterIdLst>
  <p:sldIdLst>
    <p:sldId id="256" r:id="rId2"/>
    <p:sldId id="257" r:id="rId3"/>
    <p:sldId id="266" r:id="rId4"/>
    <p:sldId id="258" r:id="rId5"/>
    <p:sldId id="263" r:id="rId6"/>
    <p:sldId id="262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64" r:id="rId17"/>
    <p:sldId id="26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3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6E9B8-7AA1-44D4-BB7F-9F5FDF3A4950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D017F-DB14-4F39-B44F-0EA32B3AE2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107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65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812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50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8948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052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030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919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553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09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5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60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1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90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17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92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54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975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3091CF4-E2FF-44F7-BEB0-9C30FD0B79D3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665EB-36F2-4E88-AC66-8950594AB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29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  <p:sldLayoutId id="214748391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5322" y="385012"/>
            <a:ext cx="10004611" cy="1398964"/>
          </a:xfrm>
        </p:spPr>
        <p:txBody>
          <a:bodyPr/>
          <a:lstStyle/>
          <a:p>
            <a:pPr algn="ctr"/>
            <a:r>
              <a:rPr lang="ru-RU" sz="4000" dirty="0" smtClean="0"/>
              <a:t> Проблематика </a:t>
            </a:r>
            <a:r>
              <a:rPr lang="ru-RU" sz="4000" dirty="0"/>
              <a:t>р</a:t>
            </a:r>
            <a:r>
              <a:rPr lang="ru-RU" sz="4000" dirty="0" smtClean="0"/>
              <a:t>ассказа В.П. Астафьева «Кража»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322" y="2212184"/>
            <a:ext cx="3218887" cy="41098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99565" y="4338833"/>
            <a:ext cx="50439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Выполнил: Абдулазянов Алексей Иванович, ученик 10 класса МБОУ СОШ №8</a:t>
            </a:r>
          </a:p>
          <a:p>
            <a:r>
              <a:rPr lang="ru-RU" sz="2400" dirty="0" smtClean="0"/>
              <a:t>Учитель: Сергеенко Людмила Вячеславовна</a:t>
            </a:r>
          </a:p>
          <a:p>
            <a:r>
              <a:rPr lang="ru-RU" sz="2400" dirty="0" smtClean="0"/>
              <a:t>2020г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9818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Толя Мазов - прототип Виктора Петровича Астафьева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892" y="1965449"/>
            <a:ext cx="7647697" cy="419531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«Зимой 30-го года увезли из села куда-то Светозара Семёновича Мазова-Толиного отца. Толя, конечно, не знал, за что взяли отца. Сказали: подкулачник, и увезли. Он был главной опорой большой и безалаберной семьи» </a:t>
            </a:r>
          </a:p>
        </p:txBody>
      </p:sp>
      <p:pic>
        <p:nvPicPr>
          <p:cNvPr id="4" name="Picture 4" descr="astafiev_0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93124" y="1989261"/>
            <a:ext cx="3463086" cy="437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93124" y="6359678"/>
            <a:ext cx="3557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Отец, мать, Витя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274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Женька Шорников-герой повести и реально существовавший друг Витьки Астафьева.</a:t>
            </a:r>
            <a:br>
              <a:rPr lang="ru-RU" sz="3200" b="1" dirty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5509" y="2027208"/>
            <a:ext cx="5554039" cy="418668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«Женька Шорников, хвативший ледяной воды из бочки, потерял голос, шептал второй день. Он взял за шапку Попика, наклонился к его  уху, с тугим напряжением прохрипел…»</a:t>
            </a:r>
          </a:p>
        </p:txBody>
      </p:sp>
      <p:pic>
        <p:nvPicPr>
          <p:cNvPr id="4" name="Picture 4" descr="P10007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7727" y="1738737"/>
            <a:ext cx="3397250" cy="453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5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2293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Доказательство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825" y="1163782"/>
            <a:ext cx="11154823" cy="4989727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Да, действительно</a:t>
            </a:r>
            <a:r>
              <a:rPr lang="ru-RU" sz="1800" b="1" i="1" dirty="0">
                <a:solidFill>
                  <a:srgbClr val="002060"/>
                </a:solidFill>
              </a:rPr>
              <a:t>, Женька Шорников - это реальный герой повести.</a:t>
            </a:r>
            <a:r>
              <a:rPr lang="ru-RU" sz="1800" dirty="0">
                <a:solidFill>
                  <a:srgbClr val="002060"/>
                </a:solidFill>
              </a:rPr>
              <a:t> Женька жил с Толей Мазовым в детском доме.  Сам В.П.Астафьев вспоминает о Женьке с теплотой, забавой и с мальчишеским озорством</a:t>
            </a:r>
            <a:r>
              <a:rPr lang="ru-RU" sz="1800" b="1" i="1" dirty="0">
                <a:solidFill>
                  <a:srgbClr val="002060"/>
                </a:solidFill>
              </a:rPr>
              <a:t>.</a:t>
            </a:r>
            <a:endParaRPr lang="ru-RU" sz="1800" dirty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Воспоминание Виктора Петровича Астафьева</a:t>
            </a:r>
            <a:r>
              <a:rPr lang="ru-RU" b="1" i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«…</a:t>
            </a:r>
            <a:r>
              <a:rPr lang="ru-RU" dirty="0">
                <a:solidFill>
                  <a:srgbClr val="002060"/>
                </a:solidFill>
              </a:rPr>
              <a:t>Одного Женьку Шорникова не стригли. А почему</a:t>
            </a:r>
            <a:r>
              <a:rPr lang="ru-RU" dirty="0" smtClean="0">
                <a:solidFill>
                  <a:srgbClr val="002060"/>
                </a:solidFill>
              </a:rPr>
              <a:t>? </a:t>
            </a:r>
            <a:r>
              <a:rPr lang="ru-RU" dirty="0">
                <a:solidFill>
                  <a:srgbClr val="002060"/>
                </a:solidFill>
              </a:rPr>
              <a:t>У него были волосья, вот если взять для банального </a:t>
            </a:r>
            <a:r>
              <a:rPr lang="ru-RU" dirty="0" smtClean="0">
                <a:solidFill>
                  <a:srgbClr val="002060"/>
                </a:solidFill>
              </a:rPr>
              <a:t>примера </a:t>
            </a:r>
            <a:r>
              <a:rPr lang="ru-RU" dirty="0">
                <a:solidFill>
                  <a:srgbClr val="002060"/>
                </a:solidFill>
              </a:rPr>
              <a:t>стружку из-под верстака   хорошего столяра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</a:rPr>
              <a:t>а бросить </a:t>
            </a:r>
            <a:r>
              <a:rPr lang="ru-RU" dirty="0" smtClean="0">
                <a:solidFill>
                  <a:srgbClr val="002060"/>
                </a:solidFill>
              </a:rPr>
              <a:t>на голову. </a:t>
            </a:r>
            <a:r>
              <a:rPr lang="ru-RU" dirty="0">
                <a:solidFill>
                  <a:srgbClr val="002060"/>
                </a:solidFill>
              </a:rPr>
              <a:t>Вот у него </a:t>
            </a:r>
            <a:r>
              <a:rPr lang="ru-RU" dirty="0" smtClean="0">
                <a:solidFill>
                  <a:srgbClr val="002060"/>
                </a:solidFill>
              </a:rPr>
              <a:t>такая голова была. </a:t>
            </a:r>
            <a:r>
              <a:rPr lang="ru-RU" dirty="0">
                <a:solidFill>
                  <a:srgbClr val="002060"/>
                </a:solidFill>
              </a:rPr>
              <a:t>Ему чесали, мыли, </a:t>
            </a:r>
            <a:r>
              <a:rPr lang="ru-RU" dirty="0" smtClean="0">
                <a:solidFill>
                  <a:srgbClr val="002060"/>
                </a:solidFill>
              </a:rPr>
              <a:t>в общем, </a:t>
            </a:r>
            <a:r>
              <a:rPr lang="ru-RU" dirty="0">
                <a:solidFill>
                  <a:srgbClr val="002060"/>
                </a:solidFill>
              </a:rPr>
              <a:t>что-то делали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</a:rPr>
              <a:t>но не стригли. Он, видимо, из   благородных был. </a:t>
            </a:r>
            <a:r>
              <a:rPr lang="ru-RU" dirty="0" smtClean="0">
                <a:solidFill>
                  <a:srgbClr val="002060"/>
                </a:solidFill>
              </a:rPr>
              <a:t>Родителей </a:t>
            </a:r>
            <a:r>
              <a:rPr lang="ru-RU" dirty="0">
                <a:solidFill>
                  <a:srgbClr val="002060"/>
                </a:solidFill>
              </a:rPr>
              <a:t>его расстреляли, он мне показывал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</a:rPr>
              <a:t>где-то за Медвежьим логом. И был он </a:t>
            </a:r>
            <a:r>
              <a:rPr lang="ru-RU" dirty="0" smtClean="0">
                <a:solidFill>
                  <a:srgbClr val="002060"/>
                </a:solidFill>
              </a:rPr>
              <a:t>самым </a:t>
            </a:r>
            <a:r>
              <a:rPr lang="ru-RU" dirty="0">
                <a:solidFill>
                  <a:srgbClr val="002060"/>
                </a:solidFill>
              </a:rPr>
              <a:t>большим карманником. Однажды в магазине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</a:rPr>
              <a:t>в «Таймыре», женщина его одна увидела: </a:t>
            </a: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>
                <a:solidFill>
                  <a:srgbClr val="002060"/>
                </a:solidFill>
              </a:rPr>
              <a:t>Ой, мальчик-то какой! Ангелочек</a:t>
            </a:r>
            <a:r>
              <a:rPr lang="ru-RU" dirty="0" smtClean="0">
                <a:solidFill>
                  <a:srgbClr val="002060"/>
                </a:solidFill>
              </a:rPr>
              <a:t>!» </a:t>
            </a:r>
            <a:r>
              <a:rPr lang="ru-RU" dirty="0">
                <a:solidFill>
                  <a:srgbClr val="002060"/>
                </a:solidFill>
              </a:rPr>
              <a:t>А у него действительно были </a:t>
            </a:r>
            <a:r>
              <a:rPr lang="ru-RU" dirty="0" smtClean="0">
                <a:solidFill>
                  <a:srgbClr val="002060"/>
                </a:solidFill>
              </a:rPr>
              <a:t>голубые </a:t>
            </a:r>
            <a:r>
              <a:rPr lang="ru-RU" dirty="0">
                <a:solidFill>
                  <a:srgbClr val="002060"/>
                </a:solidFill>
              </a:rPr>
              <a:t>глаза, скуластенький </a:t>
            </a:r>
            <a:r>
              <a:rPr lang="ru-RU" dirty="0" smtClean="0">
                <a:solidFill>
                  <a:srgbClr val="002060"/>
                </a:solidFill>
              </a:rPr>
              <a:t>такой. Пока </a:t>
            </a:r>
            <a:r>
              <a:rPr lang="ru-RU" dirty="0">
                <a:solidFill>
                  <a:srgbClr val="002060"/>
                </a:solidFill>
              </a:rPr>
              <a:t>причитали - кошелёк уже у него</a:t>
            </a:r>
            <a:r>
              <a:rPr lang="ru-RU" dirty="0" smtClean="0">
                <a:solidFill>
                  <a:srgbClr val="002060"/>
                </a:solidFill>
              </a:rPr>
              <a:t>… Вот такой вот «Ангелочек»!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11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Маруська Черепанова-подруга детства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385" y="1805049"/>
            <a:ext cx="6436426" cy="4477857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«Маруська Черепанова надёрнула пальтишко и ринулась следом за парнишками, пытаясь подслушать разговор...» </a:t>
            </a: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Picture 5" descr="P100071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58392" y="1971645"/>
            <a:ext cx="3397250" cy="453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98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Доказательство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187532"/>
            <a:ext cx="8946541" cy="506086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</a:rPr>
              <a:t> Да, действительно, маленький Витя Астафьев рос в детдоме рядом с девочкой по имени </a:t>
            </a:r>
            <a:r>
              <a:rPr lang="ru-RU" sz="2800" b="1" i="1" dirty="0">
                <a:solidFill>
                  <a:srgbClr val="002060"/>
                </a:solidFill>
              </a:rPr>
              <a:t>Маруська Черепанова.</a:t>
            </a:r>
            <a:r>
              <a:rPr lang="ru-RU" sz="2800" dirty="0">
                <a:solidFill>
                  <a:srgbClr val="002060"/>
                </a:solidFill>
              </a:rPr>
              <a:t> Она была его маленькой подругой, ведь в своей повести он не изменил ни имени её героини, ни характер, ни любые другие, присущие ей, черты. В этом мы убеждаемся ,читая </a:t>
            </a:r>
            <a:r>
              <a:rPr lang="ru-RU" sz="2800" b="1" dirty="0">
                <a:solidFill>
                  <a:srgbClr val="002060"/>
                </a:solidFill>
              </a:rPr>
              <a:t>воспоминания Виктора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Петровича</a:t>
            </a:r>
            <a:r>
              <a:rPr lang="ru-RU" sz="2800" b="1" dirty="0" smtClean="0">
                <a:solidFill>
                  <a:srgbClr val="002060"/>
                </a:solidFill>
              </a:rPr>
              <a:t>: </a:t>
            </a:r>
            <a:r>
              <a:rPr lang="ru-RU" sz="2800" i="1" dirty="0" smtClean="0">
                <a:solidFill>
                  <a:srgbClr val="002060"/>
                </a:solidFill>
              </a:rPr>
              <a:t>«</a:t>
            </a:r>
            <a:r>
              <a:rPr lang="ru-RU" sz="2800" i="1" dirty="0">
                <a:solidFill>
                  <a:srgbClr val="002060"/>
                </a:solidFill>
              </a:rPr>
              <a:t>Малышня у нас  шпионами были, особенно </a:t>
            </a:r>
            <a:r>
              <a:rPr lang="ru-RU" sz="2800" b="1" i="1" dirty="0">
                <a:solidFill>
                  <a:srgbClr val="002060"/>
                </a:solidFill>
              </a:rPr>
              <a:t>Маруська Черепанова. Откуда она все про всех знала?.. Черненькая она, такая была, бурятского вида…» 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3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Детский дом в Игарке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4082" y="1966654"/>
            <a:ext cx="8946541" cy="4195481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</a:rPr>
              <a:t>«Было это уже после того, как детдом наконец-то определили в постоянное помещение – отдали старое здание Четвертой школы, на окраине  города, где вроде бы и полагалось быть детдому…»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" name="Picture 4" descr="Poliar_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3522" y="3345369"/>
            <a:ext cx="55499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84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991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Проблемы рассказа «Кража»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3138" y="1211284"/>
            <a:ext cx="11257807" cy="503711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Проблема бездомности. Эту проблему автор затрагивает на протяжении всего рассказа, описывая тяжёлую, суровую жизнь в детском доме.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В качестве аргумента я приведу пример из текста. Глава первая. Когда дежурный четвёртой комнаты- Попик, начал будить ребят, и все вставали кроме одного- Гошки Воробьёва, то дети заметили, что он лежит, ни на что не отвлекаясь и не слушаясь приказаний дежурного, его кожа была тонкой и жёлтой, глаза и рот были приоткрыты, трикотажное бельё было настолько велико, что туда можно было поместить ещё одного мальчишку, тогда поняли, что Гоша умер. «Гошка уже ко всему был безразличен».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Проблема безответственности. Эту проблему автор затрагивает в эпизоде, когда трое воспитанников детского дома решили украсть из кассы местной бани. Из-за этого женщину-кассиршу арестовывают, а её детей отправляют в детский дом. </a:t>
            </a:r>
            <a:r>
              <a:rPr lang="ru-RU" b="1" dirty="0">
                <a:solidFill>
                  <a:srgbClr val="002060"/>
                </a:solidFill>
              </a:rPr>
              <a:t>Дети, укравшие деньги, понимают и принимают вину, после того, как участковый решает допросить их. Так они снова оказываются в нелюбимом месте - в детском доме</a:t>
            </a:r>
            <a:r>
              <a:rPr lang="ru-RU" b="1" dirty="0" smtClean="0">
                <a:solidFill>
                  <a:srgbClr val="002060"/>
                </a:solidFill>
              </a:rPr>
              <a:t>. После этого детей и женщину отпустили.</a:t>
            </a:r>
          </a:p>
        </p:txBody>
      </p:sp>
    </p:spTree>
    <p:extLst>
      <p:ext uri="{BB962C8B-B14F-4D97-AF65-F5344CB8AC3E}">
        <p14:creationId xmlns:p14="http://schemas.microsoft.com/office/powerpoint/2010/main" val="229400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Чему учит произведение</a:t>
            </a:r>
            <a:r>
              <a:rPr lang="ru-RU" b="1" dirty="0">
                <a:solidFill>
                  <a:srgbClr val="FF0000"/>
                </a:solidFill>
              </a:rPr>
              <a:t>?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235034"/>
            <a:ext cx="10190122" cy="501336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Данное произведение учит быть ответственным за свои поступки и действия, </a:t>
            </a:r>
            <a:r>
              <a:rPr lang="ru-RU" sz="3200" b="1" dirty="0">
                <a:solidFill>
                  <a:srgbClr val="002060"/>
                </a:solidFill>
              </a:rPr>
              <a:t>так ради своей собственной свободы, дети подвели совершенно чужих </a:t>
            </a:r>
            <a:r>
              <a:rPr lang="ru-RU" sz="3200" b="1" dirty="0" smtClean="0">
                <a:solidFill>
                  <a:srgbClr val="002060"/>
                </a:solidFill>
              </a:rPr>
              <a:t>людей.</a:t>
            </a:r>
            <a:r>
              <a:rPr lang="ru-RU" sz="3200" b="1" dirty="0">
                <a:solidFill>
                  <a:srgbClr val="002060"/>
                </a:solidFill>
              </a:rPr>
              <a:t> Но стоят ли такие действия свободы?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smtClean="0">
                <a:solidFill>
                  <a:srgbClr val="002060"/>
                </a:solidFill>
              </a:rPr>
              <a:t>Поэтому </a:t>
            </a:r>
            <a:r>
              <a:rPr lang="ru-RU" sz="3200" b="1" dirty="0">
                <a:solidFill>
                  <a:srgbClr val="002060"/>
                </a:solidFill>
              </a:rPr>
              <a:t>прежде чем идти на рискованный шаг или опасное дело, лучше всего хорошо </a:t>
            </a:r>
            <a:r>
              <a:rPr lang="ru-RU" sz="3200" b="1" dirty="0" smtClean="0">
                <a:solidFill>
                  <a:srgbClr val="002060"/>
                </a:solidFill>
              </a:rPr>
              <a:t>подумать, ведь тайное всегда становиться явным.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4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План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03313" y="2052918"/>
            <a:ext cx="7285693" cy="419548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Слово об авторе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Словарная работа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Сюжет произведения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Проблемы рассказа «Кража»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О чём заставляет задуматься рассказ</a:t>
            </a: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006" y="1534510"/>
            <a:ext cx="3096637" cy="481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08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Цели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Познакомить одноклассников с произведением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Рассказать об авторе</a:t>
            </a:r>
            <a:endParaRPr lang="ru-RU" sz="2400" b="1" dirty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Выявить проблемы произведения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Чему учит рассказ «Кража»?</a:t>
            </a:r>
          </a:p>
        </p:txBody>
      </p:sp>
    </p:spTree>
    <p:extLst>
      <p:ext uri="{BB962C8B-B14F-4D97-AF65-F5344CB8AC3E}">
        <p14:creationId xmlns:p14="http://schemas.microsoft.com/office/powerpoint/2010/main" val="4233544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021" y="213567"/>
            <a:ext cx="9404723" cy="59395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Слово об авторе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978" y="843149"/>
            <a:ext cx="8627012" cy="5383136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Виктор Петрович Астафьев родился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 мая 1924г в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селе Овсянка (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ныне Красноярский край )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семье Петра Павловича Астафьева (1899—1967) и Лидии Ильиничны Потылициной (1900—1931). Он был четвёртым ребёнком в семье, однако две его старшие сестры умерли во младенчестве. Через несколько лет после рождения сына Пётр Астафьев был осуждён к лишению свободы за «вредительство». В 1931 году во время очередной поездки Лидии Ильиничны к мужу, лодка, в которой среди прочих находилась она, перевернулась. Лидия Ильинична, упав в воду, зацепилась косой за сплавной бон и утонула. Виктору тогда было семь лет. Возвратившись домой, отец попал в больницу. Брошенный мачехой и родными, Виктор оказался на улице. Несколько месяцев он жил в заброшенном здании, однако после серьёзного проступка в школе получил направление в детский дом.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Окончив школу ФЗО, работал на станции Енисей сцепщиком и составителем поездов, дежурным по станции.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1942 году ушёл добровольцем на фронт, несмотря на то, что как железнодорожник, имел бронь. Военную подготовку получил в учебном автомобильном подразделении в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Новосибирске. 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Весной 1943 года был направлен в действующую армию. Был шофёром, связистом в гаубичной артиллерии, после тяжёлого ранения в конце войны служил во внутренних войсках на Западной Украине. Был контужен.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 награждён орденом Красной звезды, медалями «За отвагу», «За освобождение Варшавы» и «За победу над Германией».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Скончался 29 ноября 2001 года от инсульта в Красноярске. Похоронен на кладбище, расположенном на автодороге «Енисей» между родным селом Овсянкой и Усть-Маной.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3184" y="1529478"/>
            <a:ext cx="3289120" cy="403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0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466366"/>
            <a:ext cx="9404723" cy="14005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Словарная работа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96788"/>
            <a:ext cx="8946541" cy="515203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Детский </a:t>
            </a:r>
            <a:r>
              <a:rPr lang="ru-RU" b="1" dirty="0">
                <a:solidFill>
                  <a:srgbClr val="002060"/>
                </a:solidFill>
              </a:rPr>
              <a:t>дом</a:t>
            </a:r>
            <a:r>
              <a:rPr lang="ru-RU" dirty="0">
                <a:solidFill>
                  <a:srgbClr val="002060"/>
                </a:solidFill>
              </a:rPr>
              <a:t> — воспитательное учреждение для детей, лишившихся родителей или оставшихся без их попечения, а также детей, нуждающихся в помощи и защите государства. Обычно образовательная организация или организация, оказывающая </a:t>
            </a:r>
            <a:r>
              <a:rPr lang="ru-RU" u="sng" dirty="0">
                <a:solidFill>
                  <a:srgbClr val="002060"/>
                </a:solidFill>
              </a:rPr>
              <a:t>социальные услуги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Бездомность</a:t>
            </a:r>
            <a:r>
              <a:rPr lang="ru-RU" dirty="0">
                <a:solidFill>
                  <a:srgbClr val="002060"/>
                </a:solidFill>
              </a:rPr>
              <a:t> — одна из глобальных проблем человечества, заключающаяся в отсутствии возможности обеспечения жильём большого количества жителей планеты и порождаемая различными причинами глобального, регионального и местного значения, как субъективного, так и объективного характера. Бездомность может иметь характер хронический или ситуационный; бездомность может быть добровольной либо вынужденной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Ответственность</a:t>
            </a:r>
            <a:r>
              <a:rPr lang="ru-RU" dirty="0" smtClean="0">
                <a:solidFill>
                  <a:srgbClr val="002060"/>
                </a:solidFill>
              </a:rPr>
              <a:t>- качество человека, отвечать за свои поступки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Безответственность</a:t>
            </a:r>
            <a:r>
              <a:rPr lang="ru-RU" dirty="0" smtClean="0">
                <a:solidFill>
                  <a:srgbClr val="002060"/>
                </a:solidFill>
              </a:rPr>
              <a:t>- качество человека, при котором проявляется нежелание </a:t>
            </a:r>
            <a:r>
              <a:rPr lang="ru-RU" dirty="0">
                <a:solidFill>
                  <a:srgbClr val="002060"/>
                </a:solidFill>
              </a:rPr>
              <a:t>принимать участие в важных мероприятиях и самостоятельно принимать решения, как коллективные, так и личные.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104940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Ответственность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готовность исполнять все свои обещания и выполнять все свои обязанности наилучшим образом.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913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683" y="358124"/>
            <a:ext cx="9404723" cy="14005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Сюжет произведения «Кража»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0921" y="1638850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рассказе «Кража», написанном в 1965 году, описывается жизнь Краестветского детского дома в суровые довоенные 1930-е годы. И также поступок воспитанников этого детского дома, в честь которого был назван рассказ.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977" y="3249402"/>
            <a:ext cx="3864473" cy="28983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3020" y="3840107"/>
            <a:ext cx="4967786" cy="290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12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297443"/>
            <a:ext cx="9404723" cy="140053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В повести «Кража» Виктор Петрович рассказывает о своей жизни после ссылки его семьи  в Игарку… </a:t>
            </a:r>
          </a:p>
        </p:txBody>
      </p:sp>
      <p:pic>
        <p:nvPicPr>
          <p:cNvPr id="4" name="Picture 4" descr="star_Igar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5992" y="2220336"/>
            <a:ext cx="4295955" cy="3517313"/>
          </a:xfrm>
          <a:prstGeom prst="rect">
            <a:avLst/>
          </a:prstGeom>
        </p:spPr>
      </p:pic>
      <p:pic>
        <p:nvPicPr>
          <p:cNvPr id="5" name="Picture 5" descr="Szkola_1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07533" y="3046112"/>
            <a:ext cx="3885501" cy="339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15992" y="6072996"/>
            <a:ext cx="3260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. Игарка в 30-е годы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2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Валериан Иванович Репнин-прообраз Василия Ивановича Соколова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57644" y="1699234"/>
            <a:ext cx="8946541" cy="4195481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«Заведующий детдомом Валериан Иванович Репнин тихо вошёл в комнату, постоял возле Гошки, опустив голову, зачем-то надел очки, потом снял их и как бы сам себе молвил…»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9" name="Picture 4" descr="Sokolov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1"/>
          <a:stretch>
            <a:fillRect/>
          </a:stretch>
        </p:blipFill>
        <p:spPr bwMode="auto">
          <a:xfrm>
            <a:off x="3409651" y="3230410"/>
            <a:ext cx="46085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99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220" y="314696"/>
            <a:ext cx="9404723" cy="14005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Воспоминания Виктора Петровича Астафьева: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«…Малыши были, гады - избалованы, не тронь пальцем! Вообще мы их всегда защищали. А так, если шутя заденешь, ой беда!... Он как запоёт, идёт к Василию Ивановичу и чем дальше идёт, тем больше голосу прибавляет. Василий Иванович как настрогает нам : «Маленьких детей бьют только негодяи! Накопили  силищу, тётя Уля откормила вас, а вот её куда употреблять, не знаете, лучше бы дрова кололи!...Образованнейший человек был…Окончил Царскосельский лицей, как Пушкин. В костюме ходил из мешковины сшитом, но всегда элегантный…» </a:t>
            </a:r>
          </a:p>
        </p:txBody>
      </p:sp>
    </p:spTree>
    <p:extLst>
      <p:ext uri="{BB962C8B-B14F-4D97-AF65-F5344CB8AC3E}">
        <p14:creationId xmlns:p14="http://schemas.microsoft.com/office/powerpoint/2010/main" val="32362648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283</TotalTime>
  <Words>1225</Words>
  <Application>Microsoft Office PowerPoint</Application>
  <PresentationFormat>Произвольный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Ион</vt:lpstr>
      <vt:lpstr> Проблематика рассказа В.П. Астафьева «Кража»</vt:lpstr>
      <vt:lpstr>План</vt:lpstr>
      <vt:lpstr>Цели</vt:lpstr>
      <vt:lpstr>Слово об авторе</vt:lpstr>
      <vt:lpstr>Словарная работа </vt:lpstr>
      <vt:lpstr>Сюжет произведения «Кража»</vt:lpstr>
      <vt:lpstr>В повести «Кража» Виктор Петрович рассказывает о своей жизни после ссылки его семьи  в Игарку… </vt:lpstr>
      <vt:lpstr>Валериан Иванович Репнин-прообраз Василия Ивановича Соколова</vt:lpstr>
      <vt:lpstr>Воспоминания Виктора Петровича Астафьева:</vt:lpstr>
      <vt:lpstr>Толя Мазов - прототип Виктора Петровича Астафьева</vt:lpstr>
      <vt:lpstr>Женька Шорников-герой повести и реально существовавший друг Витьки Астафьева. </vt:lpstr>
      <vt:lpstr>Доказательство</vt:lpstr>
      <vt:lpstr>Маруська Черепанова-подруга детства</vt:lpstr>
      <vt:lpstr>Доказательство</vt:lpstr>
      <vt:lpstr>Детский дом в Игарке</vt:lpstr>
      <vt:lpstr>Проблемы рассказа «Кража»</vt:lpstr>
      <vt:lpstr>Чему учит произведение?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 в</dc:title>
  <dc:creator>a a</dc:creator>
  <cp:lastModifiedBy>user</cp:lastModifiedBy>
  <cp:revision>29</cp:revision>
  <dcterms:created xsi:type="dcterms:W3CDTF">2018-01-10T08:48:23Z</dcterms:created>
  <dcterms:modified xsi:type="dcterms:W3CDTF">2021-06-05T00:07:39Z</dcterms:modified>
</cp:coreProperties>
</file>