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1/31/2021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12" Type="http://schemas.openxmlformats.org/officeDocument/2006/relationships/image" Target="../media/image19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11" Type="http://schemas.openxmlformats.org/officeDocument/2006/relationships/image" Target="../media/image18.jpg"/><Relationship Id="rId5" Type="http://schemas.openxmlformats.org/officeDocument/2006/relationships/image" Target="../media/image12.jpg"/><Relationship Id="rId10" Type="http://schemas.openxmlformats.org/officeDocument/2006/relationships/image" Target="../media/image17.jpg"/><Relationship Id="rId4" Type="http://schemas.openxmlformats.org/officeDocument/2006/relationships/image" Target="../media/image11.jpg"/><Relationship Id="rId9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21.jpg"/><Relationship Id="rId7" Type="http://schemas.openxmlformats.org/officeDocument/2006/relationships/image" Target="../media/image25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FC2A0F-6ECE-491B-9F76-6077CA1F9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16464" y="1207363"/>
            <a:ext cx="7264383" cy="1196746"/>
          </a:xfrm>
        </p:spPr>
        <p:txBody>
          <a:bodyPr/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42E2530-B133-41FD-9E39-E15C06B62D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9895" y="3627805"/>
            <a:ext cx="6831673" cy="1694358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Автор : Кондрашова Ксения </a:t>
            </a:r>
          </a:p>
          <a:p>
            <a:pPr algn="just"/>
            <a:r>
              <a:rPr lang="ru-RU" dirty="0"/>
              <a:t>Ученица 1 «Б» класса</a:t>
            </a:r>
          </a:p>
          <a:p>
            <a:pPr algn="just"/>
            <a:r>
              <a:rPr lang="ru-RU" dirty="0"/>
              <a:t>МОУ «СОШ №41» г. Саратова</a:t>
            </a:r>
          </a:p>
          <a:p>
            <a:pPr algn="just"/>
            <a:r>
              <a:rPr lang="ru-RU" dirty="0"/>
              <a:t>Руководитель : Григорьева Елена Александровна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875CD-B933-46AF-9D6C-598213FA1FD0}"/>
              </a:ext>
            </a:extLst>
          </p:cNvPr>
          <p:cNvSpPr txBox="1"/>
          <p:nvPr/>
        </p:nvSpPr>
        <p:spPr>
          <a:xfrm>
            <a:off x="1611119" y="1364312"/>
            <a:ext cx="91486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Секция: « Мир науки. Химия   »</a:t>
            </a:r>
          </a:p>
          <a:p>
            <a:endParaRPr lang="ru-RU" sz="2400" dirty="0">
              <a:latin typeface="Arial Black" panose="020B0A04020102020204" pitchFamily="34" charset="0"/>
            </a:endParaRPr>
          </a:p>
          <a:p>
            <a:endParaRPr lang="ru-RU" sz="2400" dirty="0">
              <a:latin typeface="Arial Black" panose="020B0A04020102020204" pitchFamily="34" charset="0"/>
            </a:endParaRPr>
          </a:p>
          <a:p>
            <a:r>
              <a:rPr lang="ru-RU" sz="2400" dirty="0">
                <a:latin typeface="Arial Black" panose="020B0A04020102020204" pitchFamily="34" charset="0"/>
              </a:rPr>
              <a:t>Тема : « Лаборатория дома. Выращиваем кристаллы»</a:t>
            </a:r>
          </a:p>
        </p:txBody>
      </p:sp>
    </p:spTree>
    <p:extLst>
      <p:ext uri="{BB962C8B-B14F-4D97-AF65-F5344CB8AC3E}">
        <p14:creationId xmlns:p14="http://schemas.microsoft.com/office/powerpoint/2010/main" val="3543707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56AA2F-F03F-4CC4-977B-F751D3B5B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695" y="73241"/>
            <a:ext cx="9601200" cy="530441"/>
          </a:xfrm>
        </p:spPr>
        <p:txBody>
          <a:bodyPr>
            <a:normAutofit/>
          </a:bodyPr>
          <a:lstStyle/>
          <a:p>
            <a:r>
              <a:rPr lang="ru-RU" sz="3200" dirty="0"/>
              <a:t>Заключение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5AEF3E-107A-47A2-87C6-DC50A36E8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918" y="541539"/>
            <a:ext cx="9601200" cy="4890856"/>
          </a:xfrm>
        </p:spPr>
        <p:txBody>
          <a:bodyPr>
            <a:normAutofit/>
          </a:bodyPr>
          <a:lstStyle/>
          <a:p>
            <a:r>
              <a:rPr lang="ru-RU" dirty="0"/>
              <a:t>Мы убедились, что выращивание кристаллов увлекательное занятие. Этот процесс не требует особых усилий. Он максимально безопасен. Выращивать кристаллы можно в любое время года.</a:t>
            </a:r>
          </a:p>
          <a:p>
            <a:r>
              <a:rPr lang="ru-RU" dirty="0"/>
              <a:t>Цель работы: научиться выращивать кристаллы в домашних условиях была достигнута. </a:t>
            </a:r>
          </a:p>
          <a:p>
            <a:r>
              <a:rPr lang="ru-RU" dirty="0"/>
              <a:t>Но, а также сделали для себя следующие выводы, о которых раньше не знали (открытие):</a:t>
            </a:r>
          </a:p>
          <a:p>
            <a:r>
              <a:rPr lang="ru-RU" dirty="0"/>
              <a:t>Если погрузить кристалл в слабый солевой раствор, или в раствор, который не успел остыть, кристалл, к сожалению, разрушается.</a:t>
            </a:r>
          </a:p>
          <a:p>
            <a:r>
              <a:rPr lang="ru-RU" dirty="0"/>
              <a:t>Из раствора с небольшим содержанием соли вырастить кристалл в короткие сроки нельзя;</a:t>
            </a:r>
          </a:p>
          <a:p>
            <a:r>
              <a:rPr lang="ru-RU" dirty="0"/>
              <a:t>После того, когда кристалл вынут из раствора, необходимо дать возможность подсохнуть и покрыть бесцветным лаком (можно лаком для волос), либо он разрушиться.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D0A35-E80A-4483-8867-E8B4B92089F6}"/>
              </a:ext>
            </a:extLst>
          </p:cNvPr>
          <p:cNvSpPr txBox="1"/>
          <p:nvPr/>
        </p:nvSpPr>
        <p:spPr>
          <a:xfrm>
            <a:off x="3479482" y="5639083"/>
            <a:ext cx="5233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Удачных экспериментов, друзья!</a:t>
            </a:r>
          </a:p>
        </p:txBody>
      </p:sp>
    </p:spTree>
    <p:extLst>
      <p:ext uri="{BB962C8B-B14F-4D97-AF65-F5344CB8AC3E}">
        <p14:creationId xmlns:p14="http://schemas.microsoft.com/office/powerpoint/2010/main" val="3591615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B475A0-68CE-4D4E-A7DF-EB27614AC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574829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BC8207-832B-4FE6-B8CA-6DD89B390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376039"/>
            <a:ext cx="9601200" cy="4491361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Введение</a:t>
            </a:r>
          </a:p>
          <a:p>
            <a:r>
              <a:rPr lang="ru-RU" b="1" dirty="0">
                <a:solidFill>
                  <a:srgbClr val="FF0000"/>
                </a:solidFill>
              </a:rPr>
              <a:t>Что такое кристалл?</a:t>
            </a:r>
          </a:p>
          <a:p>
            <a:r>
              <a:rPr lang="ru-RU" b="1" dirty="0">
                <a:solidFill>
                  <a:srgbClr val="FF0000"/>
                </a:solidFill>
              </a:rPr>
              <a:t>Строение  кристаллов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Применение кристаллов.</a:t>
            </a:r>
          </a:p>
          <a:p>
            <a:r>
              <a:rPr lang="ru-RU" b="1" dirty="0">
                <a:solidFill>
                  <a:srgbClr val="FF0000"/>
                </a:solidFill>
              </a:rPr>
              <a:t>Практика</a:t>
            </a:r>
          </a:p>
          <a:p>
            <a:r>
              <a:rPr lang="ru-RU" b="1" dirty="0">
                <a:solidFill>
                  <a:srgbClr val="FF0000"/>
                </a:solidFill>
              </a:rPr>
              <a:t>Заключение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CFC7EB-894A-45D4-B9A5-477475584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8124" y="3497802"/>
            <a:ext cx="4653875" cy="3360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23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2A8919-7B28-4258-82E5-3A308CFCDD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554854" y="2074044"/>
            <a:ext cx="9601200" cy="47719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AC9E1-E216-43DE-8848-044CED3470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552" y="283344"/>
            <a:ext cx="9601200" cy="3581400"/>
          </a:xfrm>
        </p:spPr>
        <p:txBody>
          <a:bodyPr/>
          <a:lstStyle/>
          <a:p>
            <a:r>
              <a:rPr lang="ru-RU" dirty="0"/>
              <a:t>«Возможно, вы считаете, что кристалл — это редкий и красивый минерал или драгоценный камень. Отчасти вы правы. Изумруды и бриллианты являются кристаллами. Но не все кристаллы так редки </a:t>
            </a:r>
            <a:endParaRPr lang="ru-RU" b="1" dirty="0"/>
          </a:p>
          <a:p>
            <a:r>
              <a:rPr lang="ru-RU" dirty="0"/>
              <a:t>Меня очень заинтересовали кристаллы, поразила их таинственная красота. И я решила узнать об этом чуде природы больше: что это такое, как они появляются, какие бывают, чем они отличаются, как долго растут?</a:t>
            </a:r>
            <a:endParaRPr lang="ru-RU" b="1" dirty="0"/>
          </a:p>
          <a:p>
            <a:r>
              <a:rPr lang="ru-RU" dirty="0"/>
              <a:t>Я задала себе вопрос - можно ли вырастить кристаллы в домашних условиях? Я изучила материал в энциклопедиях, интернете и очень хотела попробовать вырастить эту «красоту» своими руками. И вот мечта сбылась! </a:t>
            </a:r>
            <a:endParaRPr lang="ru-RU" b="1" dirty="0"/>
          </a:p>
          <a:p>
            <a:endParaRPr lang="ru-RU" dirty="0"/>
          </a:p>
          <a:p>
            <a:endParaRPr lang="ru-RU" b="1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E88AFF-4D59-46E1-B79E-81CB505DF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36" y="3429000"/>
            <a:ext cx="4619306" cy="34289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1DC73B9-B6F3-41EC-895C-61C411B48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3996" y="3540731"/>
            <a:ext cx="5007951" cy="331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69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6ED6F-7CA5-469A-8F26-808880164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799"/>
            <a:ext cx="9601200" cy="406154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36223B-3D15-44AE-B261-9344F6378C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6431"/>
            <a:ext cx="9601200" cy="5680969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Актуальность моего исследования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состоит в том, что выращивание кристаллов увлекательное занятие. Этот процесс не требует особых усилий и затрат, он максимально безопасен. Выращивать кристаллы можно дома в любое время года.</a:t>
            </a:r>
          </a:p>
          <a:p>
            <a:r>
              <a:rPr lang="ru-RU" b="1" dirty="0">
                <a:solidFill>
                  <a:srgbClr val="FF0000"/>
                </a:solidFill>
              </a:rPr>
              <a:t>Цель исследования</a:t>
            </a:r>
            <a:r>
              <a:rPr lang="ru-RU" dirty="0"/>
              <a:t>: научиться выращивать кристаллы в домашних условиях различными методами. </a:t>
            </a:r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Задачи исследования</a:t>
            </a:r>
          </a:p>
          <a:p>
            <a:r>
              <a:rPr lang="ru-RU" dirty="0"/>
              <a:t>Изучить строение и свойства кристаллов</a:t>
            </a:r>
            <a:endParaRPr lang="ru-RU" b="1" dirty="0"/>
          </a:p>
          <a:p>
            <a:r>
              <a:rPr lang="ru-RU" dirty="0"/>
              <a:t>Узнать о значении кристаллов в жизни человека</a:t>
            </a:r>
            <a:endParaRPr lang="ru-RU" b="1" dirty="0"/>
          </a:p>
          <a:p>
            <a:r>
              <a:rPr lang="ru-RU" dirty="0"/>
              <a:t>Вырастить кристаллы в домашних условиях и сделать выводы</a:t>
            </a:r>
            <a:endParaRPr lang="ru-RU" b="1" dirty="0"/>
          </a:p>
          <a:p>
            <a:endParaRPr lang="ru-RU" b="1" dirty="0"/>
          </a:p>
          <a:p>
            <a:r>
              <a:rPr lang="ru-RU" b="1" dirty="0">
                <a:solidFill>
                  <a:srgbClr val="FF0000"/>
                </a:solidFill>
              </a:rPr>
              <a:t>Гипотеза</a:t>
            </a:r>
            <a:r>
              <a:rPr lang="ru-RU" b="1" dirty="0"/>
              <a:t>:</a:t>
            </a:r>
            <a:r>
              <a:rPr lang="ru-RU" dirty="0"/>
              <a:t> предположим, что  кристаллы - это не только красивые минералы и драгоценные камни, их может быть  больше, чем мы думаем. Они могут встречаться повсюду, играть важную роль в жизни человека</a:t>
            </a:r>
            <a:r>
              <a:rPr lang="ru-RU"/>
              <a:t>, а значит</a:t>
            </a:r>
            <a:r>
              <a:rPr lang="ru-RU" dirty="0"/>
              <a:t>, их можно вырастить в домашних условиях.</a:t>
            </a:r>
            <a:endParaRPr lang="ru-RU" b="1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824B56-1D8C-4407-84EF-217E37CF36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235952" y="5445693"/>
            <a:ext cx="1956047" cy="141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40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192F9-38E1-49F4-93EB-759EA9A5E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C91E50-4813-4A08-AAE8-21051D2F9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04186"/>
            <a:ext cx="9601200" cy="5663214"/>
          </a:xfrm>
        </p:spPr>
        <p:txBody>
          <a:bodyPr/>
          <a:lstStyle/>
          <a:p>
            <a:r>
              <a:rPr lang="ru-RU" dirty="0" err="1"/>
              <a:t>Криста́ллы</a:t>
            </a:r>
            <a:r>
              <a:rPr lang="ru-RU" dirty="0"/>
              <a:t> (от греч. первоначально — лёд, в дальнейшем — горный хрусталь, кристалл) — твёрдые тела, в которых атомы расположены закономерно, образуя кристаллическую решётку.</a:t>
            </a:r>
          </a:p>
          <a:p>
            <a:r>
              <a:rPr lang="ru-RU" dirty="0"/>
              <a:t>Кристаллы могут иметь всевозможные формы. Все известные в мире кристаллы могут быть разделены на 32 вида,</a:t>
            </a:r>
            <a:endParaRPr lang="ru-RU" b="1" dirty="0"/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BEFFAA-43EE-497E-9658-36BF42E00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470" y="2076435"/>
            <a:ext cx="3453414" cy="270512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922F6D1-CCA7-48D8-A09A-1836F31B2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3944" y="3731210"/>
            <a:ext cx="3814447" cy="235887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C4CAAB7-1217-4E0E-B3BA-4EBBBF5F2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731" y="1772020"/>
            <a:ext cx="2909274" cy="2358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15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13ED64-5958-47C0-9405-74344A37B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738" y="250794"/>
            <a:ext cx="9601200" cy="406153"/>
          </a:xfrm>
        </p:spPr>
        <p:txBody>
          <a:bodyPr>
            <a:normAutofit fontScale="90000"/>
          </a:bodyPr>
          <a:lstStyle/>
          <a:p>
            <a:r>
              <a:rPr lang="ru-RU" sz="2400" b="1" dirty="0"/>
              <a:t>Применение кристаллов.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77E0EFE-4776-4670-B7C8-35E0FE391B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738" y="798990"/>
            <a:ext cx="9601200" cy="4793202"/>
          </a:xfrm>
        </p:spPr>
        <p:txBody>
          <a:bodyPr/>
          <a:lstStyle/>
          <a:p>
            <a:r>
              <a:rPr lang="ru-RU" dirty="0"/>
              <a:t>Кристаллы соли - белый соленый порошок — самая распространенная приправа в мире и — самая дешевая. Ее часто используют для улучшения вкуса пищи</a:t>
            </a:r>
          </a:p>
          <a:p>
            <a:r>
              <a:rPr lang="ru-RU" dirty="0"/>
              <a:t>Кристаллы сахара являются важным пищевым продуктом. </a:t>
            </a:r>
          </a:p>
          <a:p>
            <a:r>
              <a:rPr lang="ru-RU" dirty="0"/>
              <a:t>Другие кристаллы успешно применяются в науке и технике . В настоящее время кристаллы имеют широкое распространение  и  медицине, т.к. обладают особыми свойствами. 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03E635-2DDB-468F-9B90-1CF4624F5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137" y="3195590"/>
            <a:ext cx="3687682" cy="22006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DF9CB8-2299-4D0E-A307-20353F74DB22}"/>
              </a:ext>
            </a:extLst>
          </p:cNvPr>
          <p:cNvSpPr txBox="1"/>
          <p:nvPr/>
        </p:nvSpPr>
        <p:spPr>
          <a:xfrm>
            <a:off x="1376039" y="5441847"/>
            <a:ext cx="2980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Кристаллы соли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64DFF71-2DD0-4B45-A12B-3A805793D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828" y="3278535"/>
            <a:ext cx="3687682" cy="208625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0DA1B0-4C12-4DF9-8BE9-1FE3C46EFF8D}"/>
              </a:ext>
            </a:extLst>
          </p:cNvPr>
          <p:cNvSpPr txBox="1"/>
          <p:nvPr/>
        </p:nvSpPr>
        <p:spPr>
          <a:xfrm>
            <a:off x="7265695" y="5435808"/>
            <a:ext cx="34139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Кристаллы сахара</a:t>
            </a:r>
          </a:p>
        </p:txBody>
      </p:sp>
    </p:spTree>
    <p:extLst>
      <p:ext uri="{BB962C8B-B14F-4D97-AF65-F5344CB8AC3E}">
        <p14:creationId xmlns:p14="http://schemas.microsoft.com/office/powerpoint/2010/main" val="2763767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E1E3B8-F121-4AB4-AA56-59E28818E4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1084" y="99873"/>
            <a:ext cx="9601200" cy="450542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Создаём фантастические фигурки , украшенные кристаллами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ACBC4B-71BE-486D-A909-8D6443C7D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B99C556-33A0-4B7C-9FF8-64FF4D943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085" y="550416"/>
            <a:ext cx="2871048" cy="1473694"/>
          </a:xfrm>
          <a:prstGeom prst="rect">
            <a:avLst/>
          </a:prstGeom>
        </p:spPr>
      </p:pic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29291A2E-2DB0-4C91-9A30-64ABA8ECE388}"/>
              </a:ext>
            </a:extLst>
          </p:cNvPr>
          <p:cNvSpPr/>
          <p:nvPr/>
        </p:nvSpPr>
        <p:spPr>
          <a:xfrm>
            <a:off x="3772133" y="1079037"/>
            <a:ext cx="631191" cy="4505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D3D6CA-CEEC-4387-AF08-229600F58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019" y="2828740"/>
            <a:ext cx="1568944" cy="179828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1257CAB-7DED-410A-B53B-4BF9F8DA3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2076" y="454526"/>
            <a:ext cx="2405162" cy="17174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CDD7BF-921F-4669-AD1D-71D84075E1FE}"/>
              </a:ext>
            </a:extLst>
          </p:cNvPr>
          <p:cNvSpPr txBox="1"/>
          <p:nvPr/>
        </p:nvSpPr>
        <p:spPr>
          <a:xfrm>
            <a:off x="4442076" y="2138395"/>
            <a:ext cx="4635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>
                <a:highlight>
                  <a:srgbClr val="FFFF00"/>
                </a:highlight>
              </a:rPr>
              <a:t>Высыпать в банку  два пакетика, содержащие по 10 г сульфата алюминия-калия 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9395C28-A74E-4663-B8D1-D1DE2BBF0B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8486" y="457479"/>
            <a:ext cx="2131890" cy="174065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8E4AA40-8085-4386-84BC-4F28D4980A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429" y="2886369"/>
            <a:ext cx="2324509" cy="1740658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4CA22C5-724F-4412-A4D8-05D9A69C46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16938" y="2886369"/>
            <a:ext cx="2103132" cy="17406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2F93B4D-0946-46C9-BD13-D7D8F93FED04}"/>
              </a:ext>
            </a:extLst>
          </p:cNvPr>
          <p:cNvSpPr txBox="1"/>
          <p:nvPr/>
        </p:nvSpPr>
        <p:spPr>
          <a:xfrm>
            <a:off x="644803" y="4563084"/>
            <a:ext cx="4635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>
                <a:highlight>
                  <a:srgbClr val="FFFF00"/>
                </a:highlight>
              </a:rPr>
              <a:t>Налить в эту же стеклянную банку 100мл очень горячей воды, тщательно перемещать до полного растворения </a:t>
            </a:r>
          </a:p>
        </p:txBody>
      </p:sp>
      <p:sp>
        <p:nvSpPr>
          <p:cNvPr id="20" name="Стрелка: вправо 19">
            <a:extLst>
              <a:ext uri="{FF2B5EF4-FFF2-40B4-BE49-F238E27FC236}">
                <a16:creationId xmlns:a16="http://schemas.microsoft.com/office/drawing/2014/main" id="{9A1508F0-9B61-456D-A8FD-A893DE3DF303}"/>
              </a:ext>
            </a:extLst>
          </p:cNvPr>
          <p:cNvSpPr/>
          <p:nvPr/>
        </p:nvSpPr>
        <p:spPr>
          <a:xfrm>
            <a:off x="5193996" y="3602238"/>
            <a:ext cx="631191" cy="4505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Стрелка: вправо 20">
            <a:extLst>
              <a:ext uri="{FF2B5EF4-FFF2-40B4-BE49-F238E27FC236}">
                <a16:creationId xmlns:a16="http://schemas.microsoft.com/office/drawing/2014/main" id="{D8E48681-3C06-4D81-ACFB-71DAA4784E71}"/>
              </a:ext>
            </a:extLst>
          </p:cNvPr>
          <p:cNvSpPr/>
          <p:nvPr/>
        </p:nvSpPr>
        <p:spPr>
          <a:xfrm>
            <a:off x="7311963" y="3587933"/>
            <a:ext cx="631191" cy="4505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CA1B119-FD5F-4E36-8724-59922206C6EF}"/>
              </a:ext>
            </a:extLst>
          </p:cNvPr>
          <p:cNvSpPr txBox="1"/>
          <p:nvPr/>
        </p:nvSpPr>
        <p:spPr>
          <a:xfrm>
            <a:off x="5743019" y="4587144"/>
            <a:ext cx="1423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>
                <a:highlight>
                  <a:srgbClr val="FFFF00"/>
                </a:highlight>
              </a:rPr>
              <a:t>Делаем фигурку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234B6D7-CCC1-4828-A639-AD54D405A1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43155" y="2802707"/>
            <a:ext cx="1994890" cy="1824319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A4A76859-6062-414E-AFBE-3351B41C18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38044" y="2774520"/>
            <a:ext cx="1994889" cy="188069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43A4E72-424C-495D-9A68-56935D831E51}"/>
              </a:ext>
            </a:extLst>
          </p:cNvPr>
          <p:cNvSpPr txBox="1"/>
          <p:nvPr/>
        </p:nvSpPr>
        <p:spPr>
          <a:xfrm>
            <a:off x="7943154" y="4606169"/>
            <a:ext cx="4145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b="1" dirty="0">
                <a:highlight>
                  <a:srgbClr val="FFFF00"/>
                </a:highlight>
              </a:rPr>
              <a:t>Быстро погрузите фигурку в раствор ,а затем в соль с обеих сторон</a:t>
            </a:r>
          </a:p>
        </p:txBody>
      </p:sp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D825D205-3165-4232-9826-3B05695CF1E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2429" y="5227396"/>
            <a:ext cx="2800657" cy="1600020"/>
          </a:xfrm>
          <a:prstGeom prst="rect">
            <a:avLst/>
          </a:prstGeom>
        </p:spPr>
      </p:pic>
      <p:sp>
        <p:nvSpPr>
          <p:cNvPr id="30" name="Стрелка: вправо 29">
            <a:extLst>
              <a:ext uri="{FF2B5EF4-FFF2-40B4-BE49-F238E27FC236}">
                <a16:creationId xmlns:a16="http://schemas.microsoft.com/office/drawing/2014/main" id="{AFDE8A5A-FEA0-47D2-B6AB-9764C3B55685}"/>
              </a:ext>
            </a:extLst>
          </p:cNvPr>
          <p:cNvSpPr/>
          <p:nvPr/>
        </p:nvSpPr>
        <p:spPr>
          <a:xfrm>
            <a:off x="3593086" y="5778963"/>
            <a:ext cx="631191" cy="4505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748C646D-6837-4E26-B9B5-5A87B435EC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48866" y="5183246"/>
            <a:ext cx="3131411" cy="1509400"/>
          </a:xfrm>
          <a:prstGeom prst="rect">
            <a:avLst/>
          </a:prstGeom>
        </p:spPr>
      </p:pic>
      <p:sp>
        <p:nvSpPr>
          <p:cNvPr id="33" name="Стрелка: вправо 32">
            <a:extLst>
              <a:ext uri="{FF2B5EF4-FFF2-40B4-BE49-F238E27FC236}">
                <a16:creationId xmlns:a16="http://schemas.microsoft.com/office/drawing/2014/main" id="{E8E2A584-C1A4-4A6D-A450-9CE648649638}"/>
              </a:ext>
            </a:extLst>
          </p:cNvPr>
          <p:cNvSpPr/>
          <p:nvPr/>
        </p:nvSpPr>
        <p:spPr>
          <a:xfrm>
            <a:off x="7411691" y="5739320"/>
            <a:ext cx="631191" cy="45054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E371C3AC-7186-4D93-99CE-5A80FA5E0E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127615" y="5086304"/>
            <a:ext cx="3271956" cy="177638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BD72E73-4BCD-42E2-A5B0-0157782632DC}"/>
              </a:ext>
            </a:extLst>
          </p:cNvPr>
          <p:cNvSpPr txBox="1"/>
          <p:nvPr/>
        </p:nvSpPr>
        <p:spPr>
          <a:xfrm>
            <a:off x="901084" y="6439155"/>
            <a:ext cx="2333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Погружаем в раствор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19B85AF-B60A-4900-B92E-36530641862F}"/>
              </a:ext>
            </a:extLst>
          </p:cNvPr>
          <p:cNvSpPr txBox="1"/>
          <p:nvPr/>
        </p:nvSpPr>
        <p:spPr>
          <a:xfrm>
            <a:off x="4168504" y="6418967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Через 1 час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29BB2DF-3D76-49CB-9A5A-B313B517749C}"/>
              </a:ext>
            </a:extLst>
          </p:cNvPr>
          <p:cNvSpPr txBox="1"/>
          <p:nvPr/>
        </p:nvSpPr>
        <p:spPr>
          <a:xfrm>
            <a:off x="8042882" y="6519583"/>
            <a:ext cx="109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18 часов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5D47232-6C87-4E21-AE74-6D4043BDB770}"/>
              </a:ext>
            </a:extLst>
          </p:cNvPr>
          <p:cNvSpPr txBox="1"/>
          <p:nvPr/>
        </p:nvSpPr>
        <p:spPr>
          <a:xfrm>
            <a:off x="792429" y="2132504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highlight>
                  <a:srgbClr val="FFFF00"/>
                </a:highlight>
              </a:rPr>
              <a:t>подготовка</a:t>
            </a:r>
          </a:p>
        </p:txBody>
      </p:sp>
    </p:spTree>
    <p:extLst>
      <p:ext uri="{BB962C8B-B14F-4D97-AF65-F5344CB8AC3E}">
        <p14:creationId xmlns:p14="http://schemas.microsoft.com/office/powerpoint/2010/main" val="172227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086BB-7D27-46F8-9900-69898606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817" y="0"/>
            <a:ext cx="9601200" cy="54153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Создаём гигантские цветные кристаллы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05637B-BB1B-4D42-8EC9-BDDCFEB93A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B2018AE-FE29-41D2-B06D-E81B3CBDC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817" y="423169"/>
            <a:ext cx="2572036" cy="1796534"/>
          </a:xfrm>
          <a:prstGeom prst="rect">
            <a:avLst/>
          </a:prstGeom>
        </p:spPr>
      </p:pic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0FFD167E-0093-46F4-BA1A-7ABBD2A1ABD0}"/>
              </a:ext>
            </a:extLst>
          </p:cNvPr>
          <p:cNvSpPr/>
          <p:nvPr/>
        </p:nvSpPr>
        <p:spPr>
          <a:xfrm>
            <a:off x="3411911" y="1261123"/>
            <a:ext cx="58592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9DDFA0-87C9-453F-9CCB-45ECB1A89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1571" y="422085"/>
            <a:ext cx="2254004" cy="210604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3BC060A-BD16-4B77-8096-51D1483D6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59961" y="372862"/>
            <a:ext cx="2494864" cy="2106045"/>
          </a:xfrm>
          <a:prstGeom prst="rect">
            <a:avLst/>
          </a:prstGeom>
        </p:spPr>
      </p:pic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B0CEC066-11A9-4058-87F4-A4644165D42C}"/>
              </a:ext>
            </a:extLst>
          </p:cNvPr>
          <p:cNvSpPr/>
          <p:nvPr/>
        </p:nvSpPr>
        <p:spPr>
          <a:xfrm>
            <a:off x="8775575" y="1439065"/>
            <a:ext cx="58592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ABF2E6F-DDDF-4311-813D-DE9D5D2794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817" y="3774828"/>
            <a:ext cx="2703251" cy="2620023"/>
          </a:xfrm>
          <a:prstGeom prst="rect">
            <a:avLst/>
          </a:prstGeom>
        </p:spPr>
      </p:pic>
      <p:sp>
        <p:nvSpPr>
          <p:cNvPr id="14" name="Стрелка: вправо 13">
            <a:extLst>
              <a:ext uri="{FF2B5EF4-FFF2-40B4-BE49-F238E27FC236}">
                <a16:creationId xmlns:a16="http://schemas.microsoft.com/office/drawing/2014/main" id="{0AE65025-94E0-4B5E-831D-C459D9E0B62F}"/>
              </a:ext>
            </a:extLst>
          </p:cNvPr>
          <p:cNvSpPr/>
          <p:nvPr/>
        </p:nvSpPr>
        <p:spPr>
          <a:xfrm>
            <a:off x="3653160" y="4842523"/>
            <a:ext cx="58592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D4DF459-98FF-4B62-B793-9F35A44F9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651" y="3849449"/>
            <a:ext cx="2703251" cy="2540066"/>
          </a:xfrm>
          <a:prstGeom prst="rect">
            <a:avLst/>
          </a:prstGeom>
        </p:spPr>
      </p:pic>
      <p:sp>
        <p:nvSpPr>
          <p:cNvPr id="17" name="Стрелка: вправо 16">
            <a:extLst>
              <a:ext uri="{FF2B5EF4-FFF2-40B4-BE49-F238E27FC236}">
                <a16:creationId xmlns:a16="http://schemas.microsoft.com/office/drawing/2014/main" id="{637B7FE9-08C1-44F9-A28B-D7BE034E4810}"/>
              </a:ext>
            </a:extLst>
          </p:cNvPr>
          <p:cNvSpPr/>
          <p:nvPr/>
        </p:nvSpPr>
        <p:spPr>
          <a:xfrm>
            <a:off x="7044430" y="4882502"/>
            <a:ext cx="58592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F7E44E1-A835-4407-BF97-0F6AD6E5132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4539" y="3854784"/>
            <a:ext cx="3048000" cy="2540067"/>
          </a:xfrm>
          <a:prstGeom prst="rect">
            <a:avLst/>
          </a:prstGeom>
        </p:spPr>
      </p:pic>
      <p:sp>
        <p:nvSpPr>
          <p:cNvPr id="21" name="Овал 20">
            <a:extLst>
              <a:ext uri="{FF2B5EF4-FFF2-40B4-BE49-F238E27FC236}">
                <a16:creationId xmlns:a16="http://schemas.microsoft.com/office/drawing/2014/main" id="{F653F57E-353F-4259-BDFF-04ACB8F79C1A}"/>
              </a:ext>
            </a:extLst>
          </p:cNvPr>
          <p:cNvSpPr/>
          <p:nvPr/>
        </p:nvSpPr>
        <p:spPr>
          <a:xfrm>
            <a:off x="8050566" y="4759526"/>
            <a:ext cx="1697115" cy="9144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1A306A-0ECE-4686-A7F7-3372CBEE667F}"/>
              </a:ext>
            </a:extLst>
          </p:cNvPr>
          <p:cNvSpPr txBox="1"/>
          <p:nvPr/>
        </p:nvSpPr>
        <p:spPr>
          <a:xfrm>
            <a:off x="776796" y="2219703"/>
            <a:ext cx="1283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подготовка</a:t>
            </a:r>
          </a:p>
        </p:txBody>
      </p: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25317357-CFF3-489D-8E6F-717814137D1F}"/>
              </a:ext>
            </a:extLst>
          </p:cNvPr>
          <p:cNvSpPr/>
          <p:nvPr/>
        </p:nvSpPr>
        <p:spPr>
          <a:xfrm>
            <a:off x="3647984" y="2282732"/>
            <a:ext cx="2703251" cy="1359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Aft>
                <a:spcPts val="0"/>
              </a:spcAft>
            </a:pPr>
            <a:r>
              <a:rPr lang="ru-RU" sz="1400" b="1" dirty="0">
                <a:highlight>
                  <a:srgbClr val="FFFF00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Высыпать в стеклянную банку объёмом 200мл 3 пакетика фосфат алюминия и краситель </a:t>
            </a:r>
          </a:p>
          <a:p>
            <a:pPr lvl="0">
              <a:lnSpc>
                <a:spcPct val="120000"/>
              </a:lnSpc>
              <a:spcAft>
                <a:spcPts val="600"/>
              </a:spcAft>
            </a:pPr>
            <a:endParaRPr lang="ru-RU" sz="1400" b="1" dirty="0">
              <a:highlight>
                <a:srgbClr val="FFFF00"/>
              </a:highlight>
              <a:latin typeface="Century Gothic" panose="020B0502020202020204" pitchFamily="34" charset="0"/>
              <a:ea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BAF5DAA-6050-4EBD-8A09-5C66294CD24C}"/>
              </a:ext>
            </a:extLst>
          </p:cNvPr>
          <p:cNvSpPr txBox="1"/>
          <p:nvPr/>
        </p:nvSpPr>
        <p:spPr>
          <a:xfrm>
            <a:off x="9661187" y="2528130"/>
            <a:ext cx="24948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400" b="1" dirty="0">
                <a:highlight>
                  <a:srgbClr val="FFFF00"/>
                </a:highlight>
              </a:rPr>
              <a:t>Весь раствор переливаем в пластиковый стакан </a:t>
            </a:r>
          </a:p>
          <a:p>
            <a:pPr lvl="0"/>
            <a:r>
              <a:rPr lang="ru-RU" sz="1400" b="1" dirty="0">
                <a:highlight>
                  <a:srgbClr val="FFFF00"/>
                </a:highlight>
              </a:rPr>
              <a:t>с выпуклым дном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9FAC3B5D-944B-44A5-BE4C-AA40D9568A11}"/>
              </a:ext>
            </a:extLst>
          </p:cNvPr>
          <p:cNvSpPr/>
          <p:nvPr/>
        </p:nvSpPr>
        <p:spPr>
          <a:xfrm>
            <a:off x="750902" y="6143161"/>
            <a:ext cx="6096000" cy="65415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ru-RU" sz="1600" b="1" dirty="0">
                <a:highlight>
                  <a:srgbClr val="FFFF00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Возьмём несколько кристаллов заготовленных ранее и бросаем в окрашенный раствор. Не перемешиваем</a:t>
            </a:r>
            <a:r>
              <a:rPr lang="ru-RU" sz="1600" b="1" dirty="0">
                <a:solidFill>
                  <a:srgbClr val="595959"/>
                </a:solidFill>
                <a:highlight>
                  <a:srgbClr val="FFFF00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C0154AD-8BBF-42E7-86E9-9799F0C938A9}"/>
              </a:ext>
            </a:extLst>
          </p:cNvPr>
          <p:cNvSpPr txBox="1"/>
          <p:nvPr/>
        </p:nvSpPr>
        <p:spPr>
          <a:xfrm>
            <a:off x="7439485" y="6086139"/>
            <a:ext cx="4450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1600" b="1" dirty="0">
                <a:highlight>
                  <a:srgbClr val="FFFF00"/>
                </a:highlight>
              </a:rPr>
              <a:t>Убираем в сухое место </a:t>
            </a:r>
          </a:p>
          <a:p>
            <a:pPr lvl="0"/>
            <a:r>
              <a:rPr lang="ru-RU" sz="1600" b="1" dirty="0">
                <a:highlight>
                  <a:srgbClr val="FFFF00"/>
                </a:highlight>
              </a:rPr>
              <a:t>Спустя сутки можно наблюдать рост кристаллов</a:t>
            </a:r>
            <a:r>
              <a:rPr lang="ru-RU" sz="1600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A1CE90-C3F7-4BB0-A3FE-27E75332786E}"/>
              </a:ext>
            </a:extLst>
          </p:cNvPr>
          <p:cNvSpPr txBox="1"/>
          <p:nvPr/>
        </p:nvSpPr>
        <p:spPr>
          <a:xfrm>
            <a:off x="6351235" y="2589034"/>
            <a:ext cx="2570824" cy="84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ts val="600"/>
              </a:spcAft>
            </a:pPr>
            <a:r>
              <a:rPr lang="ru-RU" sz="1400" b="1" dirty="0">
                <a:highlight>
                  <a:srgbClr val="FFFF00"/>
                </a:highlight>
                <a:latin typeface="Century Gothic" panose="020B0502020202020204" pitchFamily="34" charset="0"/>
                <a:ea typeface="Century Gothic" panose="020B0502020202020204" pitchFamily="34" charset="0"/>
                <a:cs typeface="Times New Roman" panose="02020603050405020304" pitchFamily="18" charset="0"/>
              </a:rPr>
              <a:t>В эту же банку налить 100мл кипятка - перемешать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2F03F32-DD32-4FB4-97C1-D1C08CE57C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9519" y="317776"/>
            <a:ext cx="1759998" cy="2050742"/>
          </a:xfrm>
          <a:prstGeom prst="rect">
            <a:avLst/>
          </a:prstGeom>
        </p:spPr>
      </p:pic>
      <p:sp>
        <p:nvSpPr>
          <p:cNvPr id="27" name="Стрелка: вправо 26">
            <a:extLst>
              <a:ext uri="{FF2B5EF4-FFF2-40B4-BE49-F238E27FC236}">
                <a16:creationId xmlns:a16="http://schemas.microsoft.com/office/drawing/2014/main" id="{7B44F0B7-8B00-4D5D-A7B7-C6D522040376}"/>
              </a:ext>
            </a:extLst>
          </p:cNvPr>
          <p:cNvSpPr/>
          <p:nvPr/>
        </p:nvSpPr>
        <p:spPr>
          <a:xfrm>
            <a:off x="5875916" y="1232791"/>
            <a:ext cx="585927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3140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1A526-1450-43AE-8EB6-C4D17313D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3328" y="73240"/>
            <a:ext cx="9601200" cy="1485900"/>
          </a:xfrm>
        </p:spPr>
        <p:txBody>
          <a:bodyPr/>
          <a:lstStyle/>
          <a:p>
            <a:r>
              <a:rPr lang="ru-RU" dirty="0"/>
              <a:t>Кристаллы, которые я вырастила дома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63EBE3-429E-4061-A993-6062384392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57CC57-06A7-4207-993A-A5CDE9F64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342" y="3981450"/>
            <a:ext cx="2950221" cy="26128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B4BDDA-FD70-4949-9B10-D644FA92E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1871" y="4068932"/>
            <a:ext cx="3718757" cy="27890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C133D6-8162-4BA3-A8A7-CA7D6454B6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4095" y="816190"/>
            <a:ext cx="3585592" cy="26891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E440269-96C4-4DFE-805E-B3A641843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1734" y="875191"/>
            <a:ext cx="3842794" cy="27374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A29ABC2-36B4-4138-9987-3DBF96BF520E}"/>
              </a:ext>
            </a:extLst>
          </p:cNvPr>
          <p:cNvSpPr txBox="1"/>
          <p:nvPr/>
        </p:nvSpPr>
        <p:spPr>
          <a:xfrm>
            <a:off x="883328" y="6488668"/>
            <a:ext cx="294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Флуоресцентные кристаллы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E63979-5F0F-45C6-B58C-B3632E82A854}"/>
              </a:ext>
            </a:extLst>
          </p:cNvPr>
          <p:cNvSpPr txBox="1"/>
          <p:nvPr/>
        </p:nvSpPr>
        <p:spPr>
          <a:xfrm>
            <a:off x="1472276" y="3243264"/>
            <a:ext cx="3657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Гигантские цветные кристаллы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E60731-CFE3-46A6-B752-E0AFA1380986}"/>
              </a:ext>
            </a:extLst>
          </p:cNvPr>
          <p:cNvSpPr txBox="1"/>
          <p:nvPr/>
        </p:nvSpPr>
        <p:spPr>
          <a:xfrm>
            <a:off x="10400335" y="6411724"/>
            <a:ext cx="1144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highlight>
                  <a:srgbClr val="FFFF00"/>
                </a:highlight>
              </a:rPr>
              <a:t>жеода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646F550-2CE3-45CD-BA32-F74058B1A959}"/>
              </a:ext>
            </a:extLst>
          </p:cNvPr>
          <p:cNvSpPr txBox="1"/>
          <p:nvPr/>
        </p:nvSpPr>
        <p:spPr>
          <a:xfrm>
            <a:off x="6519504" y="3320718"/>
            <a:ext cx="3728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highlight>
                  <a:srgbClr val="FFFF00"/>
                </a:highlight>
              </a:rPr>
              <a:t>Фигурки, украшенные кристаллами</a:t>
            </a:r>
          </a:p>
        </p:txBody>
      </p:sp>
    </p:spTree>
    <p:extLst>
      <p:ext uri="{BB962C8B-B14F-4D97-AF65-F5344CB8AC3E}">
        <p14:creationId xmlns:p14="http://schemas.microsoft.com/office/powerpoint/2010/main" val="3140493731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1862</TotalTime>
  <Words>435</Words>
  <Application>Microsoft Office PowerPoint</Application>
  <PresentationFormat>Широкоэкранный</PresentationFormat>
  <Paragraphs>81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 Black</vt:lpstr>
      <vt:lpstr>Century Gothic</vt:lpstr>
      <vt:lpstr>Franklin Gothic Book</vt:lpstr>
      <vt:lpstr>Times New Roman</vt:lpstr>
      <vt:lpstr>Обрезка</vt:lpstr>
      <vt:lpstr>  </vt:lpstr>
      <vt:lpstr>Содержание</vt:lpstr>
      <vt:lpstr>  </vt:lpstr>
      <vt:lpstr> </vt:lpstr>
      <vt:lpstr>   </vt:lpstr>
      <vt:lpstr>Применение кристаллов. </vt:lpstr>
      <vt:lpstr>Создаём фантастические фигурки , украшенные кристаллами </vt:lpstr>
      <vt:lpstr>Создаём гигантские цветные кристаллы  </vt:lpstr>
      <vt:lpstr>Кристаллы, которые я вырастила дома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Анна Кондрашова</dc:creator>
  <cp:lastModifiedBy>Анна Кондрашова</cp:lastModifiedBy>
  <cp:revision>21</cp:revision>
  <dcterms:created xsi:type="dcterms:W3CDTF">2021-01-27T17:13:10Z</dcterms:created>
  <dcterms:modified xsi:type="dcterms:W3CDTF">2021-01-31T16:35:09Z</dcterms:modified>
</cp:coreProperties>
</file>