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-984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383964-B24C-437F-AE2F-A5C38F961838}" type="datetimeFigureOut">
              <a:rPr lang="ru-RU" smtClean="0"/>
              <a:pPr/>
              <a:t>29.05.2021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D0BA1C-B1E0-48C4-9D61-C46C970EC44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D0BA1C-B1E0-48C4-9D61-C46C970EC44E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3020E-E4B1-47B6-AE50-70203A1C5EC4}" type="datetimeFigureOut">
              <a:rPr lang="ru-RU" smtClean="0"/>
              <a:pPr/>
              <a:t>29.05.2021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2FC8E427-B19B-43B7-A201-7E3BBF3B3A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56514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3020E-E4B1-47B6-AE50-70203A1C5EC4}" type="datetimeFigureOut">
              <a:rPr lang="ru-RU" smtClean="0"/>
              <a:pPr/>
              <a:t>29.05.2021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FC8E427-B19B-43B7-A201-7E3BBF3B3A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34394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3020E-E4B1-47B6-AE50-70203A1C5EC4}" type="datetimeFigureOut">
              <a:rPr lang="ru-RU" smtClean="0"/>
              <a:pPr/>
              <a:t>29.05.2021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FC8E427-B19B-43B7-A201-7E3BBF3B3A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19953033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3020E-E4B1-47B6-AE50-70203A1C5EC4}" type="datetimeFigureOut">
              <a:rPr lang="ru-RU" smtClean="0"/>
              <a:pPr/>
              <a:t>29.05.2021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FC8E427-B19B-43B7-A201-7E3BBF3B3A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239747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3020E-E4B1-47B6-AE50-70203A1C5EC4}" type="datetimeFigureOut">
              <a:rPr lang="ru-RU" smtClean="0"/>
              <a:pPr/>
              <a:t>29.05.2021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FC8E427-B19B-43B7-A201-7E3BBF3B3A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28236792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3020E-E4B1-47B6-AE50-70203A1C5EC4}" type="datetimeFigureOut">
              <a:rPr lang="ru-RU" smtClean="0"/>
              <a:pPr/>
              <a:t>29.05.2021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FC8E427-B19B-43B7-A201-7E3BBF3B3A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92156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3020E-E4B1-47B6-AE50-70203A1C5EC4}" type="datetimeFigureOut">
              <a:rPr lang="ru-RU" smtClean="0"/>
              <a:pPr/>
              <a:t>29.05.2021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8E427-B19B-43B7-A201-7E3BBF3B3A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370643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3020E-E4B1-47B6-AE50-70203A1C5EC4}" type="datetimeFigureOut">
              <a:rPr lang="ru-RU" smtClean="0"/>
              <a:pPr/>
              <a:t>29.05.2021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8E427-B19B-43B7-A201-7E3BBF3B3A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8322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3020E-E4B1-47B6-AE50-70203A1C5EC4}" type="datetimeFigureOut">
              <a:rPr lang="ru-RU" smtClean="0"/>
              <a:pPr/>
              <a:t>29.05.2021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8E427-B19B-43B7-A201-7E3BBF3B3A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89670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3020E-E4B1-47B6-AE50-70203A1C5EC4}" type="datetimeFigureOut">
              <a:rPr lang="ru-RU" smtClean="0"/>
              <a:pPr/>
              <a:t>29.05.2021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FC8E427-B19B-43B7-A201-7E3BBF3B3A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98878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3020E-E4B1-47B6-AE50-70203A1C5EC4}" type="datetimeFigureOut">
              <a:rPr lang="ru-RU" smtClean="0"/>
              <a:pPr/>
              <a:t>29.05.2021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2FC8E427-B19B-43B7-A201-7E3BBF3B3A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333498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3020E-E4B1-47B6-AE50-70203A1C5EC4}" type="datetimeFigureOut">
              <a:rPr lang="ru-RU" smtClean="0"/>
              <a:pPr/>
              <a:t>29.05.2021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2FC8E427-B19B-43B7-A201-7E3BBF3B3A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104578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3020E-E4B1-47B6-AE50-70203A1C5EC4}" type="datetimeFigureOut">
              <a:rPr lang="ru-RU" smtClean="0"/>
              <a:pPr/>
              <a:t>29.05.2021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8E427-B19B-43B7-A201-7E3BBF3B3A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26875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3020E-E4B1-47B6-AE50-70203A1C5EC4}" type="datetimeFigureOut">
              <a:rPr lang="ru-RU" smtClean="0"/>
              <a:pPr/>
              <a:t>29.05.2021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8E427-B19B-43B7-A201-7E3BBF3B3A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1464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3020E-E4B1-47B6-AE50-70203A1C5EC4}" type="datetimeFigureOut">
              <a:rPr lang="ru-RU" smtClean="0"/>
              <a:pPr/>
              <a:t>29.05.2021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8E427-B19B-43B7-A201-7E3BBF3B3A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92250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3020E-E4B1-47B6-AE50-70203A1C5EC4}" type="datetimeFigureOut">
              <a:rPr lang="ru-RU" smtClean="0"/>
              <a:pPr/>
              <a:t>29.05.2021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FC8E427-B19B-43B7-A201-7E3BBF3B3A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32790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F3020E-E4B1-47B6-AE50-70203A1C5EC4}" type="datetimeFigureOut">
              <a:rPr lang="ru-RU" smtClean="0"/>
              <a:pPr/>
              <a:t>29.05.2021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2FC8E427-B19B-43B7-A201-7E3BBF3B3A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62127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  <p:sldLayoutId id="2147483816" r:id="rId8"/>
    <p:sldLayoutId id="2147483817" r:id="rId9"/>
    <p:sldLayoutId id="2147483818" r:id="rId10"/>
    <p:sldLayoutId id="2147483819" r:id="rId11"/>
    <p:sldLayoutId id="2147483820" r:id="rId12"/>
    <p:sldLayoutId id="2147483821" r:id="rId13"/>
    <p:sldLayoutId id="2147483822" r:id="rId14"/>
    <p:sldLayoutId id="2147483823" r:id="rId15"/>
    <p:sldLayoutId id="214748382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718C174-47D6-4263-91A8-55804D40E1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40573" y="277405"/>
            <a:ext cx="8915399" cy="538521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Отчёт о выполнении программы саморазвития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34E4D44F-743A-4950-A249-40335E547A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72056" y="5027512"/>
            <a:ext cx="10770182" cy="1553083"/>
          </a:xfrm>
        </p:spPr>
        <p:txBody>
          <a:bodyPr>
            <a:normAutofit/>
          </a:bodyPr>
          <a:lstStyle/>
          <a:p>
            <a:pPr algn="r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Выполнил: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подготовительной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Чегаровская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Е.Е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Отчётный период: 2020-2021 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уч.г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4" name="Подзаголовок 2">
            <a:extLst>
              <a:ext uri="{FF2B5EF4-FFF2-40B4-BE49-F238E27FC236}">
                <a16:creationId xmlns="" xmlns:a16="http://schemas.microsoft.com/office/drawing/2014/main" id="{E62D7D69-AE3D-4BD5-984C-71933817F9CC}"/>
              </a:ext>
            </a:extLst>
          </p:cNvPr>
          <p:cNvSpPr txBox="1">
            <a:spLocks/>
          </p:cNvSpPr>
          <p:nvPr/>
        </p:nvSpPr>
        <p:spPr>
          <a:xfrm>
            <a:off x="1928031" y="277405"/>
            <a:ext cx="8915399" cy="112628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sp>
        <p:nvSpPr>
          <p:cNvPr id="5" name="Заголовок 1">
            <a:extLst>
              <a:ext uri="{FF2B5EF4-FFF2-40B4-BE49-F238E27FC236}">
                <a16:creationId xmlns="" xmlns:a16="http://schemas.microsoft.com/office/drawing/2014/main" id="{8F4918F5-D998-4755-B84D-AC7FE7480175}"/>
              </a:ext>
            </a:extLst>
          </p:cNvPr>
          <p:cNvSpPr txBox="1">
            <a:spLocks/>
          </p:cNvSpPr>
          <p:nvPr/>
        </p:nvSpPr>
        <p:spPr>
          <a:xfrm>
            <a:off x="1939159" y="914400"/>
            <a:ext cx="8859157" cy="32200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endParaRPr lang="ru-RU" sz="40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0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0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0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Тема</a:t>
            </a:r>
            <a:r>
              <a:rPr lang="ru-RU" sz="4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 « </a:t>
            </a:r>
            <a:r>
              <a:rPr lang="ru-RU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Формирование элементарных математических представлений посредством плоскостного ориентирования и пособия </a:t>
            </a:r>
            <a:r>
              <a:rPr lang="ru-RU" sz="40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геометрик</a:t>
            </a:r>
            <a:r>
              <a:rPr lang="ru-RU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</p:spTree>
    <p:extLst>
      <p:ext uri="{BB962C8B-B14F-4D97-AF65-F5344CB8AC3E}">
        <p14:creationId xmlns="" xmlns:p14="http://schemas.microsoft.com/office/powerpoint/2010/main" val="190155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2C22A4D-1DDF-45C8-8F71-655FCE4830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0878" y="261503"/>
            <a:ext cx="9880765" cy="128089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Цель: 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создание условий для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формирования элементарных математических представлений посредством плоскостного ориентирования и пособия </a:t>
            </a:r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Геометрик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BDEF8712-2ED7-4CB2-959C-49A8260C42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1225" y="1550262"/>
            <a:ext cx="9707343" cy="489782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endParaRPr lang="ru-RU" sz="2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Повысить собственный уровень знаний </a:t>
            </a:r>
            <a:r>
              <a:rPr lang="ru-RU" sz="2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путём изучения </a:t>
            </a:r>
            <a:r>
              <a:rPr lang="ru-RU" sz="24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необходимой </a:t>
            </a:r>
            <a:r>
              <a:rPr lang="ru-RU" sz="2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литературы;</a:t>
            </a:r>
            <a:endParaRPr lang="ru-RU" sz="2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Разработать перспективный план работы с детьми</a:t>
            </a:r>
            <a:r>
              <a:rPr lang="ru-RU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Подготовить диагностику </a:t>
            </a:r>
            <a:r>
              <a:rPr lang="ru-RU" sz="2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 ФЭМП на </a:t>
            </a:r>
            <a:r>
              <a:rPr lang="ru-RU" sz="24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начало и конец учебного года</a:t>
            </a:r>
            <a:r>
              <a:rPr lang="ru-RU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4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Организовать работу кружка, создать рабочую учебную программу</a:t>
            </a:r>
            <a:r>
              <a:rPr lang="ru-RU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4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Оформить в группе центр активности (или мини-центр)</a:t>
            </a:r>
            <a:r>
              <a:rPr lang="ru-RU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Подготовить открытое занятие на </a:t>
            </a:r>
            <a:r>
              <a:rPr lang="ru-RU" sz="24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педагогическом совете №… по теме</a:t>
            </a:r>
            <a:r>
              <a:rPr lang="ru-RU" sz="2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«Формирование элементарных математических представлений;</a:t>
            </a:r>
            <a:endParaRPr lang="ru-RU" sz="2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25132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ABFEF0F-B655-4610-A24A-2875F38C9C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9667" y="-6530"/>
            <a:ext cx="8911687" cy="905157"/>
          </a:xfrm>
        </p:spPr>
        <p:txBody>
          <a:bodyPr/>
          <a:lstStyle/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Актуальность выбранной темы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15310" y="730426"/>
            <a:ext cx="11650718" cy="6127574"/>
          </a:xfrm>
        </p:spPr>
        <p:txBody>
          <a:bodyPr>
            <a:noAutofit/>
          </a:bodyPr>
          <a:lstStyle/>
          <a:p>
            <a:pPr algn="just">
              <a:buFont typeface="Wingdings 3" pitchFamily="18" charset="2"/>
              <a:buChar char=""/>
            </a:pPr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Как </a:t>
            </a:r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говорил М. В. Ломоносов: «Математика приводит в порядок ум». Она способствует развитию памяти, речи, воображения, эмоций, формирует настойчивость, терпение, творческий потенциал личности, а также приемы мыслительной </a:t>
            </a:r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деятельности.</a:t>
            </a:r>
            <a:endParaRPr lang="ru-RU" sz="24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 3" pitchFamily="18" charset="2"/>
              <a:buChar char=""/>
            </a:pPr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Чем </a:t>
            </a:r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лучше ребенок будет подготовлен к школе психологически, эмоционально и интеллектуально, тем увереннее он будет себя чувствовать, тем легче у него пройдет адаптационный период в начальной школе. Рисование графических фигур – это замечательная тренировка в ориентировании в пространстве (на плоскости листа), а кроме того отличный способ разработки мелких мышц руки ребенка, интересное и увлекательное занятие, результаты которого скажутся на умении красиво писать и логически мыслить. Именно поэтому на занятиях математического кружка я включаю рисование по клеточкам, графические диктанты – это игровой способ развития у ребенка пространственного воображения: «верх», «низ», «право», «лево», «диагональ», мелкой моторики пальцев рук, координации движений, усидчивости, умение отсчитывать необходимое количество клеточек, развития способности слухового и зрительного анализа</a:t>
            </a:r>
            <a:endParaRPr lang="ru-RU" sz="2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446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16285BD-3BAA-4520-B986-0657F5A6FC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3263" y="0"/>
            <a:ext cx="8911687" cy="895201"/>
          </a:xfrm>
        </p:spPr>
        <p:txBody>
          <a:bodyPr/>
          <a:lstStyle/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Изучение методической литературы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3F966EB4-1CFB-4C22-B0F4-467BA3611B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3228" y="931135"/>
            <a:ext cx="10878206" cy="5737679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buNone/>
              <a:defRPr/>
            </a:pPr>
            <a:r>
              <a:rPr lang="ru-RU" b="1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Изучение нормативной базы: </a:t>
            </a:r>
          </a:p>
          <a:p>
            <a:pPr marL="285750" indent="-285750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ФЗ «Об образовании в РФ» №273-ФЗ от 29.12.2012г., </a:t>
            </a:r>
          </a:p>
          <a:p>
            <a:pPr marL="285750" indent="-285750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«Об утверждении ФГОС ДО» №1155 от 17.10.2013г;</a:t>
            </a:r>
          </a:p>
          <a:p>
            <a:pPr marL="285750" indent="-285750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ru-RU" alt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«От рождения до школы». Примерная общеобразовательная     программа дошкольного образования  / Под ред. Н. Е. </a:t>
            </a:r>
            <a:r>
              <a:rPr lang="ru-RU" alt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Вераксы</a:t>
            </a:r>
            <a:r>
              <a:rPr lang="ru-RU" alt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Т. С. Комаровой, М. А. Васильевой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u="sng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pitchFamily="34" charset="0"/>
              <a:buChar char="•"/>
            </a:pPr>
            <a:r>
              <a:rPr lang="ru-RU" b="1" u="sng" spc="-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Методическая литература</a:t>
            </a:r>
            <a:r>
              <a:rPr lang="ru-RU" spc="-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lvl="0">
              <a:buFont typeface="Arial" pitchFamily="34" charset="0"/>
              <a:buChar char="•"/>
            </a:pP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Помораева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 И.А.,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Позина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 В.А. «Занятия по формированию элементарных математических представлений в подготовительной к школе группе детского сада»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Светлова И. "Сравни и измерь". </a:t>
            </a:r>
          </a:p>
          <a:p>
            <a:pPr lvl="0">
              <a:buFont typeface="Arial" pitchFamily="34" charset="0"/>
              <a:buChar char="•"/>
            </a:pP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Алябьева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Е.А. "Развитие логического мышления и речи детей 5 - 8 лет»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Зайцев В.В. "Математика для дошкольников"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Е.В. Колесникова «Программа математические ступеньки»</a:t>
            </a:r>
          </a:p>
          <a:p>
            <a:pPr>
              <a:buFont typeface="Arial" pitchFamily="34" charset="0"/>
              <a:buChar char="•"/>
            </a:pPr>
            <a:r>
              <a:rPr lang="ru-RU" b="1" u="sng" spc="-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Подбор </a:t>
            </a:r>
            <a:r>
              <a:rPr lang="ru-RU" b="1" u="sng" spc="-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диагностического инструментария</a:t>
            </a:r>
            <a:r>
              <a:rPr lang="ru-RU" b="1" spc="-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 </a:t>
            </a:r>
            <a:endParaRPr lang="ru-RU" b="1" spc="-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Диагностика уровня развития детей подготовительной к школе группы по ФЭМП, Диагностика по методике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Д.Б.Эльконина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«Графический диктант»</a:t>
            </a:r>
            <a:endParaRPr lang="ru-RU" spc="-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buFont typeface="Arial" pitchFamily="34" charset="0"/>
              <a:buChar char="•"/>
            </a:pPr>
            <a:endParaRPr lang="ru-RU" b="1" spc="-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buFont typeface="Arial" pitchFamily="34" charset="0"/>
              <a:buChar char="•"/>
            </a:pPr>
            <a:endParaRPr lang="ru-RU" spc="-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13430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FCD64ED-07A6-45AA-8494-08B3E468CA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9700" y="0"/>
            <a:ext cx="8911687" cy="668663"/>
          </a:xfrm>
        </p:spPr>
        <p:txBody>
          <a:bodyPr/>
          <a:lstStyle/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Взаимодействие педагога с детьми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0" y="750285"/>
            <a:ext cx="2563318" cy="1798043"/>
          </a:xfrm>
          <a:prstGeom prst="ellipse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2700000" scaled="1"/>
            <a:tileRect/>
          </a:gradFill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Составление </a:t>
            </a:r>
            <a:r>
              <a:rPr lang="ru-RU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перспектив-ного</a:t>
            </a:r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плана  работы с детьми </a:t>
            </a:r>
            <a:endParaRPr lang="ru-RU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4808483" y="779489"/>
            <a:ext cx="2776526" cy="1678899"/>
          </a:xfrm>
          <a:prstGeom prst="ellipse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2700000" scaled="1"/>
            <a:tileRect/>
          </a:gradFill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Д/И на количественные представления для детей </a:t>
            </a:r>
            <a:r>
              <a:rPr lang="ru-RU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подг</a:t>
            </a:r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гр.</a:t>
            </a:r>
            <a:endParaRPr lang="ru-RU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7150307" y="764497"/>
            <a:ext cx="2938072" cy="1813810"/>
          </a:xfrm>
          <a:prstGeom prst="ellipse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2700000" scaled="1"/>
            <a:tileRect/>
          </a:gradFill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Д/И на ориентировку в пространстве </a:t>
            </a:r>
          </a:p>
          <a:p>
            <a:pPr algn="ctr"/>
            <a:r>
              <a:rPr lang="ru-RU" sz="16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(граф. диктанты, игры с </a:t>
            </a:r>
            <a:r>
              <a:rPr lang="ru-RU" sz="16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Геометриком</a:t>
            </a:r>
            <a:r>
              <a:rPr lang="ru-RU" sz="16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16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9868621" y="1034322"/>
            <a:ext cx="2323379" cy="1394085"/>
          </a:xfrm>
          <a:prstGeom prst="ellipse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2700000" scaled="1"/>
            <a:tileRect/>
          </a:gradFill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Игры со счетными палочками</a:t>
            </a:r>
            <a:endParaRPr lang="ru-RU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 descr="IMG_20210209_091742.jpg"/>
          <p:cNvPicPr>
            <a:picLocks noChangeAspect="1"/>
          </p:cNvPicPr>
          <p:nvPr/>
        </p:nvPicPr>
        <p:blipFill>
          <a:blip r:embed="rId3" cstate="print"/>
          <a:srcRect l="6955" t="9635" r="649" b="5792"/>
          <a:stretch>
            <a:fillRect/>
          </a:stretch>
        </p:blipFill>
        <p:spPr>
          <a:xfrm>
            <a:off x="269822" y="3132945"/>
            <a:ext cx="2788171" cy="34027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" name="Рисунок 17" descr="1613025060597.jpg"/>
          <p:cNvPicPr>
            <a:picLocks noChangeAspect="1"/>
          </p:cNvPicPr>
          <p:nvPr/>
        </p:nvPicPr>
        <p:blipFill>
          <a:blip r:embed="rId4" cstate="print"/>
          <a:srcRect r="1484" b="6316"/>
          <a:stretch>
            <a:fillRect/>
          </a:stretch>
        </p:blipFill>
        <p:spPr>
          <a:xfrm>
            <a:off x="3229600" y="3157302"/>
            <a:ext cx="2721496" cy="34506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" name="Рисунок 18" descr="IMG_20210125_100542.jpg"/>
          <p:cNvPicPr>
            <a:picLocks noChangeAspect="1"/>
          </p:cNvPicPr>
          <p:nvPr/>
        </p:nvPicPr>
        <p:blipFill>
          <a:blip r:embed="rId5" cstate="print"/>
          <a:srcRect r="358" b="7760"/>
          <a:stretch>
            <a:fillRect/>
          </a:stretch>
        </p:blipFill>
        <p:spPr>
          <a:xfrm>
            <a:off x="9183468" y="3147933"/>
            <a:ext cx="2823649" cy="34852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" name="Рисунок 19" descr="IMG_20210125_100620.jpg"/>
          <p:cNvPicPr>
            <a:picLocks noChangeAspect="1"/>
          </p:cNvPicPr>
          <p:nvPr/>
        </p:nvPicPr>
        <p:blipFill>
          <a:blip r:embed="rId6" cstate="print"/>
          <a:srcRect r="-808" b="7322"/>
          <a:stretch>
            <a:fillRect/>
          </a:stretch>
        </p:blipFill>
        <p:spPr>
          <a:xfrm>
            <a:off x="6160957" y="3156892"/>
            <a:ext cx="2848130" cy="34912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" name="Овал 20"/>
          <p:cNvSpPr/>
          <p:nvPr/>
        </p:nvSpPr>
        <p:spPr>
          <a:xfrm>
            <a:off x="2263516" y="554637"/>
            <a:ext cx="2844512" cy="2346218"/>
          </a:xfrm>
          <a:prstGeom prst="ellipse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b="1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Проведение диагностики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ур</a:t>
            </a:r>
            <a:r>
              <a:rPr lang="ru-RU" sz="16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развития детей по ФЭМП, Диагностика по методике </a:t>
            </a:r>
            <a:r>
              <a:rPr lang="ru-RU" sz="16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Д.Б.Эльконина</a:t>
            </a:r>
            <a:r>
              <a:rPr lang="ru-RU" sz="16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«Графический диктант»</a:t>
            </a:r>
          </a:p>
          <a:p>
            <a:pPr algn="ctr"/>
            <a:endParaRPr lang="ru-RU" sz="16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57333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E832EA9-89F5-4D88-8B33-FFA9C4CA88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6" y="78257"/>
            <a:ext cx="6925829" cy="799956"/>
          </a:xfrm>
        </p:spPr>
        <p:txBody>
          <a:bodyPr/>
          <a:lstStyle/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Методическое обеспечение 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MG_20210527_081000.jpg"/>
          <p:cNvPicPr>
            <a:picLocks noChangeAspect="1"/>
          </p:cNvPicPr>
          <p:nvPr/>
        </p:nvPicPr>
        <p:blipFill>
          <a:blip r:embed="rId2" cstate="print"/>
          <a:srcRect l="713" t="12827"/>
          <a:stretch>
            <a:fillRect/>
          </a:stretch>
        </p:blipFill>
        <p:spPr>
          <a:xfrm>
            <a:off x="869431" y="1154243"/>
            <a:ext cx="4047344" cy="266514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09469" y="749540"/>
            <a:ext cx="4062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Центр математики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IMG_20210527_081103.jpg"/>
          <p:cNvPicPr>
            <a:picLocks noChangeAspect="1"/>
          </p:cNvPicPr>
          <p:nvPr/>
        </p:nvPicPr>
        <p:blipFill>
          <a:blip r:embed="rId3" cstate="print"/>
          <a:srcRect l="4633" t="7213"/>
          <a:stretch>
            <a:fillRect/>
          </a:stretch>
        </p:blipFill>
        <p:spPr>
          <a:xfrm>
            <a:off x="5385432" y="1933729"/>
            <a:ext cx="3027485" cy="3927423"/>
          </a:xfrm>
          <a:prstGeom prst="rect">
            <a:avLst/>
          </a:prstGeom>
        </p:spPr>
      </p:pic>
      <p:pic>
        <p:nvPicPr>
          <p:cNvPr id="8" name="Рисунок 7" descr="IMG_20210527_08110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986607" y="1933738"/>
            <a:ext cx="2934326" cy="3912433"/>
          </a:xfrm>
          <a:prstGeom prst="rect">
            <a:avLst/>
          </a:prstGeom>
        </p:spPr>
      </p:pic>
      <p:pic>
        <p:nvPicPr>
          <p:cNvPr id="9" name="Рисунок 8" descr="IMG_20210527_081116.jpg"/>
          <p:cNvPicPr>
            <a:picLocks noChangeAspect="1"/>
          </p:cNvPicPr>
          <p:nvPr/>
        </p:nvPicPr>
        <p:blipFill>
          <a:blip r:embed="rId5" cstate="print"/>
          <a:srcRect l="8821" r="7183" b="2646"/>
          <a:stretch>
            <a:fillRect/>
          </a:stretch>
        </p:blipFill>
        <p:spPr>
          <a:xfrm rot="16200000">
            <a:off x="1677689" y="3641397"/>
            <a:ext cx="2497970" cy="386028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019331" y="3942415"/>
            <a:ext cx="36126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Д/И «Почини машину»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651292" y="1588957"/>
            <a:ext cx="2548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Д/И «Собери кружки»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248931" y="1214209"/>
            <a:ext cx="24733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Д/И «Математические весы»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43395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C5DB02C-97B9-47A6-B6A4-9A5358561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3565" y="114450"/>
            <a:ext cx="8911687" cy="810795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Взаимодействие педагога с родителями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288613" y="1074716"/>
            <a:ext cx="9503778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NSimSun" pitchFamily="49" charset="-122"/>
                <a:cs typeface="Times New Roman" pitchFamily="18" charset="0"/>
              </a:rPr>
              <a:t> Анкетирование</a:t>
            </a:r>
            <a:r>
              <a:rPr lang="ru-RU" altLang="zh-CN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NSimSun" pitchFamily="49" charset="-122"/>
                <a:cs typeface="Times New Roman" pitchFamily="18" charset="0"/>
              </a:rPr>
              <a:t> </a:t>
            </a:r>
            <a:r>
              <a:rPr kumimoji="0" lang="ru-RU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NSimSun" pitchFamily="49" charset="-122"/>
                <a:cs typeface="Times New Roman" pitchFamily="18" charset="0"/>
              </a:rPr>
              <a:t>для родителей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NSimSun" pitchFamily="49" charset="-122"/>
                <a:cs typeface="Times New Roman" pitchFamily="18" charset="0"/>
              </a:rPr>
              <a:t>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Консультация  «Зачем детям математика»,Беседа  «Веселые занятия дома по ФЭМП»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Консультация «Развитие у детей интереса к математической деятельности»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altLang="zh-CN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Консультация «</a:t>
            </a:r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Математичес-кие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игры»</a:t>
            </a:r>
          </a:p>
          <a:p>
            <a:pPr lvl="0" defTabSz="9144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altLang="zh-CN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Информация для родителей в родительский уголок «</a:t>
            </a:r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Зани-мательная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математика»</a:t>
            </a:r>
            <a:endParaRPr lang="ru-RU" altLang="zh-CN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altLang="zh-CN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NSimSun" pitchFamily="49" charset="-122"/>
                <a:cs typeface="Times New Roman" pitchFamily="18" charset="0"/>
              </a:rPr>
              <a:t> </a:t>
            </a:r>
            <a:endParaRPr kumimoji="0" lang="ru-RU" altLang="zh-CN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31535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75E0006-4455-4F46-81F6-D8B9A56547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9149" y="164439"/>
            <a:ext cx="8911687" cy="1280890"/>
          </a:xfrm>
        </p:spPr>
        <p:txBody>
          <a:bodyPr/>
          <a:lstStyle/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Практические выходы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84C4189D-902E-4266-BEDC-E14CA03CBF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66648" y="1114504"/>
            <a:ext cx="10357945" cy="5002517"/>
          </a:xfrm>
          <a:solidFill>
            <a:schemeClr val="accent5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Открытый просмотр непосредственно образовательной </a:t>
            </a:r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деятельности.(ФЭМП) на тему: </a:t>
            </a:r>
          </a:p>
          <a:p>
            <a:pPr>
              <a:buNone/>
            </a:pPr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«Количество и счет. Счет в пределах 10» </a:t>
            </a:r>
          </a:p>
          <a:p>
            <a:pPr marL="0" indent="0">
              <a:buNone/>
            </a:pPr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Публикация статьи на сайте, в сборнике   </a:t>
            </a:r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«ФГОС </a:t>
            </a:r>
            <a:r>
              <a:rPr lang="ru-RU" sz="2400" b="1" i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онлайн</a:t>
            </a:r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 в январе 2021г</a:t>
            </a:r>
            <a:endParaRPr lang="ru-RU" sz="24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Оформление сборника консультаций для родителей. Тема: </a:t>
            </a:r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«Формирование математических представлений посредством дидактических и пособия </a:t>
            </a:r>
            <a:r>
              <a:rPr lang="ru-RU" sz="2400" b="1" i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Геометрик</a:t>
            </a:r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4. Оформление картотек «Схемы для работы с математическим планшетом </a:t>
            </a:r>
            <a:r>
              <a:rPr lang="ru-RU" sz="2400" b="1" i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Геометрик</a:t>
            </a:r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», «</a:t>
            </a:r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Игры со счетными палочками», «Графические диктанты»</a:t>
            </a:r>
          </a:p>
          <a:p>
            <a:pPr marL="0" indent="0">
              <a:buNone/>
            </a:pPr>
            <a:endParaRPr lang="ru-RU" sz="24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47204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Синий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246</TotalTime>
  <Words>379</Words>
  <Application>Microsoft Office PowerPoint</Application>
  <PresentationFormat>Произвольный</PresentationFormat>
  <Paragraphs>61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Легкий дым</vt:lpstr>
      <vt:lpstr>Отчёт о выполнении программы саморазвития</vt:lpstr>
      <vt:lpstr>Цель:  создание условий для формирования элементарных математических представлений посредством плоскостного ориентирования и пособия Геометрик </vt:lpstr>
      <vt:lpstr>Актуальность выбранной темы</vt:lpstr>
      <vt:lpstr>Изучение методической литературы</vt:lpstr>
      <vt:lpstr>Взаимодействие педагога с детьми</vt:lpstr>
      <vt:lpstr>Методическое обеспечение </vt:lpstr>
      <vt:lpstr>Взаимодействие педагога с родителями</vt:lpstr>
      <vt:lpstr>Практические выходы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Отчёт о выполнении программы саморазвития</dc:title>
  <dc:creator>Ds7polynka@outlook.com</dc:creator>
  <cp:lastModifiedBy>HP</cp:lastModifiedBy>
  <cp:revision>31</cp:revision>
  <dcterms:created xsi:type="dcterms:W3CDTF">2021-05-13T02:49:55Z</dcterms:created>
  <dcterms:modified xsi:type="dcterms:W3CDTF">2021-05-29T17:18:32Z</dcterms:modified>
</cp:coreProperties>
</file>