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37" r:id="rId1"/>
  </p:sldMasterIdLst>
  <p:notesMasterIdLst>
    <p:notesMasterId r:id="rId27"/>
  </p:notesMasterIdLst>
  <p:sldIdLst>
    <p:sldId id="332" r:id="rId2"/>
    <p:sldId id="305" r:id="rId3"/>
    <p:sldId id="306" r:id="rId4"/>
    <p:sldId id="319" r:id="rId5"/>
    <p:sldId id="307" r:id="rId6"/>
    <p:sldId id="333" r:id="rId7"/>
    <p:sldId id="309" r:id="rId8"/>
    <p:sldId id="335" r:id="rId9"/>
    <p:sldId id="336" r:id="rId10"/>
    <p:sldId id="278" r:id="rId11"/>
    <p:sldId id="272" r:id="rId12"/>
    <p:sldId id="320" r:id="rId13"/>
    <p:sldId id="323" r:id="rId14"/>
    <p:sldId id="313" r:id="rId15"/>
    <p:sldId id="324" r:id="rId16"/>
    <p:sldId id="314" r:id="rId17"/>
    <p:sldId id="325" r:id="rId18"/>
    <p:sldId id="326" r:id="rId19"/>
    <p:sldId id="327" r:id="rId20"/>
    <p:sldId id="328" r:id="rId21"/>
    <p:sldId id="329" r:id="rId22"/>
    <p:sldId id="317" r:id="rId23"/>
    <p:sldId id="318" r:id="rId24"/>
    <p:sldId id="330" r:id="rId25"/>
    <p:sldId id="331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Родители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4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EAF468"/>
    <a:srgbClr val="FFDAC1"/>
    <a:srgbClr val="996633"/>
    <a:srgbClr val="009900"/>
    <a:srgbClr val="FF0000"/>
    <a:srgbClr val="FF66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2" autoAdjust="0"/>
    <p:restoredTop sz="91652" autoAdjust="0"/>
  </p:normalViewPr>
  <p:slideViewPr>
    <p:cSldViewPr>
      <p:cViewPr>
        <p:scale>
          <a:sx n="70" d="100"/>
          <a:sy n="70" d="100"/>
        </p:scale>
        <p:origin x="-644" y="-1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68"/>
    </p:cViewPr>
  </p:sorterViewPr>
  <p:notesViewPr>
    <p:cSldViewPr>
      <p:cViewPr varScale="1">
        <p:scale>
          <a:sx n="50" d="100"/>
          <a:sy n="50" d="100"/>
        </p:scale>
        <p:origin x="-195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Щелчок правит 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11483954-06D0-482A-9E4A-86D763FC94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953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774F2-C945-4AF3-AA2F-F87431AEF5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C9DE0C-777C-433A-B3AF-82CF76293E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06463-78D0-4ED5-BD8D-343E2C3C63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C63FC0-4B2A-4057-A1FF-E873ADA8A7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0BB4D0A-E023-40E8-991F-00B47660C7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0EA9D8-7047-4C25-BBD4-B4B52330B0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340C59-89BE-4FCA-94D5-E89F6DE8BA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C216B6-4064-4E6C-BEFB-7955D20366E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6D5AAE0-3E72-4BA1-B7BD-A4FAC29119F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FA1748-2246-44FF-B2F7-9C884368CD6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F6BE63-C6A7-4C50-9A51-FB7CB2AEF0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B5DAC16D-797E-4C38-AB19-1DE2C6778D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1944216"/>
          </a:xfrm>
        </p:spPr>
        <p:txBody>
          <a:bodyPr/>
          <a:lstStyle/>
          <a:p>
            <a:pPr algn="ctr">
              <a:defRPr/>
            </a:pPr>
            <a:r>
              <a:rPr lang="ru-RU" sz="3000" dirty="0" smtClean="0">
                <a:solidFill>
                  <a:schemeClr val="tx2"/>
                </a:solidFill>
              </a:rPr>
              <a:t>Профилактическое мероприятие с </a:t>
            </a:r>
            <a:r>
              <a:rPr lang="ru-RU" sz="3000" dirty="0" smtClean="0">
                <a:solidFill>
                  <a:schemeClr val="tx2"/>
                </a:solidFill>
              </a:rPr>
              <a:t>элементами </a:t>
            </a:r>
            <a:r>
              <a:rPr lang="ru-RU" sz="3000" dirty="0" smtClean="0">
                <a:solidFill>
                  <a:schemeClr val="tx2"/>
                </a:solidFill>
              </a:rPr>
              <a:t>тренинга </a:t>
            </a:r>
            <a:r>
              <a:rPr lang="ru-RU" sz="3000" dirty="0">
                <a:effectLst/>
              </a:rPr>
              <a:t>«Здорово быть здоровым»</a:t>
            </a:r>
            <a:endParaRPr lang="ru-RU" sz="3000" dirty="0">
              <a:solidFill>
                <a:schemeClr val="tx2"/>
              </a:solidFill>
            </a:endParaRPr>
          </a:p>
        </p:txBody>
      </p:sp>
      <p:sp>
        <p:nvSpPr>
          <p:cNvPr id="14340" name="Содержимое 2"/>
          <p:cNvSpPr>
            <a:spLocks noGrp="1"/>
          </p:cNvSpPr>
          <p:nvPr>
            <p:ph sz="quarter" idx="13"/>
          </p:nvPr>
        </p:nvSpPr>
        <p:spPr>
          <a:xfrm>
            <a:off x="5357813" y="4929188"/>
            <a:ext cx="3786187" cy="19288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400" b="1" dirty="0" smtClean="0">
              <a:solidFill>
                <a:schemeClr val="bg1"/>
              </a:solidFill>
            </a:endParaRPr>
          </a:p>
        </p:txBody>
      </p:sp>
      <p:pic>
        <p:nvPicPr>
          <p:cNvPr id="1026" name="Picture 2" descr="https://drasler.ru/wp-content/uploads/2019/05/%D0%97%D0%B4%D0%BE%D1%80%D0%BE%D0%B2%D1%8B%D0%B9-%D0%BE%D0%B1%D1%80%D0%B0%D0%B7-%D0%B6%D0%B8%D0%B7%D0%BD%D0%B8-%D0%BA%D0%B0%D1%80%D1%82%D0%B8%D0%BD%D0%BA%D0%B8-%D0%B2-%D0%B2%D1%8B%D1%81%D0%BE%D0%BA%D0%BE%D0%BC-%D0%BA%D0%B0%D1%87%D0%B5%D1%81%D1%82%D0%B2%D0%B5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71" y="1700808"/>
            <a:ext cx="8886825" cy="510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ChangeArrowheads="1"/>
          </p:cNvSpPr>
          <p:nvPr/>
        </p:nvSpPr>
        <p:spPr bwMode="auto">
          <a:xfrm>
            <a:off x="428596" y="1916832"/>
            <a:ext cx="8501122" cy="4708981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indent="190500">
              <a:tabLst>
                <a:tab pos="466725" algn="l"/>
              </a:tabLst>
              <a:defRPr/>
            </a:pPr>
            <a:r>
              <a:rPr lang="ru-RU" sz="2800" b="1" u="sng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Что же влияет на здоровье?</a:t>
            </a:r>
          </a:p>
          <a:p>
            <a:pPr indent="190500">
              <a:tabLst>
                <a:tab pos="4667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     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образ жизни – 50 %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 окружающая среда – 20 %;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медицинское обслуживание – 10 %;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r>
              <a:rPr lang="ru-RU" sz="3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наследственность – 20%.</a:t>
            </a:r>
          </a:p>
          <a:p>
            <a:pPr indent="190500">
              <a:buFontTx/>
              <a:buChar char="•"/>
              <a:tabLst>
                <a:tab pos="466725" algn="l"/>
              </a:tabLst>
              <a:defRPr/>
            </a:pP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indent="190500">
              <a:tabLst>
                <a:tab pos="466725" algn="l"/>
              </a:tabLst>
              <a:defRPr/>
            </a:pPr>
            <a:endParaRPr lang="ru-RU" sz="2800" i="1" dirty="0">
              <a:solidFill>
                <a:schemeClr val="hlink"/>
              </a:solidFill>
            </a:endParaRPr>
          </a:p>
          <a:p>
            <a:pPr indent="190500" algn="ctr">
              <a:tabLst>
                <a:tab pos="466725" algn="l"/>
              </a:tabLst>
              <a:defRPr/>
            </a:pPr>
            <a:r>
              <a:rPr lang="ru-RU" sz="2800" b="1" i="1" dirty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50 % говорит о том, что многое </a:t>
            </a:r>
          </a:p>
          <a:p>
            <a:pPr indent="190500" algn="ctr">
              <a:tabLst>
                <a:tab pos="466725" algn="l"/>
              </a:tabLst>
              <a:defRPr/>
            </a:pPr>
            <a:r>
              <a:rPr lang="ru-RU" sz="2800" b="1" i="1" dirty="0">
                <a:solidFill>
                  <a:srgbClr val="3366FF"/>
                </a:solidFill>
                <a:latin typeface="Arial" pitchFamily="34" charset="0"/>
                <a:cs typeface="Arial" pitchFamily="34" charset="0"/>
              </a:rPr>
              <a:t>зависит от самих себя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812360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 err="1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+mn-cs"/>
              </a:rPr>
              <a:t>Валеология</a:t>
            </a:r>
            <a:r>
              <a:rPr lang="ru-RU" sz="4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+mn-cs"/>
              </a:rPr>
              <a:t>- наука о </a:t>
            </a:r>
          </a:p>
          <a:p>
            <a:pPr algn="ctr">
              <a:defRPr/>
            </a:pPr>
            <a:r>
              <a:rPr lang="ru-RU" sz="4400" b="1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+mn-cs"/>
              </a:rPr>
              <a:t>здоровом образе жизни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1095375" y="3476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519113" y="5635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292" name="WordArt 6"/>
          <p:cNvSpPr>
            <a:spLocks noChangeArrowheads="1" noChangeShapeType="1" noTextEdit="1"/>
          </p:cNvSpPr>
          <p:nvPr/>
        </p:nvSpPr>
        <p:spPr bwMode="auto">
          <a:xfrm>
            <a:off x="685800" y="188913"/>
            <a:ext cx="820668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Правила здорового образа жизни</a:t>
            </a:r>
          </a:p>
        </p:txBody>
      </p:sp>
      <p:sp>
        <p:nvSpPr>
          <p:cNvPr id="28676" name="Text Box 7"/>
          <p:cNvSpPr txBox="1">
            <a:spLocks noChangeArrowheads="1"/>
          </p:cNvSpPr>
          <p:nvPr/>
        </p:nvSpPr>
        <p:spPr bwMode="auto">
          <a:xfrm>
            <a:off x="0" y="1700213"/>
            <a:ext cx="73580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/>
            <a:r>
              <a:rPr lang="ru-RU"/>
              <a:t>  </a:t>
            </a:r>
            <a:r>
              <a:rPr lang="ru-RU" sz="3600" b="1" i="1"/>
              <a:t>1. Правильное питание</a:t>
            </a:r>
          </a:p>
          <a:p>
            <a:pPr marL="457200" indent="-457200"/>
            <a:endParaRPr lang="ru-RU" sz="3600" b="1" i="1"/>
          </a:p>
          <a:p>
            <a:pPr marL="457200" indent="-457200"/>
            <a:r>
              <a:rPr lang="ru-RU" sz="3600" b="1" i="1"/>
              <a:t> 2. Активная деятельность  </a:t>
            </a:r>
          </a:p>
          <a:p>
            <a:pPr marL="457200" indent="-457200"/>
            <a:r>
              <a:rPr lang="ru-RU" sz="3600" b="1" i="1"/>
              <a:t>   и активный отдых</a:t>
            </a:r>
          </a:p>
          <a:p>
            <a:pPr marL="457200" indent="-457200"/>
            <a:endParaRPr lang="ru-RU" sz="3600" b="1" i="1"/>
          </a:p>
          <a:p>
            <a:pPr marL="457200" indent="-457200"/>
            <a:r>
              <a:rPr lang="ru-RU" sz="3600" b="1" i="1"/>
              <a:t> 3. Гигиена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5500726" cy="1357298"/>
          </a:xfrm>
        </p:spPr>
        <p:txBody>
          <a:bodyPr/>
          <a:lstStyle/>
          <a:p>
            <a:pPr>
              <a:defRPr/>
            </a:pPr>
            <a:r>
              <a:rPr lang="ru-RU" sz="7200" b="1" dirty="0" smtClean="0"/>
              <a:t>Викторина</a:t>
            </a:r>
            <a:endParaRPr lang="ru-RU" sz="7200" b="1" dirty="0"/>
          </a:p>
        </p:txBody>
      </p:sp>
      <p:pic>
        <p:nvPicPr>
          <p:cNvPr id="29700" name="Picture 2" descr="C:\Users\user\Desktop\ДЕБЮТ\hello_html_m4ad8a51c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79512" y="1052736"/>
            <a:ext cx="8712968" cy="561662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1705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Вопрос №1</a:t>
            </a:r>
            <a:endParaRPr lang="ru-RU" u="sng" dirty="0"/>
          </a:p>
        </p:txBody>
      </p:sp>
      <p:sp>
        <p:nvSpPr>
          <p:cNvPr id="30724" name="Содержимое 2"/>
          <p:cNvSpPr>
            <a:spLocks noGrp="1"/>
          </p:cNvSpPr>
          <p:nvPr>
            <p:ph sz="quarter" idx="13"/>
          </p:nvPr>
        </p:nvSpPr>
        <p:spPr>
          <a:xfrm>
            <a:off x="500063" y="1571625"/>
            <a:ext cx="8215312" cy="47148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5400" dirty="0" smtClean="0">
                <a:cs typeface="Arabic Typesetting" pitchFamily="66" charset="-78"/>
              </a:rPr>
              <a:t>О каком правиле забыл Вини-Пух в гостях у Кролика?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50" y="4857750"/>
            <a:ext cx="85725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cs typeface="Times New Roman" pitchFamily="18" charset="0"/>
              </a:rPr>
              <a:t>«… - Кажется, я застрял. Это все потому, что у кого-то слишком узкие двери.</a:t>
            </a:r>
            <a:br>
              <a:rPr lang="ru-RU" sz="2800">
                <a:cs typeface="Times New Roman" pitchFamily="18" charset="0"/>
              </a:rPr>
            </a:br>
            <a:r>
              <a:rPr lang="ru-RU" sz="2800">
                <a:cs typeface="Times New Roman" pitchFamily="18" charset="0"/>
              </a:rPr>
              <a:t>- Нет, это все потому что, кто-то слишком много ест…»</a:t>
            </a:r>
            <a:endParaRPr lang="ru-RU" sz="2800"/>
          </a:p>
        </p:txBody>
      </p:sp>
      <p:pic>
        <p:nvPicPr>
          <p:cNvPr id="31746" name="Picture 2" descr="C:\Users\user\Desktop\ДЕБЮТ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214313"/>
            <a:ext cx="7429500" cy="434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1705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Вопрос № 2</a:t>
            </a:r>
            <a:endParaRPr lang="ru-RU" u="sng" dirty="0"/>
          </a:p>
        </p:txBody>
      </p:sp>
      <p:sp>
        <p:nvSpPr>
          <p:cNvPr id="32772" name="Содержимое 2"/>
          <p:cNvSpPr>
            <a:spLocks noGrp="1"/>
          </p:cNvSpPr>
          <p:nvPr>
            <p:ph sz="quarter" idx="13"/>
          </p:nvPr>
        </p:nvSpPr>
        <p:spPr>
          <a:xfrm>
            <a:off x="571500" y="1571625"/>
            <a:ext cx="7970838" cy="4398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800" dirty="0" smtClean="0"/>
              <a:t>Какой мультипликационный мальчик стремился к жизни в деревне Простоквашино?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C:\Users\user\Desktop\ДЕБЮТ\unnamed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6088" y="179388"/>
            <a:ext cx="8197850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4" name="Прямоугольник 2"/>
          <p:cNvSpPr>
            <a:spLocks noChangeArrowheads="1"/>
          </p:cNvSpPr>
          <p:nvPr/>
        </p:nvSpPr>
        <p:spPr bwMode="auto">
          <a:xfrm>
            <a:off x="571500" y="5572125"/>
            <a:ext cx="74295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«Я ничей. Я сам по себе мальчик. Свой собственный»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393143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Вопрос №3</a:t>
            </a:r>
            <a:endParaRPr lang="ru-RU" u="sng" dirty="0"/>
          </a:p>
        </p:txBody>
      </p:sp>
      <p:sp>
        <p:nvSpPr>
          <p:cNvPr id="34820" name="Содержимое 2"/>
          <p:cNvSpPr>
            <a:spLocks noGrp="1"/>
          </p:cNvSpPr>
          <p:nvPr>
            <p:ph sz="quarter" idx="13"/>
          </p:nvPr>
        </p:nvSpPr>
        <p:spPr>
          <a:xfrm>
            <a:off x="500063" y="1500188"/>
            <a:ext cx="8215312" cy="4572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dirty="0" smtClean="0"/>
              <a:t>В каком произведении Корнея Чуковского встречаются эти строки:</a:t>
            </a:r>
          </a:p>
          <a:p>
            <a:pPr algn="ctr">
              <a:buFont typeface="Wingdings" pitchFamily="2" charset="2"/>
              <a:buNone/>
            </a:pPr>
            <a:r>
              <a:rPr lang="ru-RU" sz="3600" i="1" dirty="0" smtClean="0"/>
              <a:t>«… Надо, надо умываться</a:t>
            </a:r>
            <a:br>
              <a:rPr lang="ru-RU" sz="3600" i="1" dirty="0" smtClean="0"/>
            </a:br>
            <a:r>
              <a:rPr lang="ru-RU" sz="3600" i="1" dirty="0" smtClean="0"/>
              <a:t>По утрам и вечерам,</a:t>
            </a:r>
            <a:br>
              <a:rPr lang="ru-RU" sz="3600" i="1" dirty="0" smtClean="0"/>
            </a:br>
            <a:r>
              <a:rPr lang="ru-RU" sz="3600" i="1" dirty="0" smtClean="0"/>
              <a:t>А нечистым трубочистам –</a:t>
            </a:r>
            <a:br>
              <a:rPr lang="ru-RU" sz="3600" i="1" dirty="0" smtClean="0"/>
            </a:br>
            <a:r>
              <a:rPr lang="ru-RU" sz="3600" i="1" dirty="0" smtClean="0"/>
              <a:t>Стыд и срам!</a:t>
            </a:r>
            <a:br>
              <a:rPr lang="ru-RU" sz="3600" i="1" dirty="0" smtClean="0"/>
            </a:br>
            <a:r>
              <a:rPr lang="ru-RU" sz="3600" i="1" dirty="0" smtClean="0"/>
              <a:t>Стыд и срам!..»</a:t>
            </a:r>
          </a:p>
          <a:p>
            <a:pPr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274638"/>
            <a:ext cx="4250879" cy="4090466"/>
          </a:xfrm>
        </p:spPr>
        <p:txBody>
          <a:bodyPr/>
          <a:lstStyle/>
          <a:p>
            <a:pPr algn="ctr">
              <a:defRPr/>
            </a:pPr>
            <a:r>
              <a:rPr lang="ru-RU" i="1" dirty="0" smtClean="0"/>
              <a:t>Корней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Иванович </a:t>
            </a:r>
            <a:br>
              <a:rPr lang="ru-RU" i="1" dirty="0" smtClean="0"/>
            </a:br>
            <a:r>
              <a:rPr lang="ru-RU" i="1" dirty="0" smtClean="0"/>
              <a:t>Чуковский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сказка 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«</a:t>
            </a:r>
            <a:r>
              <a:rPr lang="ru-RU" i="1" dirty="0" err="1" smtClean="0"/>
              <a:t>Мойдодыр</a:t>
            </a:r>
            <a:r>
              <a:rPr lang="ru-RU" i="1" dirty="0" smtClean="0"/>
              <a:t>»</a:t>
            </a:r>
            <a:endParaRPr lang="ru-RU" i="1" dirty="0"/>
          </a:p>
        </p:txBody>
      </p:sp>
      <p:pic>
        <p:nvPicPr>
          <p:cNvPr id="35844" name="Picture 2" descr="C:\Users\user\Desktop\ДЕБЮТ\787112-800x800.jpg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/>
          <a:srcRect l="18534" r="20566"/>
          <a:stretch/>
        </p:blipFill>
        <p:spPr>
          <a:xfrm>
            <a:off x="107504" y="260648"/>
            <a:ext cx="4680520" cy="648072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321705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Вопрос № 4</a:t>
            </a:r>
            <a:endParaRPr lang="ru-RU" u="sng" dirty="0"/>
          </a:p>
        </p:txBody>
      </p:sp>
      <p:sp>
        <p:nvSpPr>
          <p:cNvPr id="36868" name="Содержимое 2"/>
          <p:cNvSpPr>
            <a:spLocks noGrp="1"/>
          </p:cNvSpPr>
          <p:nvPr>
            <p:ph sz="quarter" idx="13"/>
          </p:nvPr>
        </p:nvSpPr>
        <p:spPr>
          <a:xfrm>
            <a:off x="714375" y="1571625"/>
            <a:ext cx="7827963" cy="4398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 smtClean="0"/>
              <a:t>Какой мультипликационный герой произносил фразу: </a:t>
            </a:r>
            <a:r>
              <a:rPr lang="ru-RU" sz="4400" i="1" dirty="0" smtClean="0"/>
              <a:t>«Давайте жить </a:t>
            </a:r>
            <a:r>
              <a:rPr lang="ru-RU" sz="4400" i="1" dirty="0" smtClean="0"/>
              <a:t>дружно!»</a:t>
            </a:r>
            <a:endParaRPr lang="ru-RU" sz="4400" i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313" y="0"/>
            <a:ext cx="8929687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 b="1" dirty="0">
              <a:solidFill>
                <a:srgbClr val="000000"/>
              </a:solidFill>
              <a:ea typeface="Times New Roman" pitchFamily="18" charset="0"/>
              <a:cs typeface="Andalus" pitchFamily="18" charset="-78"/>
            </a:endParaRPr>
          </a:p>
          <a:p>
            <a:pPr algn="just"/>
            <a:r>
              <a:rPr lang="ru-RU" sz="3600" b="1" dirty="0" smtClean="0">
                <a:solidFill>
                  <a:srgbClr val="000000"/>
                </a:solidFill>
                <a:ea typeface="Times New Roman" pitchFamily="18" charset="0"/>
                <a:cs typeface="Andalus" pitchFamily="18" charset="-78"/>
              </a:rPr>
              <a:t>Кроссворд</a:t>
            </a:r>
            <a:r>
              <a:rPr lang="ru-RU" sz="3600" b="1" dirty="0">
                <a:solidFill>
                  <a:srgbClr val="000000"/>
                </a:solidFill>
                <a:ea typeface="Times New Roman" pitchFamily="18" charset="0"/>
                <a:cs typeface="Andalus" pitchFamily="18" charset="-78"/>
              </a:rPr>
              <a:t>:</a:t>
            </a:r>
          </a:p>
          <a:p>
            <a:pPr algn="just"/>
            <a:endParaRPr lang="ru-RU" sz="2400" dirty="0">
              <a:ea typeface="Times New Roman" pitchFamily="18" charset="0"/>
              <a:cs typeface="Andalus" pitchFamily="18" charset="-78"/>
            </a:endParaRPr>
          </a:p>
          <a:p>
            <a:pPr algn="just"/>
            <a:endParaRPr lang="ru-RU" sz="2400" dirty="0">
              <a:ea typeface="Times New Roman" pitchFamily="18" charset="0"/>
              <a:cs typeface="Andalus" pitchFamily="18" charset="-78"/>
            </a:endParaRPr>
          </a:p>
          <a:p>
            <a:pPr algn="just"/>
            <a:endParaRPr lang="ru-RU" sz="2400" dirty="0">
              <a:ea typeface="Times New Roman" pitchFamily="18" charset="0"/>
              <a:cs typeface="Andalus" pitchFamily="18" charset="-78"/>
            </a:endParaRP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Вставь пропущенное слово: </a:t>
            </a:r>
            <a:r>
              <a:rPr lang="ru-RU" sz="2400" u="sng" dirty="0">
                <a:latin typeface="Calibri" pitchFamily="34" charset="0"/>
                <a:ea typeface="Times New Roman" pitchFamily="18" charset="0"/>
                <a:cs typeface="Andalus" pitchFamily="18" charset="-78"/>
              </a:rPr>
              <a:t>…</a:t>
            </a:r>
            <a:r>
              <a:rPr lang="ru-RU" sz="2400" u="sng" dirty="0">
                <a:ea typeface="Times New Roman" pitchFamily="18" charset="0"/>
                <a:cs typeface="Andalus" pitchFamily="18" charset="-78"/>
              </a:rPr>
              <a:t> и спорт </a:t>
            </a:r>
            <a:r>
              <a:rPr lang="ru-RU" sz="2400" u="sng" dirty="0">
                <a:latin typeface="Calibri" pitchFamily="34" charset="0"/>
                <a:ea typeface="Times New Roman" pitchFamily="18" charset="0"/>
                <a:cs typeface="Andalus" pitchFamily="18" charset="-78"/>
              </a:rPr>
              <a:t>–</a:t>
            </a:r>
            <a:r>
              <a:rPr lang="ru-RU" sz="2400" u="sng" dirty="0">
                <a:ea typeface="Times New Roman" pitchFamily="18" charset="0"/>
                <a:cs typeface="Andalus" pitchFamily="18" charset="-78"/>
              </a:rPr>
              <a:t> здоровье!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Что нужно делать каждое утро, чтобы все мышцы были в тонусе?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Что можно видеть с закрытыми глазами?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Его необходимо соблюдать весь день, чтоб всё успеть и не устать.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Мы почти на 80% состоим из этого вещества.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Его измеряют количеством ударов в минуту.</a:t>
            </a:r>
          </a:p>
          <a:p>
            <a:pPr algn="just" eaLnBrk="0" hangingPunct="0">
              <a:buFont typeface="Arial" charset="0"/>
              <a:buChar char="•"/>
            </a:pPr>
            <a:r>
              <a:rPr lang="ru-RU" sz="2400" dirty="0">
                <a:ea typeface="Times New Roman" pitchFamily="18" charset="0"/>
                <a:cs typeface="Andalus" pitchFamily="18" charset="-78"/>
              </a:rPr>
              <a:t> Какое слово объединяет все эти слова: </a:t>
            </a:r>
            <a:r>
              <a:rPr lang="ru-RU" sz="2400" u="sng" dirty="0">
                <a:ea typeface="Times New Roman" pitchFamily="18" charset="0"/>
                <a:cs typeface="Andalus" pitchFamily="18" charset="-78"/>
              </a:rPr>
              <a:t>чистить зубы, принять душ, помыть руки, постирать одежду?</a:t>
            </a:r>
          </a:p>
          <a:p>
            <a:pPr eaLnBrk="0" hangingPunct="0"/>
            <a:endParaRPr lang="ru-RU" sz="2400" dirty="0">
              <a:solidFill>
                <a:srgbClr val="000000"/>
              </a:solidFill>
              <a:cs typeface="Andalus" pitchFamily="18" charset="-78"/>
            </a:endParaRPr>
          </a:p>
          <a:p>
            <a:pPr eaLnBrk="0" hangingPunct="0"/>
            <a:endParaRPr lang="ru-RU" sz="2400" dirty="0">
              <a:solidFill>
                <a:srgbClr val="000000"/>
              </a:solidFill>
              <a:cs typeface="Andalus" pitchFamily="18" charset="-78"/>
            </a:endParaRPr>
          </a:p>
          <a:p>
            <a:pPr eaLnBrk="0" hangingPunct="0"/>
            <a:endParaRPr lang="ru-RU" sz="2400" dirty="0">
              <a:cs typeface="Andalus" pitchFamily="18" charset="-78"/>
            </a:endParaRPr>
          </a:p>
        </p:txBody>
      </p:sp>
      <p:pic>
        <p:nvPicPr>
          <p:cNvPr id="15362" name="Picture 1" descr="C:\Users\user\Desktop\ДЕБЮТ\147252_938d637629ecdb79d37cda3767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214313"/>
            <a:ext cx="2571750" cy="156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1705" cy="11430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м/</a:t>
            </a:r>
            <a:r>
              <a:rPr lang="ru-RU" dirty="0" err="1" smtClean="0"/>
              <a:t>ф</a:t>
            </a:r>
            <a:r>
              <a:rPr lang="ru-RU" dirty="0" smtClean="0"/>
              <a:t> «Приключения кота Леопольда»</a:t>
            </a:r>
            <a:endParaRPr lang="ru-RU" dirty="0"/>
          </a:p>
        </p:txBody>
      </p:sp>
      <p:pic>
        <p:nvPicPr>
          <p:cNvPr id="37892" name="Picture 2" descr="C:\Users\user\Desktop\ДЕБЮТ\15-tsennyh-sovetov-ot-geroev-lyubimyh-multikov-01-1024x512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857374"/>
            <a:ext cx="8194675" cy="481198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1705" cy="1143000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Вопрос № 5</a:t>
            </a:r>
            <a:endParaRPr lang="ru-RU" u="sng" dirty="0"/>
          </a:p>
        </p:txBody>
      </p:sp>
      <p:sp>
        <p:nvSpPr>
          <p:cNvPr id="38916" name="Содержимое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4800" dirty="0" smtClean="0"/>
          </a:p>
          <a:p>
            <a:pPr algn="ctr">
              <a:buFont typeface="Wingdings" pitchFamily="2" charset="2"/>
              <a:buNone/>
            </a:pPr>
            <a:r>
              <a:rPr lang="ru-RU" sz="4800" dirty="0" smtClean="0"/>
              <a:t>Какой </a:t>
            </a:r>
            <a:r>
              <a:rPr lang="ru-RU" sz="4800" dirty="0" smtClean="0"/>
              <a:t>сказочный доктор самый добрый?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Picture 2" descr="C:\Users\user\Desktop\ДЕБЮТ\b1e025e73ad0c73c5ff778c62ee637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0"/>
            <a:ext cx="5076056" cy="6813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285750" y="0"/>
            <a:ext cx="4071938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«Добрый доктор Айболит!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Он под деревом сидит.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Приходи к нему лечиться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И </a:t>
            </a:r>
            <a:r>
              <a:rPr lang="ru-RU" sz="2800" dirty="0" smtClean="0">
                <a:latin typeface="Tahoma" pitchFamily="34" charset="0"/>
                <a:ea typeface="Tahoma" pitchFamily="34" charset="0"/>
                <a:cs typeface="Andalus" pitchFamily="18" charset="-78"/>
              </a:rPr>
              <a:t>корова, </a:t>
            </a: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и волчица,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И жучок и червячок,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И медведица!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Всех </a:t>
            </a:r>
            <a:r>
              <a:rPr lang="ru-RU" sz="2800" dirty="0" smtClean="0">
                <a:latin typeface="Tahoma" pitchFamily="34" charset="0"/>
                <a:ea typeface="Tahoma" pitchFamily="34" charset="0"/>
                <a:cs typeface="Andalus" pitchFamily="18" charset="-78"/>
              </a:rPr>
              <a:t>излечит, </a:t>
            </a: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исцелит</a:t>
            </a:r>
            <a:b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</a:br>
            <a:r>
              <a:rPr lang="ru-RU" sz="2800" dirty="0">
                <a:latin typeface="Tahoma" pitchFamily="34" charset="0"/>
                <a:ea typeface="Tahoma" pitchFamily="34" charset="0"/>
                <a:cs typeface="Andalus" pitchFamily="18" charset="-78"/>
              </a:rPr>
              <a:t>Добрый доктор Айболит!..»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 descr="C:\Users\user\Desktop\ДЕБЮТ\0x0ss-85_aarh6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214290"/>
            <a:ext cx="7036029" cy="64449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625" y="761197"/>
            <a:ext cx="81438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dirty="0">
                <a:latin typeface="Times New Roman" pitchFamily="18" charset="0"/>
              </a:rPr>
              <a:t> </a:t>
            </a:r>
            <a:r>
              <a:rPr lang="ru-RU" sz="7200" b="1" dirty="0">
                <a:solidFill>
                  <a:schemeClr val="tx2"/>
                </a:solidFill>
                <a:latin typeface="Calibri" pitchFamily="34" charset="0"/>
              </a:rPr>
              <a:t>«</a:t>
            </a:r>
            <a:r>
              <a:rPr lang="ru-RU" sz="7200" b="1" i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Aparajita" pitchFamily="34" charset="0"/>
              </a:rPr>
              <a:t>Береги платье </a:t>
            </a:r>
            <a:r>
              <a:rPr lang="ru-RU" sz="7200" b="1" i="1" dirty="0" err="1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Aparajita" pitchFamily="34" charset="0"/>
              </a:rPr>
              <a:t>снову</a:t>
            </a:r>
            <a:r>
              <a:rPr lang="ru-RU" sz="7200" b="1" i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Aparajita" pitchFamily="34" charset="0"/>
              </a:rPr>
              <a:t>, а здоровье смолоду</a:t>
            </a:r>
            <a:r>
              <a:rPr lang="ru-RU" sz="7200" b="1" i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Aparajita" pitchFamily="34" charset="0"/>
              </a:rPr>
              <a:t>»</a:t>
            </a:r>
            <a:r>
              <a:rPr lang="ru-RU" sz="7200" b="1" i="1" dirty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Aparajita" pitchFamily="34" charset="0"/>
              </a:rPr>
              <a:t>.</a:t>
            </a:r>
            <a:r>
              <a:rPr lang="ru-RU" sz="7200" b="1" i="1" dirty="0">
                <a:solidFill>
                  <a:schemeClr val="tx2"/>
                </a:solidFill>
                <a:latin typeface="Calibri" pitchFamily="34" charset="0"/>
                <a:ea typeface="Calibri" pitchFamily="34" charset="0"/>
                <a:cs typeface="Aparajita" pitchFamily="34" charset="0"/>
              </a:rPr>
              <a:t> </a:t>
            </a:r>
            <a:endParaRPr lang="ru-RU" sz="7200" b="1" i="1" dirty="0">
              <a:solidFill>
                <a:schemeClr val="tx2"/>
              </a:solidFill>
              <a:cs typeface="Aparajita" pitchFamily="34" charset="0"/>
            </a:endParaRPr>
          </a:p>
        </p:txBody>
      </p:sp>
      <p:pic>
        <p:nvPicPr>
          <p:cNvPr id="41986" name="Picture 2" descr="C:\Users\user\Desktop\ДЕБЮТ\hq18pguh-9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25" y="4143375"/>
            <a:ext cx="1928813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 descr="C:\Users\user\Desktop\ДЕБЮТ\538113_1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vokrugsweta.ru/wp-content/uploads/2019/04/health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85750" y="0"/>
            <a:ext cx="8858250" cy="5016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u="sng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Сегодня на уроке : </a:t>
            </a:r>
          </a:p>
          <a:p>
            <a:pPr algn="ctr"/>
            <a:endParaRPr lang="ru-RU" sz="4000" dirty="0">
              <a:ea typeface="Calibri" pitchFamily="34" charset="0"/>
              <a:cs typeface="AngsanaUPC" pitchFamily="18" charset="-34"/>
            </a:endParaRPr>
          </a:p>
          <a:p>
            <a:pPr algn="just" eaLnBrk="0" hangingPunct="0"/>
            <a:r>
              <a:rPr lang="ru-RU" sz="4000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    раскроем </a:t>
            </a:r>
            <a:r>
              <a:rPr lang="ru-RU" sz="4000" dirty="0" smtClean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понятия </a:t>
            </a:r>
            <a:r>
              <a:rPr lang="ru-RU" sz="4000" dirty="0">
                <a:latin typeface="Calibri" pitchFamily="34" charset="0"/>
                <a:ea typeface="Calibri" pitchFamily="34" charset="0"/>
                <a:cs typeface="AngsanaUPC" pitchFamily="18" charset="-34"/>
              </a:rPr>
              <a:t>«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Здоровье</a:t>
            </a:r>
            <a:r>
              <a:rPr lang="ru-RU" sz="4000" dirty="0">
                <a:latin typeface="Calibri" pitchFamily="34" charset="0"/>
                <a:ea typeface="Calibri" pitchFamily="34" charset="0"/>
                <a:cs typeface="AngsanaUPC" pitchFamily="18" charset="-34"/>
              </a:rPr>
              <a:t>»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 и </a:t>
            </a:r>
            <a:r>
              <a:rPr lang="ru-RU" sz="4000" dirty="0">
                <a:latin typeface="Calibri" pitchFamily="34" charset="0"/>
                <a:ea typeface="Calibri" pitchFamily="34" charset="0"/>
                <a:cs typeface="AngsanaUPC" pitchFamily="18" charset="-34"/>
              </a:rPr>
              <a:t>«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Здоровый образ жизни</a:t>
            </a:r>
            <a:r>
              <a:rPr lang="ru-RU" sz="4000" dirty="0">
                <a:latin typeface="Calibri" pitchFamily="34" charset="0"/>
                <a:ea typeface="Calibri" pitchFamily="34" charset="0"/>
                <a:cs typeface="AngsanaUPC" pitchFamily="18" charset="-34"/>
              </a:rPr>
              <a:t>»</a:t>
            </a:r>
            <a:r>
              <a:rPr lang="ru-RU" sz="4000" dirty="0">
                <a:latin typeface="Times New Roman" pitchFamily="18" charset="0"/>
                <a:ea typeface="Calibri" pitchFamily="34" charset="0"/>
                <a:cs typeface="AngsanaUPC" pitchFamily="18" charset="-34"/>
              </a:rPr>
              <a:t>;</a:t>
            </a:r>
            <a:endParaRPr lang="ru-RU" sz="4000" dirty="0">
              <a:cs typeface="AngsanaUPC" pitchFamily="18" charset="-34"/>
            </a:endParaRPr>
          </a:p>
          <a:p>
            <a:pPr algn="just" eaLnBrk="0" hangingPunct="0"/>
            <a:r>
              <a:rPr lang="ru-RU" sz="4000" dirty="0">
                <a:latin typeface="Times New Roman" pitchFamily="18" charset="0"/>
              </a:rPr>
              <a:t>    рассмотрим факторы, которые влияют на наше  здоровье;</a:t>
            </a:r>
            <a:br>
              <a:rPr lang="ru-RU" sz="4000" dirty="0">
                <a:latin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</a:rPr>
              <a:t>    определим правила </a:t>
            </a:r>
            <a:r>
              <a:rPr lang="ru-RU" sz="4000" dirty="0">
                <a:latin typeface="Times New Roman" pitchFamily="18" charset="0"/>
              </a:rPr>
              <a:t>сохранения здоровья.</a:t>
            </a:r>
            <a:endParaRPr lang="ru-RU" sz="4000" dirty="0">
              <a:cs typeface="AngsanaUPC" pitchFamily="18" charset="-34"/>
            </a:endParaRPr>
          </a:p>
        </p:txBody>
      </p:sp>
      <p:pic>
        <p:nvPicPr>
          <p:cNvPr id="19458" name="Picture 2" descr="C:\Users\user\Desktop\ДЕБЮТ\27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452437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2" descr="C:\Users\user\Desktop\ДЕБЮТ\27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643188"/>
            <a:ext cx="452437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2" descr="C:\Users\user\Desktop\ДЕБЮТ\270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857625"/>
            <a:ext cx="452437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900igr.net/up/datas/69717/0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900igr.net/up/datas/69717/00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s://ds05.infourok.ru/uploads/ex/0df4/000935b3-65466bc5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337"/>
            <a:ext cx="8928992" cy="659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536019" cy="1417638"/>
          </a:xfrm>
        </p:spPr>
        <p:txBody>
          <a:bodyPr/>
          <a:lstStyle/>
          <a:p>
            <a:pPr>
              <a:defRPr/>
            </a:pPr>
            <a:r>
              <a:rPr lang="ru-RU" u="sng" dirty="0" smtClean="0"/>
              <a:t>           </a:t>
            </a:r>
            <a:r>
              <a:rPr lang="ru-RU" dirty="0" smtClean="0"/>
              <a:t>        </a:t>
            </a:r>
            <a:r>
              <a:rPr lang="ru-RU" u="sng" dirty="0" smtClean="0"/>
              <a:t> </a:t>
            </a:r>
            <a:r>
              <a:rPr lang="ru-RU" sz="4800" u="sng" dirty="0" smtClean="0"/>
              <a:t>Структура здоровья:</a:t>
            </a:r>
            <a:endParaRPr lang="ru-RU" sz="4800" u="sng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286248" y="1643050"/>
            <a:ext cx="4071966" cy="27146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 typeface="Wingdings" pitchFamily="2" charset="2"/>
              <a:buNone/>
              <a:defRPr/>
            </a:pPr>
            <a:r>
              <a:rPr lang="ru-RU" sz="2800" b="1" dirty="0" smtClean="0"/>
              <a:t>СОЦИАЛЬНОЕ благополучие</a:t>
            </a:r>
            <a:endParaRPr lang="ru-RU" sz="2800" b="1" dirty="0"/>
          </a:p>
        </p:txBody>
      </p:sp>
      <p:sp>
        <p:nvSpPr>
          <p:cNvPr id="4" name="Овал 3"/>
          <p:cNvSpPr/>
          <p:nvPr/>
        </p:nvSpPr>
        <p:spPr>
          <a:xfrm>
            <a:off x="785813" y="1785938"/>
            <a:ext cx="3857625" cy="264318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ФИЗИЧЕСКОЕ благополучие</a:t>
            </a:r>
          </a:p>
        </p:txBody>
      </p:sp>
      <p:sp>
        <p:nvSpPr>
          <p:cNvPr id="7" name="Овал 6"/>
          <p:cNvSpPr/>
          <p:nvPr/>
        </p:nvSpPr>
        <p:spPr>
          <a:xfrm>
            <a:off x="2786050" y="3571876"/>
            <a:ext cx="4071966" cy="264320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</a:rPr>
              <a:t>ПСИХИЧЕСКОЕ благополучие</a:t>
            </a:r>
          </a:p>
        </p:txBody>
      </p:sp>
      <p:pic>
        <p:nvPicPr>
          <p:cNvPr id="21515" name="Picture 2" descr="C:\Users\user\Desktop\ДЕБЮТ\image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1500187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user\Desktop\ДЕБЮТ\Fizicheskoe_zdorove_-_psihologiya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116632"/>
            <a:ext cx="8822183" cy="6552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75" y="0"/>
            <a:ext cx="5572125" cy="6858000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FFC000"/>
                </a:solidFill>
              </a:rPr>
              <a:t>Социальное здоровье </a:t>
            </a:r>
            <a:r>
              <a:rPr lang="ru-RU" sz="2800" b="1" dirty="0" smtClean="0"/>
              <a:t>определяется тем, насколько человек ладит с другими людьми.</a:t>
            </a:r>
          </a:p>
          <a:p>
            <a:pPr algn="just">
              <a:buFont typeface="Wingdings" pitchFamily="2" charset="2"/>
              <a:buNone/>
              <a:defRPr/>
            </a:pPr>
            <a:r>
              <a:rPr lang="ru-RU" sz="2800" b="1" dirty="0" smtClean="0"/>
              <a:t>         Социально </a:t>
            </a:r>
            <a:r>
              <a:rPr lang="ru-RU" sz="2800" b="1" dirty="0" smtClean="0"/>
              <a:t>здоровый </a:t>
            </a:r>
            <a:r>
              <a:rPr lang="ru-RU" sz="2800" b="1" dirty="0" smtClean="0"/>
              <a:t>человек </a:t>
            </a:r>
            <a:r>
              <a:rPr lang="ru-RU" sz="2800" b="1" dirty="0" smtClean="0"/>
              <a:t>может устанавливать и поддерживать отношения любви  и дружбы с другими </a:t>
            </a:r>
            <a:r>
              <a:rPr lang="ru-RU" sz="2800" b="1" dirty="0" smtClean="0"/>
              <a:t>людьми, </a:t>
            </a:r>
            <a:r>
              <a:rPr lang="ru-RU" sz="2800" b="1" dirty="0" smtClean="0"/>
              <a:t>он уважает их права, умеет  оказывать людям помощь и способен сам принять ее, умеет выразить свои потребности и нужды так, чтобы они стали понятны окружающим</a:t>
            </a:r>
          </a:p>
          <a:p>
            <a:pPr>
              <a:buFont typeface="Wingdings" pitchFamily="2" charset="2"/>
              <a:buNone/>
              <a:defRPr/>
            </a:pPr>
            <a:endParaRPr lang="ru-RU" dirty="0"/>
          </a:p>
        </p:txBody>
      </p:sp>
      <p:pic>
        <p:nvPicPr>
          <p:cNvPr id="23554" name="Picture 2" descr="C:\Users\user\Desktop\ДЕБЮТ\14455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"/>
            <a:ext cx="3149600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ДЕБЮТ\imagetest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635896" cy="3573016"/>
          </a:xfrm>
        </p:spPr>
      </p:pic>
      <p:sp>
        <p:nvSpPr>
          <p:cNvPr id="24577" name="Содержимое 3"/>
          <p:cNvSpPr>
            <a:spLocks noGrp="1"/>
          </p:cNvSpPr>
          <p:nvPr>
            <p:ph sz="quarter" idx="14"/>
          </p:nvPr>
        </p:nvSpPr>
        <p:spPr>
          <a:xfrm>
            <a:off x="3143250" y="1071563"/>
            <a:ext cx="6000750" cy="5500687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3600" b="1" dirty="0" smtClean="0"/>
              <a:t>   -  </a:t>
            </a:r>
            <a:r>
              <a:rPr lang="ru-RU" sz="3600" b="1" dirty="0" smtClean="0"/>
              <a:t>это резерв сил человека, благодаря которому  он может  преодолевать  неожиданные стрессы  или затруднения, возникающие в исключительных обстоятельствах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2177</TotalTime>
  <Words>357</Words>
  <Application>Microsoft Office PowerPoint</Application>
  <PresentationFormat>Экран (4:3)</PresentationFormat>
  <Paragraphs>63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Профилактическое мероприятие с элементами тренинга «Здорово быть здоровым»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Структура здоровья: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Викторина</vt:lpstr>
      <vt:lpstr>Вопрос №1</vt:lpstr>
      <vt:lpstr>Презентация PowerPoint</vt:lpstr>
      <vt:lpstr>Вопрос № 2</vt:lpstr>
      <vt:lpstr>Презентация PowerPoint</vt:lpstr>
      <vt:lpstr>Вопрос №3</vt:lpstr>
      <vt:lpstr>Корней  Иванович  Чуковский  сказка  «Мойдодыр»</vt:lpstr>
      <vt:lpstr>Вопрос № 4</vt:lpstr>
      <vt:lpstr>м/ф «Приключения кота Леопольда»</vt:lpstr>
      <vt:lpstr>Вопрос № 5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Содержание:</dc:title>
  <dc:creator>Ученик</dc:creator>
  <cp:lastModifiedBy>Irina</cp:lastModifiedBy>
  <cp:revision>183</cp:revision>
  <dcterms:created xsi:type="dcterms:W3CDTF">2003-10-31T09:09:29Z</dcterms:created>
  <dcterms:modified xsi:type="dcterms:W3CDTF">2021-06-05T14:45:15Z</dcterms:modified>
</cp:coreProperties>
</file>