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1" r:id="rId4"/>
    <p:sldId id="265" r:id="rId5"/>
    <p:sldId id="266" r:id="rId6"/>
    <p:sldId id="264" r:id="rId7"/>
    <p:sldId id="263" r:id="rId8"/>
    <p:sldId id="267" r:id="rId9"/>
    <p:sldId id="268" r:id="rId10"/>
    <p:sldId id="269" r:id="rId11"/>
    <p:sldId id="270" r:id="rId12"/>
    <p:sldId id="271" r:id="rId13"/>
    <p:sldId id="272" r:id="rId14"/>
    <p:sldId id="273" r:id="rId15"/>
    <p:sldId id="274" r:id="rId16"/>
    <p:sldId id="275" r:id="rId17"/>
    <p:sldId id="276"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8F9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194"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0592738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522264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647097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42685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810381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55FAEAB-0EF1-43CF-BB5E-78B48F503322}" type="datetimeFigureOut">
              <a:rPr lang="ru-RU" smtClean="0"/>
              <a:t>06.06.2021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2994369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55FAEAB-0EF1-43CF-BB5E-78B48F503322}" type="datetimeFigureOut">
              <a:rPr lang="ru-RU" smtClean="0"/>
              <a:t>06.06.2021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3777348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55FAEAB-0EF1-43CF-BB5E-78B48F503322}" type="datetimeFigureOut">
              <a:rPr lang="ru-RU" smtClean="0"/>
              <a:t>06.06.2021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472177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55FAEAB-0EF1-43CF-BB5E-78B48F503322}" type="datetimeFigureOut">
              <a:rPr lang="ru-RU" smtClean="0"/>
              <a:t>06.06.2021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42753069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5FAEAB-0EF1-43CF-BB5E-78B48F503322}" type="datetimeFigureOut">
              <a:rPr lang="ru-RU" smtClean="0"/>
              <a:t>06.06.2021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925866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55FAEAB-0EF1-43CF-BB5E-78B48F503322}" type="datetimeFigureOut">
              <a:rPr lang="ru-RU" smtClean="0"/>
              <a:t>06.06.2021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C6FBF2-7628-4F58-B709-30ECDBC53ECE}" type="slidenum">
              <a:rPr lang="ru-RU" smtClean="0"/>
              <a:t>‹#›</a:t>
            </a:fld>
            <a:endParaRPr lang="ru-RU"/>
          </a:p>
        </p:txBody>
      </p:sp>
    </p:spTree>
    <p:extLst>
      <p:ext uri="{BB962C8B-B14F-4D97-AF65-F5344CB8AC3E}">
        <p14:creationId xmlns:p14="http://schemas.microsoft.com/office/powerpoint/2010/main" val="11212727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5FAEAB-0EF1-43CF-BB5E-78B48F503322}" type="datetimeFigureOut">
              <a:rPr lang="ru-RU" smtClean="0"/>
              <a:t>06.06.2021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C6FBF2-7628-4F58-B709-30ECDBC53ECE}" type="slidenum">
              <a:rPr lang="ru-RU" smtClean="0"/>
              <a:t>‹#›</a:t>
            </a:fld>
            <a:endParaRPr lang="ru-RU"/>
          </a:p>
        </p:txBody>
      </p:sp>
    </p:spTree>
    <p:extLst>
      <p:ext uri="{BB962C8B-B14F-4D97-AF65-F5344CB8AC3E}">
        <p14:creationId xmlns:p14="http://schemas.microsoft.com/office/powerpoint/2010/main" val="4166113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504" y="27551"/>
            <a:ext cx="9144000" cy="708693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115616" y="1166843"/>
            <a:ext cx="6480720" cy="378565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4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4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Формирование финансовой грамотности у детей дошкольного возраста</a:t>
            </a:r>
            <a:endParaRPr kumimoji="0" lang="ru-RU" sz="1800" b="0" i="0" u="none" strike="noStrike" kern="0" cap="none" spc="0" normalizeH="0" baseline="0" noProof="0" dirty="0" smtClean="0">
              <a:ln>
                <a:noFill/>
              </a:ln>
              <a:solidFill>
                <a:sysClr val="windowText" lastClr="000000"/>
              </a:solidFill>
              <a:effectLst/>
              <a:uLnTx/>
              <a:uFillTx/>
            </a:endParaRPr>
          </a:p>
        </p:txBody>
      </p:sp>
      <p:sp>
        <p:nvSpPr>
          <p:cNvPr id="5" name="Прямоугольник 4"/>
          <p:cNvSpPr/>
          <p:nvPr/>
        </p:nvSpPr>
        <p:spPr>
          <a:xfrm>
            <a:off x="6228184" y="2967335"/>
            <a:ext cx="2592286" cy="3693319"/>
          </a:xfrm>
          <a:prstGeom prst="rect">
            <a:avLst/>
          </a:prstGeom>
        </p:spPr>
        <p:txBody>
          <a:bodyPr wrap="square">
            <a:spAutoFit/>
          </a:bodyPr>
          <a:lstStyle/>
          <a:p>
            <a:pPr>
              <a:spcAft>
                <a:spcPts val="0"/>
              </a:spcAft>
            </a:pPr>
            <a:endParaRPr lang="ru-RU" dirty="0" smtClean="0">
              <a:effectLst/>
              <a:latin typeface="Times New Roman"/>
              <a:ea typeface="Times New Roman"/>
            </a:endParaRPr>
          </a:p>
          <a:p>
            <a:pPr>
              <a:spcAft>
                <a:spcPts val="0"/>
              </a:spcAft>
            </a:pPr>
            <a:endParaRPr lang="ru-RU" dirty="0">
              <a:latin typeface="Times New Roman"/>
              <a:ea typeface="Times New Roman"/>
            </a:endParaRPr>
          </a:p>
          <a:p>
            <a:pPr>
              <a:spcAft>
                <a:spcPts val="0"/>
              </a:spcAft>
            </a:pPr>
            <a:endParaRPr lang="ru-RU" dirty="0" smtClean="0">
              <a:effectLst/>
              <a:latin typeface="Times New Roman"/>
              <a:ea typeface="Times New Roman"/>
            </a:endParaRPr>
          </a:p>
          <a:p>
            <a:pPr>
              <a:spcAft>
                <a:spcPts val="0"/>
              </a:spcAft>
            </a:pPr>
            <a:endParaRPr lang="ru-RU" dirty="0">
              <a:latin typeface="Times New Roman"/>
              <a:ea typeface="Times New Roman"/>
            </a:endParaRPr>
          </a:p>
          <a:p>
            <a:pPr>
              <a:spcAft>
                <a:spcPts val="0"/>
              </a:spcAft>
            </a:pPr>
            <a:endParaRPr lang="ru-RU" dirty="0" smtClean="0">
              <a:effectLst/>
              <a:latin typeface="Times New Roman"/>
              <a:ea typeface="Times New Roman"/>
            </a:endParaRPr>
          </a:p>
          <a:p>
            <a:pPr>
              <a:spcAft>
                <a:spcPts val="0"/>
              </a:spcAft>
            </a:pPr>
            <a:endParaRPr lang="ru-RU" dirty="0">
              <a:latin typeface="Times New Roman"/>
              <a:ea typeface="Times New Roman"/>
            </a:endParaRPr>
          </a:p>
          <a:p>
            <a:pPr>
              <a:spcAft>
                <a:spcPts val="0"/>
              </a:spcAft>
            </a:pPr>
            <a:endParaRPr lang="ru-RU" dirty="0" smtClean="0">
              <a:effectLst/>
              <a:latin typeface="Times New Roman"/>
              <a:ea typeface="Times New Roman"/>
            </a:endParaRPr>
          </a:p>
          <a:p>
            <a:pPr>
              <a:spcAft>
                <a:spcPts val="0"/>
              </a:spcAft>
            </a:pPr>
            <a:endParaRPr lang="ru-RU" dirty="0">
              <a:latin typeface="Times New Roman"/>
              <a:ea typeface="Times New Roman"/>
            </a:endParaRPr>
          </a:p>
          <a:p>
            <a:pPr>
              <a:spcAft>
                <a:spcPts val="0"/>
              </a:spcAft>
            </a:pPr>
            <a:endParaRPr lang="ru-RU" dirty="0" smtClean="0">
              <a:effectLst/>
              <a:latin typeface="Times New Roman"/>
              <a:ea typeface="Times New Roman"/>
            </a:endParaRPr>
          </a:p>
          <a:p>
            <a:pPr>
              <a:spcAft>
                <a:spcPts val="0"/>
              </a:spcAft>
            </a:pPr>
            <a:endParaRPr lang="ru-RU" dirty="0">
              <a:latin typeface="Times New Roman"/>
              <a:ea typeface="Times New Roman"/>
            </a:endParaRPr>
          </a:p>
          <a:p>
            <a:pPr>
              <a:spcAft>
                <a:spcPts val="0"/>
              </a:spcAft>
            </a:pPr>
            <a:r>
              <a:rPr lang="ru-RU" b="1" dirty="0" smtClean="0">
                <a:effectLst/>
                <a:latin typeface="Times New Roman"/>
                <a:ea typeface="Times New Roman"/>
              </a:rPr>
              <a:t>Подготовила:</a:t>
            </a:r>
          </a:p>
          <a:p>
            <a:pPr>
              <a:spcAft>
                <a:spcPts val="0"/>
              </a:spcAft>
            </a:pPr>
            <a:r>
              <a:rPr lang="ru-RU" b="1" dirty="0" smtClean="0">
                <a:effectLst/>
                <a:latin typeface="Times New Roman"/>
                <a:ea typeface="Times New Roman"/>
              </a:rPr>
              <a:t>Панюшкина А.В.</a:t>
            </a:r>
            <a:endParaRPr lang="ru-RU" b="1" dirty="0" smtClean="0">
              <a:effectLst/>
              <a:latin typeface="Times New Roman"/>
              <a:ea typeface="Times New Roman"/>
            </a:endParaRPr>
          </a:p>
          <a:p>
            <a:pPr>
              <a:spcAft>
                <a:spcPts val="0"/>
              </a:spcAft>
            </a:pPr>
            <a:r>
              <a:rPr lang="ru-RU" b="1" dirty="0" smtClean="0">
                <a:effectLst/>
                <a:latin typeface="Times New Roman"/>
                <a:ea typeface="Times New Roman"/>
              </a:rPr>
              <a:t>воспитатель.</a:t>
            </a:r>
            <a:endParaRPr lang="ru-RU" b="1" dirty="0">
              <a:effectLst/>
              <a:latin typeface="Times New Roman"/>
              <a:ea typeface="Times New Roman"/>
            </a:endParaRPr>
          </a:p>
        </p:txBody>
      </p:sp>
      <p:sp>
        <p:nvSpPr>
          <p:cNvPr id="2" name="TextBox 1"/>
          <p:cNvSpPr txBox="1"/>
          <p:nvPr/>
        </p:nvSpPr>
        <p:spPr>
          <a:xfrm>
            <a:off x="618525" y="558706"/>
            <a:ext cx="8301055" cy="707886"/>
          </a:xfrm>
          <a:prstGeom prst="rect">
            <a:avLst/>
          </a:prstGeom>
          <a:noFill/>
        </p:spPr>
        <p:txBody>
          <a:bodyPr wrap="none" rtlCol="0">
            <a:spAutoFit/>
          </a:bodyPr>
          <a:lstStyle/>
          <a:p>
            <a:pPr algn="ctr"/>
            <a:r>
              <a:rPr lang="ru-RU" sz="2000" b="1" dirty="0" smtClean="0"/>
              <a:t>Муниципальное бюджетное дошкольное образовательная организация</a:t>
            </a:r>
          </a:p>
          <a:p>
            <a:pPr algn="ctr"/>
            <a:r>
              <a:rPr lang="ru-RU" sz="2000" b="1" dirty="0" smtClean="0"/>
              <a:t>«Детский сад им. Ю.А. Гагарина»</a:t>
            </a:r>
            <a:endParaRPr lang="ru-RU" sz="2000" b="1" dirty="0"/>
          </a:p>
        </p:txBody>
      </p:sp>
    </p:spTree>
    <p:extLst>
      <p:ext uri="{BB962C8B-B14F-4D97-AF65-F5344CB8AC3E}">
        <p14:creationId xmlns:p14="http://schemas.microsoft.com/office/powerpoint/2010/main" val="4229118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44642" y="-744"/>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827584" y="1166843"/>
            <a:ext cx="7560840" cy="400110"/>
          </a:xfrm>
          <a:prstGeom prst="rect">
            <a:avLst/>
          </a:prstGeom>
        </p:spPr>
        <p:txBody>
          <a:bodyPr wrap="square">
            <a:spAutoFit/>
          </a:bodyPr>
          <a:lstStyle/>
          <a:p>
            <a:pPr lvl="0"/>
            <a:endParaRPr lang="ru-RU" sz="2000" dirty="0">
              <a:solidFill>
                <a:prstClr val="black"/>
              </a:solidFill>
              <a:latin typeface="Times New Roman" pitchFamily="18" charset="0"/>
              <a:cs typeface="Times New Roman" pitchFamily="18" charset="0"/>
            </a:endParaRPr>
          </a:p>
        </p:txBody>
      </p:sp>
      <p:sp>
        <p:nvSpPr>
          <p:cNvPr id="3" name="Прямоугольник 2"/>
          <p:cNvSpPr/>
          <p:nvPr/>
        </p:nvSpPr>
        <p:spPr>
          <a:xfrm>
            <a:off x="611560" y="612845"/>
            <a:ext cx="7632848" cy="5016758"/>
          </a:xfrm>
          <a:prstGeom prst="rect">
            <a:avLst/>
          </a:prstGeom>
          <a:solidFill>
            <a:srgbClr val="FFFFCC"/>
          </a:solidFill>
        </p:spPr>
        <p:txBody>
          <a:bodyPr wrap="square">
            <a:spAutoFit/>
          </a:bodyPr>
          <a:lstStyle/>
          <a:p>
            <a:pPr algn="just"/>
            <a:r>
              <a:rPr lang="ru-RU" sz="2000" b="1" i="1" dirty="0">
                <a:solidFill>
                  <a:srgbClr val="FF0000"/>
                </a:solidFill>
                <a:latin typeface="Times New Roman" pitchFamily="18" charset="0"/>
                <a:cs typeface="Times New Roman" pitchFamily="18" charset="0"/>
              </a:rPr>
              <a:t>5 блок: Выгода и убыток.</a:t>
            </a:r>
            <a:r>
              <a:rPr lang="ru-RU" sz="2000" b="1" dirty="0">
                <a:latin typeface="Times New Roman" pitchFamily="18" charset="0"/>
                <a:cs typeface="Times New Roman" pitchFamily="18" charset="0"/>
              </a:rPr>
              <a:t> </a:t>
            </a:r>
          </a:p>
          <a:p>
            <a:pPr algn="just"/>
            <a:r>
              <a:rPr lang="ru-RU" sz="2000" b="1" dirty="0">
                <a:latin typeface="Times New Roman" pitchFamily="18" charset="0"/>
                <a:cs typeface="Times New Roman" pitchFamily="18" charset="0"/>
              </a:rPr>
              <a:t>Формировать положительное отношение к труду людей, умеющих хорошо трудиться, честно зарабатывать деньги, признавать авторитетными качества хозяина, бережливость, рациональность, экономичность, щедрость, благородство, честность, отзывчивость.</a:t>
            </a:r>
          </a:p>
          <a:p>
            <a:pPr algn="just"/>
            <a:endParaRPr lang="ru-RU" sz="2000" b="1" i="1" dirty="0" smtClean="0">
              <a:latin typeface="Times New Roman" pitchFamily="18" charset="0"/>
              <a:cs typeface="Times New Roman" pitchFamily="18" charset="0"/>
            </a:endParaRPr>
          </a:p>
          <a:p>
            <a:pPr algn="just"/>
            <a:r>
              <a:rPr lang="ru-RU" sz="2000" b="1" i="1" dirty="0" smtClean="0">
                <a:solidFill>
                  <a:srgbClr val="FF0000"/>
                </a:solidFill>
                <a:latin typeface="Times New Roman" pitchFamily="18" charset="0"/>
                <a:cs typeface="Times New Roman" pitchFamily="18" charset="0"/>
              </a:rPr>
              <a:t>6 </a:t>
            </a:r>
            <a:r>
              <a:rPr lang="ru-RU" sz="2000" b="1" i="1" dirty="0">
                <a:solidFill>
                  <a:srgbClr val="FF0000"/>
                </a:solidFill>
                <a:latin typeface="Times New Roman" pitchFamily="18" charset="0"/>
                <a:cs typeface="Times New Roman" pitchFamily="18" charset="0"/>
              </a:rPr>
              <a:t>блок: Деньги и бюджет семьи</a:t>
            </a:r>
            <a:r>
              <a:rPr lang="ru-RU" sz="2000" b="1" dirty="0">
                <a:solidFill>
                  <a:srgbClr val="FF0000"/>
                </a:solidFill>
                <a:latin typeface="Times New Roman" pitchFamily="18" charset="0"/>
                <a:cs typeface="Times New Roman" pitchFamily="18" charset="0"/>
              </a:rPr>
              <a:t>. </a:t>
            </a:r>
          </a:p>
          <a:p>
            <a:pPr algn="just"/>
            <a:r>
              <a:rPr lang="ru-RU" sz="2000" b="1" dirty="0">
                <a:latin typeface="Times New Roman" pitchFamily="18" charset="0"/>
                <a:cs typeface="Times New Roman" pitchFamily="18" charset="0"/>
              </a:rPr>
              <a:t>Дети знакомятся с понятием «деньги» как общим эквивалентом, а также с тем, что они являются тоже товаром, но необычным, т. к. количество его всегда оказывается равноценным другому товару, который может быть на них обменен. Кроме того, деньги это средство платежа при купле-продаже. Необходимо подвести детей к тому, что любой товар имеет свою цену. Одни товары – дорогие, другие стоят меньше (дешевле).</a:t>
            </a:r>
          </a:p>
        </p:txBody>
      </p:sp>
    </p:spTree>
    <p:extLst>
      <p:ext uri="{BB962C8B-B14F-4D97-AF65-F5344CB8AC3E}">
        <p14:creationId xmlns:p14="http://schemas.microsoft.com/office/powerpoint/2010/main" val="1213729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36436"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11560" y="612845"/>
            <a:ext cx="7632848" cy="4708981"/>
          </a:xfrm>
          <a:prstGeom prst="rect">
            <a:avLst/>
          </a:prstGeom>
          <a:solidFill>
            <a:schemeClr val="accent2">
              <a:lumMod val="20000"/>
              <a:lumOff val="80000"/>
            </a:schemeClr>
          </a:solidFill>
        </p:spPr>
        <p:txBody>
          <a:bodyPr wrap="square">
            <a:spAutoFit/>
          </a:bodyPr>
          <a:lstStyle/>
          <a:p>
            <a:pPr lvl="0"/>
            <a:r>
              <a:rPr lang="ru-RU" sz="2000" b="1" i="1" dirty="0">
                <a:solidFill>
                  <a:srgbClr val="FF0000"/>
                </a:solidFill>
                <a:latin typeface="Times New Roman" pitchFamily="18" charset="0"/>
                <a:cs typeface="Times New Roman" pitchFamily="18" charset="0"/>
              </a:rPr>
              <a:t>7 блок: Реклама</a:t>
            </a:r>
            <a:r>
              <a:rPr lang="ru-RU" sz="2000" b="1" dirty="0">
                <a:solidFill>
                  <a:prstClr val="black"/>
                </a:solidFill>
                <a:latin typeface="Times New Roman" pitchFamily="18" charset="0"/>
                <a:cs typeface="Times New Roman" pitchFamily="18" charset="0"/>
              </a:rPr>
              <a:t>. Реклама – это определенная информация, которая упакована в оригинальную форму. Кроме информации реклама несет в себе определенный эмоциональный настрой. Именно поэтому дети так любят рекламу, играют в нее. Дать максимум информации при минимуме слов, выделить основные, характерные черты рекламируемого объекта, выгодно подчеркнуть его отличие от других и доказать преимущества.</a:t>
            </a:r>
          </a:p>
          <a:p>
            <a:pPr lvl="0"/>
            <a:endParaRPr lang="ru-RU" sz="2000" b="1" i="1" dirty="0" smtClean="0">
              <a:solidFill>
                <a:prstClr val="black"/>
              </a:solidFill>
              <a:latin typeface="Times New Roman" pitchFamily="18" charset="0"/>
              <a:cs typeface="Times New Roman" pitchFamily="18" charset="0"/>
            </a:endParaRPr>
          </a:p>
          <a:p>
            <a:pPr lvl="0"/>
            <a:r>
              <a:rPr lang="ru-RU" sz="2000" b="1" i="1" dirty="0" smtClean="0">
                <a:solidFill>
                  <a:srgbClr val="FF0000"/>
                </a:solidFill>
                <a:latin typeface="Times New Roman" pitchFamily="18" charset="0"/>
                <a:cs typeface="Times New Roman" pitchFamily="18" charset="0"/>
              </a:rPr>
              <a:t>8 </a:t>
            </a:r>
            <a:r>
              <a:rPr lang="ru-RU" sz="2000" b="1" i="1" dirty="0">
                <a:solidFill>
                  <a:srgbClr val="FF0000"/>
                </a:solidFill>
                <a:latin typeface="Times New Roman" pitchFamily="18" charset="0"/>
                <a:cs typeface="Times New Roman" pitchFamily="18" charset="0"/>
              </a:rPr>
              <a:t>блок: Бизнес и капитал</a:t>
            </a:r>
            <a:r>
              <a:rPr lang="ru-RU" sz="2000" b="1" dirty="0">
                <a:solidFill>
                  <a:prstClr val="black"/>
                </a:solidFill>
                <a:latin typeface="Times New Roman" pitchFamily="18" charset="0"/>
                <a:cs typeface="Times New Roman" pitchFamily="18" charset="0"/>
              </a:rPr>
              <a:t>. Продолжать знакомить детей с понятиями экономической категории «Бизнес», «Капитал», «Купля-продажа», как вид бизнеса, выделяя составные части капитала. Воспитывать отрицательное отношение к жадности и корысти; деловые качества личности, чувство восхищения смекалкой, добротой.</a:t>
            </a:r>
          </a:p>
        </p:txBody>
      </p:sp>
    </p:spTree>
    <p:extLst>
      <p:ext uri="{BB962C8B-B14F-4D97-AF65-F5344CB8AC3E}">
        <p14:creationId xmlns:p14="http://schemas.microsoft.com/office/powerpoint/2010/main" val="12137292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36436" y="-23517"/>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87624" y="2564904"/>
            <a:ext cx="7344816" cy="1384995"/>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2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lang="ru-RU" sz="2800" b="1" i="1" kern="0" dirty="0">
              <a:solidFill>
                <a:prstClr val="black"/>
              </a:solidFill>
              <a:latin typeface="Times New Roman" pitchFamily="18" charset="0"/>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2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p:txBody>
      </p:sp>
      <p:sp>
        <p:nvSpPr>
          <p:cNvPr id="4" name="Заголовок 3"/>
          <p:cNvSpPr>
            <a:spLocks noGrp="1"/>
          </p:cNvSpPr>
          <p:nvPr>
            <p:ph type="title"/>
          </p:nvPr>
        </p:nvSpPr>
        <p:spPr>
          <a:xfrm>
            <a:off x="457200" y="0"/>
            <a:ext cx="8229600" cy="6597352"/>
          </a:xfrm>
          <a:solidFill>
            <a:schemeClr val="bg2"/>
          </a:solidFill>
        </p:spPr>
        <p:txBody>
          <a:bodyPr>
            <a:normAutofit fontScale="90000"/>
          </a:bodyPr>
          <a:lstStyle/>
          <a:p>
            <a:pPr lvl="0">
              <a:spcBef>
                <a:spcPts val="0"/>
              </a:spcBef>
            </a:pPr>
            <a:r>
              <a:rPr lang="ru-RU" sz="2800" b="1" i="1" dirty="0">
                <a:solidFill>
                  <a:srgbClr val="FF0000"/>
                </a:solidFill>
                <a:latin typeface="Times New Roman" pitchFamily="18" charset="0"/>
                <a:cs typeface="Times New Roman" pitchFamily="18" charset="0"/>
              </a:rPr>
              <a:t>Варианты создания условий по развитию</a:t>
            </a:r>
            <a:r>
              <a:rPr lang="ru-RU" sz="2800" i="1" dirty="0">
                <a:solidFill>
                  <a:srgbClr val="FF0000"/>
                </a:solidFill>
                <a:latin typeface="Times New Roman" pitchFamily="18" charset="0"/>
                <a:cs typeface="Times New Roman" pitchFamily="18" charset="0"/>
              </a:rPr>
              <a:t> </a:t>
            </a:r>
            <a:r>
              <a:rPr lang="ru-RU" sz="2800" b="1" i="1" dirty="0">
                <a:solidFill>
                  <a:srgbClr val="FF0000"/>
                </a:solidFill>
                <a:latin typeface="Times New Roman" pitchFamily="18" charset="0"/>
                <a:cs typeface="Times New Roman" pitchFamily="18" charset="0"/>
              </a:rPr>
              <a:t>финансовой грамотности по возрастам</a:t>
            </a:r>
            <a:r>
              <a:rPr lang="ru-RU" sz="2800" dirty="0">
                <a:solidFill>
                  <a:srgbClr val="FF0000"/>
                </a:solidFill>
                <a:cs typeface="Arial"/>
              </a:rPr>
              <a:t/>
            </a:r>
            <a:br>
              <a:rPr lang="ru-RU" sz="2800" dirty="0">
                <a:solidFill>
                  <a:srgbClr val="FF0000"/>
                </a:solidFill>
                <a:cs typeface="Arial"/>
              </a:rPr>
            </a:br>
            <a:r>
              <a:rPr lang="ru-RU" sz="1800" b="1" dirty="0">
                <a:solidFill>
                  <a:srgbClr val="00B0F0"/>
                </a:solidFill>
                <a:latin typeface="Times New Roman" pitchFamily="18" charset="0"/>
                <a:cs typeface="Times New Roman" pitchFamily="18" charset="0"/>
              </a:rPr>
              <a:t>Младшая группа</a:t>
            </a:r>
            <a:r>
              <a:rPr lang="ru-RU" sz="1800" dirty="0">
                <a:solidFill>
                  <a:prstClr val="black"/>
                </a:solidFill>
                <a:latin typeface="Times New Roman" pitchFamily="18" charset="0"/>
                <a:cs typeface="Times New Roman" pitchFamily="18" charset="0"/>
              </a:rPr>
              <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«Магазин овощи и фрукты», «Автобус»</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Деньги, нарисованные детьми</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Альбомы об одной профессии</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Ненастоящие деньги</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Сказки</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a:t>
            </a:r>
            <a:r>
              <a:rPr lang="ru-RU" sz="1800" dirty="0" err="1">
                <a:solidFill>
                  <a:prstClr val="black"/>
                </a:solidFill>
                <a:latin typeface="Times New Roman" pitchFamily="18" charset="0"/>
                <a:cs typeface="Times New Roman" pitchFamily="18" charset="0"/>
              </a:rPr>
              <a:t>Медиатека</a:t>
            </a:r>
            <a:r>
              <a:rPr lang="ru-RU" sz="1800" dirty="0">
                <a:solidFill>
                  <a:prstClr val="black"/>
                </a:solidFill>
                <a:latin typeface="Times New Roman" pitchFamily="18" charset="0"/>
                <a:cs typeface="Times New Roman" pitchFamily="18" charset="0"/>
              </a:rPr>
              <a:t> мультфильмов</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Дидактические игры «Давай поменяемся», «Все по полочкам», «Что забыли положить в корзинку и другие.</a:t>
            </a:r>
            <a:br>
              <a:rPr lang="ru-RU" sz="1800" dirty="0">
                <a:solidFill>
                  <a:prstClr val="black"/>
                </a:solidFill>
                <a:latin typeface="Times New Roman" pitchFamily="18" charset="0"/>
                <a:cs typeface="Times New Roman" pitchFamily="18" charset="0"/>
              </a:rPr>
            </a:br>
            <a:r>
              <a:rPr lang="ru-RU" sz="1800" b="1" dirty="0">
                <a:solidFill>
                  <a:prstClr val="black"/>
                </a:solidFill>
                <a:latin typeface="Times New Roman" pitchFamily="18" charset="0"/>
                <a:cs typeface="Times New Roman" pitchFamily="18" charset="0"/>
              </a:rPr>
              <a:t/>
            </a:r>
            <a:br>
              <a:rPr lang="ru-RU" sz="1800" b="1" dirty="0">
                <a:solidFill>
                  <a:prstClr val="black"/>
                </a:solidFill>
                <a:latin typeface="Times New Roman" pitchFamily="18" charset="0"/>
                <a:cs typeface="Times New Roman" pitchFamily="18" charset="0"/>
              </a:rPr>
            </a:br>
            <a:r>
              <a:rPr lang="ru-RU" sz="1800" b="1" dirty="0">
                <a:solidFill>
                  <a:srgbClr val="00B0F0"/>
                </a:solidFill>
                <a:latin typeface="Times New Roman" pitchFamily="18" charset="0"/>
                <a:cs typeface="Times New Roman" pitchFamily="18" charset="0"/>
              </a:rPr>
              <a:t>Средняя группа</a:t>
            </a:r>
            <a:r>
              <a:rPr lang="ru-RU" sz="1800" dirty="0">
                <a:solidFill>
                  <a:srgbClr val="00B0F0"/>
                </a:solidFill>
                <a:latin typeface="Times New Roman" pitchFamily="18" charset="0"/>
                <a:cs typeface="Times New Roman" pitchFamily="18" charset="0"/>
              </a:rPr>
              <a:t/>
            </a:r>
            <a:br>
              <a:rPr lang="ru-RU" sz="1800" dirty="0">
                <a:solidFill>
                  <a:srgbClr val="00B0F0"/>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«Парикмахерская», «Зоопарк», «Почта», «Больница»</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Атрибуты для сюжетно-ролевых игр</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Деньги, нарисованные детьми</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Картотека загадок</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Книги художественные и научно-популярные, комиксы</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Аудиотека</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Альбом пословицы и поговорки в картинках</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Альбомы об одной профессии или нескольких схожих профессиях</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Карточки о профессиях</a:t>
            </a:r>
            <a:br>
              <a:rPr lang="ru-RU" sz="1800" dirty="0">
                <a:solidFill>
                  <a:prstClr val="black"/>
                </a:solidFill>
                <a:latin typeface="Times New Roman" pitchFamily="18" charset="0"/>
                <a:cs typeface="Times New Roman" pitchFamily="18" charset="0"/>
              </a:rPr>
            </a:br>
            <a:r>
              <a:rPr lang="ru-RU" sz="1800" dirty="0">
                <a:solidFill>
                  <a:prstClr val="black"/>
                </a:solidFill>
                <a:latin typeface="Times New Roman" pitchFamily="18" charset="0"/>
                <a:cs typeface="Times New Roman" pitchFamily="18" charset="0"/>
              </a:rPr>
              <a:t>- Дидактические игры «Что продается в магазине», «Что сколько стоит», «Деньги» и другие.</a:t>
            </a:r>
            <a:br>
              <a:rPr lang="ru-RU" sz="1800" dirty="0">
                <a:solidFill>
                  <a:prstClr val="black"/>
                </a:solidFill>
                <a:latin typeface="Times New Roman" pitchFamily="18" charset="0"/>
                <a:cs typeface="Times New Roman" pitchFamily="18" charset="0"/>
              </a:rPr>
            </a:br>
            <a:endParaRPr lang="ru-RU" sz="1800" dirty="0"/>
          </a:p>
        </p:txBody>
      </p:sp>
    </p:spTree>
    <p:extLst>
      <p:ext uri="{BB962C8B-B14F-4D97-AF65-F5344CB8AC3E}">
        <p14:creationId xmlns:p14="http://schemas.microsoft.com/office/powerpoint/2010/main" val="12137292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395536" y="-79653"/>
            <a:ext cx="7992888" cy="6463308"/>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endParaRPr lang="ru-RU" b="1" kern="0" dirty="0">
              <a:solidFill>
                <a:prstClr val="black"/>
              </a:solidFill>
              <a:latin typeface="Times New Roman" pitchFamily="18" charset="0"/>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Старшая группа</a:t>
            </a:r>
            <a:endParaRPr kumimoji="0" lang="ru-RU" sz="18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«Банк», «Аптека», «Семья», «Ветеринарная лечебница»</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ru-RU" sz="18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Медиатека</a:t>
            </a: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из презентаций</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a:t>
            </a:r>
            <a:r>
              <a:rPr kumimoji="0" lang="ru-RU" sz="18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Медиатека</a:t>
            </a: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интерактивных игр</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Ребусы</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Лабиринты тематические</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Игры-путешествия</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Банковские карты</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Ненастоящие деньги</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Банкомат</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Дидактические игры «Какой товар лишний?», «Что угодно для души», «Деньги» и другие.</a:t>
            </a: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1"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1"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rPr>
              <a:t>Подготовительная группа</a:t>
            </a:r>
            <a:endParaRPr kumimoji="0" lang="ru-RU" sz="1800" b="0" i="0" u="none" strike="noStrike" kern="0" cap="none" spc="0" normalizeH="0" baseline="0" noProof="0" dirty="0" smtClean="0">
              <a:ln>
                <a:noFill/>
              </a:ln>
              <a:solidFill>
                <a:srgbClr val="FF0000"/>
              </a:solidFill>
              <a:effectLst/>
              <a:uLnTx/>
              <a:uFillTx/>
              <a:latin typeface="Times New Roman" pitchFamily="18" charset="0"/>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«Фабрика изготовления денег», «Школа», «Салон красоты», «Цирк», «Супермаркет», «Мебельная фабрика», «Банк».</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Металлические устаревшие деньги</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Альбом «Эволюция денег»</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Кроссворд</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8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-Дидактические игры «Дорого – дешево», «Потребность – возможность», «Бюджет» и другие</a:t>
            </a: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213729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a:xfrm>
            <a:off x="457200" y="274638"/>
            <a:ext cx="8229600" cy="922114"/>
          </a:xfrm>
          <a:solidFill>
            <a:schemeClr val="accent2">
              <a:lumMod val="20000"/>
              <a:lumOff val="80000"/>
            </a:schemeClr>
          </a:solidFill>
        </p:spPr>
        <p:txBody>
          <a:bodyPr/>
          <a:lstStyle/>
          <a:p>
            <a:r>
              <a:rPr lang="ru-RU" sz="3600" b="1" dirty="0">
                <a:solidFill>
                  <a:srgbClr val="FF0000"/>
                </a:solidFill>
                <a:latin typeface="Times New Roman" pitchFamily="18" charset="0"/>
                <a:cs typeface="Times New Roman" pitchFamily="18" charset="0"/>
              </a:rPr>
              <a:t>Взаимодействие с семьей</a:t>
            </a:r>
            <a:endParaRPr lang="ru-RU" b="1" dirty="0">
              <a:solidFill>
                <a:srgbClr val="FF0000"/>
              </a:solidFill>
            </a:endParaRPr>
          </a:p>
        </p:txBody>
      </p:sp>
      <p:sp>
        <p:nvSpPr>
          <p:cNvPr id="4" name="Объект 3"/>
          <p:cNvSpPr>
            <a:spLocks noGrp="1"/>
          </p:cNvSpPr>
          <p:nvPr>
            <p:ph idx="1"/>
          </p:nvPr>
        </p:nvSpPr>
        <p:spPr>
          <a:solidFill>
            <a:schemeClr val="accent1">
              <a:lumMod val="40000"/>
              <a:lumOff val="60000"/>
            </a:schemeClr>
          </a:solidFill>
        </p:spPr>
        <p:txBody>
          <a:bodyPr/>
          <a:lstStyle/>
          <a:p>
            <a:pPr marL="0" indent="0">
              <a:spcAft>
                <a:spcPts val="0"/>
              </a:spcAft>
              <a:buNone/>
            </a:pPr>
            <a:r>
              <a:rPr lang="ru-RU" sz="2400" b="1" dirty="0">
                <a:solidFill>
                  <a:srgbClr val="000000"/>
                </a:solidFill>
                <a:latin typeface="Times New Roman"/>
                <a:ea typeface="Arial"/>
              </a:rPr>
              <a:t> </a:t>
            </a:r>
            <a:endParaRPr lang="ru-RU" sz="1600" dirty="0">
              <a:latin typeface="Times New Roman"/>
              <a:ea typeface="Times New Roman"/>
            </a:endParaRPr>
          </a:p>
          <a:p>
            <a:pPr lvl="0">
              <a:buFont typeface="Symbol"/>
              <a:buChar char=""/>
            </a:pPr>
            <a:r>
              <a:rPr lang="ru-RU" b="1" dirty="0">
                <a:solidFill>
                  <a:srgbClr val="000000"/>
                </a:solidFill>
                <a:latin typeface="Times New Roman"/>
                <a:ea typeface="Arial"/>
              </a:rPr>
              <a:t>анкетирование</a:t>
            </a:r>
            <a:endParaRPr lang="ru-RU" sz="1600" dirty="0">
              <a:latin typeface="Times New Roman"/>
              <a:ea typeface="Times New Roman"/>
            </a:endParaRPr>
          </a:p>
          <a:p>
            <a:pPr lvl="0">
              <a:buFont typeface="Symbol"/>
              <a:buChar char=""/>
            </a:pPr>
            <a:r>
              <a:rPr lang="ru-RU" b="1" dirty="0">
                <a:solidFill>
                  <a:srgbClr val="000000"/>
                </a:solidFill>
                <a:latin typeface="Times New Roman"/>
                <a:ea typeface="Arial"/>
              </a:rPr>
              <a:t>консультации</a:t>
            </a:r>
            <a:endParaRPr lang="ru-RU" sz="1600" dirty="0">
              <a:latin typeface="Times New Roman"/>
              <a:ea typeface="Times New Roman"/>
            </a:endParaRPr>
          </a:p>
          <a:p>
            <a:pPr lvl="0">
              <a:buFont typeface="Symbol"/>
              <a:buChar char=""/>
            </a:pPr>
            <a:r>
              <a:rPr lang="ru-RU" b="1" dirty="0">
                <a:solidFill>
                  <a:srgbClr val="000000"/>
                </a:solidFill>
                <a:latin typeface="Times New Roman"/>
                <a:ea typeface="Arial"/>
              </a:rPr>
              <a:t>родительские собрания</a:t>
            </a:r>
            <a:endParaRPr lang="ru-RU" sz="1600" dirty="0">
              <a:latin typeface="Times New Roman"/>
              <a:ea typeface="Times New Roman"/>
            </a:endParaRPr>
          </a:p>
          <a:p>
            <a:pPr lvl="0">
              <a:buFont typeface="Symbol"/>
              <a:buChar char=""/>
            </a:pPr>
            <a:r>
              <a:rPr lang="ru-RU" b="1" dirty="0">
                <a:solidFill>
                  <a:srgbClr val="000000"/>
                </a:solidFill>
                <a:latin typeface="Times New Roman"/>
                <a:ea typeface="Arial"/>
              </a:rPr>
              <a:t>создание и </a:t>
            </a:r>
            <a:r>
              <a:rPr lang="ru-RU" b="1" dirty="0" smtClean="0">
                <a:solidFill>
                  <a:srgbClr val="000000"/>
                </a:solidFill>
                <a:latin typeface="Times New Roman"/>
                <a:ea typeface="Arial"/>
              </a:rPr>
              <a:t>обогащение </a:t>
            </a:r>
            <a:r>
              <a:rPr lang="ru-RU" b="1" dirty="0">
                <a:solidFill>
                  <a:srgbClr val="000000"/>
                </a:solidFill>
                <a:latin typeface="Times New Roman"/>
                <a:ea typeface="Arial"/>
              </a:rPr>
              <a:t>развивающей среды</a:t>
            </a:r>
            <a:endParaRPr lang="ru-RU" sz="1600" dirty="0">
              <a:latin typeface="Times New Roman"/>
              <a:ea typeface="Times New Roman"/>
            </a:endParaRPr>
          </a:p>
          <a:p>
            <a:pPr marL="0" indent="0">
              <a:spcAft>
                <a:spcPts val="0"/>
              </a:spcAft>
              <a:buNone/>
            </a:pPr>
            <a:r>
              <a:rPr lang="ru-RU" sz="1600" dirty="0">
                <a:latin typeface="Times New Roman"/>
                <a:ea typeface="Times New Roman"/>
              </a:rPr>
              <a:t> </a:t>
            </a:r>
          </a:p>
          <a:p>
            <a:pPr marL="0" indent="0">
              <a:buNone/>
            </a:pPr>
            <a:endParaRPr lang="ru-RU" dirty="0"/>
          </a:p>
        </p:txBody>
      </p:sp>
    </p:spTree>
    <p:extLst>
      <p:ext uri="{BB962C8B-B14F-4D97-AF65-F5344CB8AC3E}">
        <p14:creationId xmlns:p14="http://schemas.microsoft.com/office/powerpoint/2010/main" val="12137292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Заголовок 2"/>
          <p:cNvSpPr>
            <a:spLocks noGrp="1"/>
          </p:cNvSpPr>
          <p:nvPr>
            <p:ph type="title"/>
          </p:nvPr>
        </p:nvSpPr>
        <p:spPr>
          <a:solidFill>
            <a:schemeClr val="bg1">
              <a:lumMod val="85000"/>
            </a:schemeClr>
          </a:solidFill>
        </p:spPr>
        <p:txBody>
          <a:bodyPr/>
          <a:lstStyle/>
          <a:p>
            <a:r>
              <a:rPr lang="ru-RU" sz="2900" b="1" i="1" dirty="0">
                <a:solidFill>
                  <a:srgbClr val="FF0000"/>
                </a:solidFill>
                <a:latin typeface="Times New Roman" pitchFamily="18" charset="0"/>
                <a:cs typeface="Times New Roman" pitchFamily="18" charset="0"/>
              </a:rPr>
              <a:t>Планируемые результаты-дети должны понять</a:t>
            </a:r>
            <a:r>
              <a:rPr lang="en-US" sz="2900" b="1" i="1" dirty="0">
                <a:solidFill>
                  <a:srgbClr val="FF0000"/>
                </a:solidFill>
                <a:latin typeface="Times New Roman" pitchFamily="18" charset="0"/>
                <a:cs typeface="Times New Roman" pitchFamily="18" charset="0"/>
              </a:rPr>
              <a:t>,</a:t>
            </a:r>
            <a:r>
              <a:rPr lang="ru-RU" sz="2900" b="1" i="1" dirty="0">
                <a:solidFill>
                  <a:srgbClr val="FF0000"/>
                </a:solidFill>
                <a:latin typeface="Times New Roman" pitchFamily="18" charset="0"/>
                <a:cs typeface="Times New Roman" pitchFamily="18" charset="0"/>
              </a:rPr>
              <a:t> что…</a:t>
            </a:r>
            <a:endParaRPr lang="ru-RU" dirty="0">
              <a:solidFill>
                <a:srgbClr val="FF0000"/>
              </a:solidFill>
            </a:endParaRPr>
          </a:p>
        </p:txBody>
      </p:sp>
      <p:sp>
        <p:nvSpPr>
          <p:cNvPr id="4" name="Объект 3"/>
          <p:cNvSpPr>
            <a:spLocks noGrp="1"/>
          </p:cNvSpPr>
          <p:nvPr>
            <p:ph idx="1"/>
          </p:nvPr>
        </p:nvSpPr>
        <p:spPr>
          <a:solidFill>
            <a:srgbClr val="FFFFCC"/>
          </a:solidFill>
          <a:ln>
            <a:solidFill>
              <a:srgbClr val="F8F9C3"/>
            </a:solidFill>
          </a:ln>
        </p:spPr>
        <p:txBody>
          <a:bodyPr>
            <a:normAutofit/>
          </a:bodyPr>
          <a:lstStyle/>
          <a:p>
            <a:pPr marL="0" lvl="0" indent="0" algn="just">
              <a:spcBef>
                <a:spcPts val="0"/>
              </a:spcBef>
              <a:buNone/>
            </a:pPr>
            <a:r>
              <a:rPr lang="ru-RU" altLang="ru-RU" sz="1800" b="1" dirty="0">
                <a:solidFill>
                  <a:prstClr val="black"/>
                </a:solidFill>
                <a:latin typeface="Times New Roman" pitchFamily="18" charset="0"/>
                <a:cs typeface="Times New Roman" pitchFamily="18" charset="0"/>
              </a:rPr>
              <a:t>1.               Деньги не появляются сами собой, а зарабатываются.</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2.	Сначала зарабатываем – потом тратим: соответственно, чем больше зарабатываешь и разумнее тратишь, тем больше можешь купить.</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3.	Стоимость товара зависит от его качества, нужности и от того, насколько сложно его произвести .</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4.	Деньги любят счет (дети должны уметь считать деньги, например, сдачу в магазине, деньги, которые они могут потратить в магазине).</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5.	Финансы нужно планировать (приучаем вести учет доходов и расходов в краткосрочном периоде).</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6.	Твои деньги бывают объектом чужого интереса (дети должны знать элементарные правила финансовой безопасности).</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7.	Не все продается и покупается (дети должны понимать, что главные ценности – жизнь, отношения, радость близких людей – за деньги не купишь).</a:t>
            </a:r>
          </a:p>
          <a:p>
            <a:pPr marL="0" lvl="0" indent="0" algn="just">
              <a:spcBef>
                <a:spcPts val="0"/>
              </a:spcBef>
              <a:buNone/>
            </a:pPr>
            <a:r>
              <a:rPr lang="ru-RU" altLang="ru-RU" sz="1800" b="1" dirty="0">
                <a:solidFill>
                  <a:prstClr val="black"/>
                </a:solidFill>
                <a:latin typeface="Times New Roman" pitchFamily="18" charset="0"/>
                <a:cs typeface="Times New Roman" pitchFamily="18" charset="0"/>
              </a:rPr>
              <a:t>8.	Финансы – это интересно и увлекательно.</a:t>
            </a:r>
          </a:p>
          <a:p>
            <a:endParaRPr lang="ru-RU" sz="1800" b="1" dirty="0"/>
          </a:p>
        </p:txBody>
      </p:sp>
    </p:spTree>
    <p:extLst>
      <p:ext uri="{BB962C8B-B14F-4D97-AF65-F5344CB8AC3E}">
        <p14:creationId xmlns:p14="http://schemas.microsoft.com/office/powerpoint/2010/main" val="115034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89465" y="116632"/>
            <a:ext cx="7488832" cy="5940088"/>
          </a:xfrm>
          <a:prstGeom prst="rect">
            <a:avLst/>
          </a:prstGeom>
          <a:solidFill>
            <a:schemeClr val="accent2">
              <a:lumMod val="20000"/>
              <a:lumOff val="80000"/>
            </a:schemeClr>
          </a:solidFill>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Список </a:t>
            </a:r>
            <a:r>
              <a:rPr kumimoji="0" lang="ru-RU" sz="2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литературы</a:t>
            </a:r>
            <a:r>
              <a:rPr kumimoji="0" lang="ru-RU" sz="20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 Антонова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Ю.Обсуждаем</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и играем: креативные задания для детей по финансовой грамотности. – М.: ВИТА-ПРЕСС, 2017. – 56 с.: ил.</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2. Виноградова А. М. Воспитание нравственных чувств у старших дошкольников/ Под ред. А. М. Виноградовой. М. - 1989.-159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3. Меньшикова, О. И., Попова, Т. Л. Экономика детям, большим и маленьким -М.:ТЦ Сфера, 1994.-157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4. Сасова И. А. Экономическое воспитание детей в семье. М. - 1989.-137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5. Смоленцева А. А. Введение в мир экономики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или,как</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мы играем в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экономику:Учебное</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пособие: СПб, 2001.-130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6. Смоленцева А. А. Знакомим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дошкольникас</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азами экономики с помощью сказок: Практическое пособие. -М.:АРКТИ, 2006.-88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7. Смоленцева, А. А. К проблеме экономического воспитания старших дошкольников/ А. А. Смоленцева, М. А Моисеева//Дошкольное воспитание. -1998-№5.-с. 12-16</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8.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Ульева</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Е. Откуда берутся деньги?: Энциклопедия для малышей в сказках. Ростов н/Д: Феникс, 2018. – 45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9. Шатова А. Д. Нужно ли, и зачем дошкольнику экономическое воспитание/ А. Д. Шатова// Дошкольное воспитание. -1989.-№7.-с. 21-23.</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10. Шатова А. Д. Экономическое воспитание дошкольников. Учебно-методическое пособие. М.: Педагогическое общество России, 2005.-256 с.</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11. Шорыгина Т. </a:t>
            </a:r>
            <a:r>
              <a:rPr kumimoji="0" lang="ru-RU" sz="1600" b="0" i="0" u="none" strike="noStrike" kern="0" cap="none" spc="0" normalizeH="0" baseline="0" noProof="0" dirty="0" err="1" smtClean="0">
                <a:ln>
                  <a:noFill/>
                </a:ln>
                <a:solidFill>
                  <a:prstClr val="black"/>
                </a:solidFill>
                <a:effectLst/>
                <a:uLnTx/>
                <a:uFillTx/>
                <a:latin typeface="Times New Roman" pitchFamily="18" charset="0"/>
                <a:cs typeface="Times New Roman" pitchFamily="18" charset="0"/>
              </a:rPr>
              <a:t>А.Беседы</a:t>
            </a:r>
            <a:r>
              <a:rPr kumimoji="0" lang="ru-RU" sz="1600" b="0" i="0"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 об экономике: Методические рекомендации. - М.:ТЦ Сфера, 2017.- 96 с.</a:t>
            </a: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150349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115616" y="2551837"/>
            <a:ext cx="6840760" cy="1754326"/>
          </a:xfrm>
          <a:prstGeom prst="rect">
            <a:avLst/>
          </a:prstGeom>
        </p:spPr>
        <p:txBody>
          <a:bodyPr wrap="square">
            <a:spAutoFit/>
          </a:bodyPr>
          <a:lstStyle/>
          <a:p>
            <a:pPr lvl="0" algn="ctr"/>
            <a:r>
              <a:rPr lang="ru-RU" sz="5400" b="1" cap="all" dirty="0">
                <a:ln w="0"/>
                <a:gradFill flip="none">
                  <a:gsLst>
                    <a:gs pos="0">
                      <a:srgbClr val="4F81BD">
                        <a:tint val="75000"/>
                        <a:shade val="75000"/>
                        <a:satMod val="170000"/>
                      </a:srgbClr>
                    </a:gs>
                    <a:gs pos="49000">
                      <a:srgbClr val="4F81BD">
                        <a:tint val="88000"/>
                        <a:shade val="65000"/>
                        <a:satMod val="172000"/>
                      </a:srgbClr>
                    </a:gs>
                    <a:gs pos="50000">
                      <a:srgbClr val="4F81BD">
                        <a:shade val="65000"/>
                        <a:satMod val="130000"/>
                      </a:srgbClr>
                    </a:gs>
                    <a:gs pos="92000">
                      <a:srgbClr val="4F81BD">
                        <a:shade val="50000"/>
                        <a:satMod val="120000"/>
                      </a:srgbClr>
                    </a:gs>
                    <a:gs pos="100000">
                      <a:srgbClr val="4F81BD">
                        <a:shade val="48000"/>
                        <a:satMod val="120000"/>
                      </a:srgbClr>
                    </a:gs>
                  </a:gsLst>
                  <a:lin ang="5400000"/>
                </a:gradFill>
                <a:effectLst>
                  <a:reflection blurRad="12700" stA="50000" endPos="50000" dist="5000" dir="5400000" sy="-100000" rotWithShape="0"/>
                </a:effectLst>
                <a:cs typeface="Arial"/>
              </a:rPr>
              <a:t>Спасибо за внимание</a:t>
            </a:r>
          </a:p>
        </p:txBody>
      </p:sp>
    </p:spTree>
    <p:extLst>
      <p:ext uri="{BB962C8B-B14F-4D97-AF65-F5344CB8AC3E}">
        <p14:creationId xmlns:p14="http://schemas.microsoft.com/office/powerpoint/2010/main" val="1978309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468"/>
            <a:ext cx="9144000" cy="708693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4572000" y="332657"/>
            <a:ext cx="4248472" cy="2232247"/>
          </a:xfrm>
        </p:spPr>
        <p:txBody>
          <a:bodyPr>
            <a:normAutofit fontScale="90000"/>
          </a:bodyPr>
          <a:lstStyle/>
          <a:p>
            <a:r>
              <a:rPr lang="ru-RU" sz="2800" dirty="0">
                <a:solidFill>
                  <a:prstClr val="black"/>
                </a:solidFill>
                <a:latin typeface="Times New Roman" pitchFamily="18" charset="0"/>
                <a:cs typeface="Times New Roman" pitchFamily="18" charset="0"/>
              </a:rPr>
              <a:t>«Деньги, которыми обладаешь </a:t>
            </a:r>
            <a:br>
              <a:rPr lang="ru-RU" sz="2800" dirty="0">
                <a:solidFill>
                  <a:prstClr val="black"/>
                </a:solidFill>
                <a:latin typeface="Times New Roman" pitchFamily="18" charset="0"/>
                <a:cs typeface="Times New Roman" pitchFamily="18" charset="0"/>
              </a:rPr>
            </a:br>
            <a:r>
              <a:rPr lang="ru-RU" sz="2800" dirty="0">
                <a:solidFill>
                  <a:prstClr val="black"/>
                </a:solidFill>
                <a:latin typeface="Times New Roman" pitchFamily="18" charset="0"/>
                <a:cs typeface="Times New Roman" pitchFamily="18" charset="0"/>
              </a:rPr>
              <a:t>– орудие свободы; </a:t>
            </a:r>
            <a:br>
              <a:rPr lang="ru-RU" sz="2800" dirty="0">
                <a:solidFill>
                  <a:prstClr val="black"/>
                </a:solidFill>
                <a:latin typeface="Times New Roman" pitchFamily="18" charset="0"/>
                <a:cs typeface="Times New Roman" pitchFamily="18" charset="0"/>
              </a:rPr>
            </a:br>
            <a:r>
              <a:rPr lang="ru-RU" sz="2800" dirty="0">
                <a:solidFill>
                  <a:prstClr val="black"/>
                </a:solidFill>
                <a:latin typeface="Times New Roman" pitchFamily="18" charset="0"/>
                <a:cs typeface="Times New Roman" pitchFamily="18" charset="0"/>
              </a:rPr>
              <a:t>те, за которыми гонишься </a:t>
            </a:r>
            <a:br>
              <a:rPr lang="ru-RU" sz="2800" dirty="0">
                <a:solidFill>
                  <a:prstClr val="black"/>
                </a:solidFill>
                <a:latin typeface="Times New Roman" pitchFamily="18" charset="0"/>
                <a:cs typeface="Times New Roman" pitchFamily="18" charset="0"/>
              </a:rPr>
            </a:br>
            <a:r>
              <a:rPr lang="ru-RU" sz="2800" dirty="0">
                <a:solidFill>
                  <a:prstClr val="black"/>
                </a:solidFill>
                <a:latin typeface="Times New Roman" pitchFamily="18" charset="0"/>
                <a:cs typeface="Times New Roman" pitchFamily="18" charset="0"/>
              </a:rPr>
              <a:t>— орудие рабства»</a:t>
            </a:r>
            <a:br>
              <a:rPr lang="ru-RU" sz="2800" dirty="0">
                <a:solidFill>
                  <a:prstClr val="black"/>
                </a:solidFill>
                <a:latin typeface="Times New Roman" pitchFamily="18" charset="0"/>
                <a:cs typeface="Times New Roman" pitchFamily="18" charset="0"/>
              </a:rPr>
            </a:br>
            <a:r>
              <a:rPr lang="ru-RU" sz="2800" i="1" dirty="0">
                <a:solidFill>
                  <a:prstClr val="black"/>
                </a:solidFill>
                <a:latin typeface="Times New Roman" pitchFamily="18" charset="0"/>
                <a:cs typeface="Times New Roman" pitchFamily="18" charset="0"/>
              </a:rPr>
              <a:t>Жан-Жак Руссо</a:t>
            </a:r>
            <a:endParaRPr lang="ru-RU" dirty="0"/>
          </a:p>
        </p:txBody>
      </p:sp>
      <p:sp>
        <p:nvSpPr>
          <p:cNvPr id="3" name="Подзаголовок 2"/>
          <p:cNvSpPr>
            <a:spLocks noGrp="1"/>
          </p:cNvSpPr>
          <p:nvPr>
            <p:ph type="subTitle" idx="1"/>
          </p:nvPr>
        </p:nvSpPr>
        <p:spPr>
          <a:xfrm>
            <a:off x="539552" y="2996952"/>
            <a:ext cx="7992888" cy="3672408"/>
          </a:xfrm>
        </p:spPr>
        <p:txBody>
          <a:bodyPr/>
          <a:lstStyle/>
          <a:p>
            <a:r>
              <a:rPr lang="ru-RU" b="1" dirty="0" smtClean="0">
                <a:solidFill>
                  <a:srgbClr val="FF0000"/>
                </a:solidFill>
                <a:latin typeface="Times New Roman" pitchFamily="18" charset="0"/>
                <a:cs typeface="Times New Roman" pitchFamily="18" charset="0"/>
              </a:rPr>
              <a:t>Финансовая грамотность – это особое качество человека, которое формируется с самого малого возраста и показывает умение самостоятельно зарабатывать деньги и грамотно ими управлять</a:t>
            </a:r>
            <a:r>
              <a:rPr lang="ru-RU" dirty="0" smtClean="0">
                <a:latin typeface="Times New Roman" pitchFamily="18" charset="0"/>
                <a:cs typeface="Times New Roman" pitchFamily="18" charset="0"/>
              </a:rPr>
              <a:t>.</a:t>
            </a:r>
          </a:p>
          <a:p>
            <a:endParaRPr lang="ru-RU" dirty="0"/>
          </a:p>
        </p:txBody>
      </p:sp>
    </p:spTree>
    <p:extLst>
      <p:ext uri="{BB962C8B-B14F-4D97-AF65-F5344CB8AC3E}">
        <p14:creationId xmlns:p14="http://schemas.microsoft.com/office/powerpoint/2010/main" val="8732233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4468"/>
            <a:ext cx="9144000" cy="7086939"/>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908721"/>
            <a:ext cx="7772400" cy="4464496"/>
          </a:xfrm>
        </p:spPr>
        <p:txBody>
          <a:bodyPr>
            <a:noAutofit/>
          </a:bodyPr>
          <a:lstStyle/>
          <a:p>
            <a:r>
              <a:rPr lang="ru-RU" sz="3200" b="1" i="1" dirty="0">
                <a:solidFill>
                  <a:prstClr val="black"/>
                </a:solidFill>
                <a:latin typeface="Times New Roman" pitchFamily="18" charset="0"/>
                <a:cs typeface="Times New Roman" pitchFamily="18" charset="0"/>
              </a:rPr>
              <a:t>Актуальность</a:t>
            </a:r>
            <a:r>
              <a:rPr lang="ru-RU" sz="3200" b="1" dirty="0">
                <a:solidFill>
                  <a:prstClr val="black"/>
                </a:solidFill>
                <a:latin typeface="Times New Roman" pitchFamily="18" charset="0"/>
                <a:cs typeface="Times New Roman" pitchFamily="18" charset="0"/>
              </a:rPr>
              <a:t/>
            </a:r>
            <a:br>
              <a:rPr lang="ru-RU" sz="3200" b="1" dirty="0">
                <a:solidFill>
                  <a:prstClr val="black"/>
                </a:solidFill>
                <a:latin typeface="Times New Roman" pitchFamily="18" charset="0"/>
                <a:cs typeface="Times New Roman" pitchFamily="18" charset="0"/>
              </a:rPr>
            </a:br>
            <a:r>
              <a:rPr lang="ru-RU" sz="3200" b="1" dirty="0">
                <a:solidFill>
                  <a:prstClr val="black"/>
                </a:solidFill>
                <a:latin typeface="Times New Roman" pitchFamily="18" charset="0"/>
                <a:cs typeface="Times New Roman" pitchFamily="18" charset="0"/>
              </a:rPr>
              <a:t>Современная жизнь диктует свои стандарты: в условиях рыночной экономики человеку в любом возрасте, чтобы быть успешным, необходимо быть финансово грамотным. Поэтому обучение основам экономических знаний необходимо начинать уже в детском саду, ведь представления о деньгах и их применении начинают формироваться в дошкольном возрасте.</a:t>
            </a:r>
            <a:br>
              <a:rPr lang="ru-RU" sz="3200" b="1" dirty="0">
                <a:solidFill>
                  <a:prstClr val="black"/>
                </a:solidFill>
                <a:latin typeface="Times New Roman" pitchFamily="18" charset="0"/>
                <a:cs typeface="Times New Roman" pitchFamily="18" charset="0"/>
              </a:rPr>
            </a:br>
            <a:endParaRPr lang="ru-RU" sz="3200" b="1" dirty="0"/>
          </a:p>
        </p:txBody>
      </p:sp>
    </p:spTree>
    <p:extLst>
      <p:ext uri="{BB962C8B-B14F-4D97-AF65-F5344CB8AC3E}">
        <p14:creationId xmlns:p14="http://schemas.microsoft.com/office/powerpoint/2010/main" val="15638671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548680"/>
            <a:ext cx="8229600" cy="5544616"/>
          </a:xfrm>
          <a:solidFill>
            <a:schemeClr val="bg2">
              <a:lumMod val="90000"/>
            </a:schemeClr>
          </a:solidFill>
        </p:spPr>
        <p:txBody>
          <a:bodyPr>
            <a:normAutofit/>
          </a:bodyPr>
          <a:lstStyle/>
          <a:p>
            <a:r>
              <a:rPr lang="ru-RU" sz="2500" i="1" dirty="0">
                <a:solidFill>
                  <a:prstClr val="black"/>
                </a:solidFill>
                <a:latin typeface="Times New Roman" pitchFamily="18" charset="0"/>
                <a:cs typeface="Times New Roman" pitchFamily="18" charset="0"/>
              </a:rPr>
              <a:t>Федеральный государственный образовательный стандарт</a:t>
            </a:r>
            <a:r>
              <a:rPr lang="ru-RU" sz="2500" dirty="0">
                <a:solidFill>
                  <a:prstClr val="black"/>
                </a:solidFill>
                <a:latin typeface="Times New Roman" pitchFamily="18" charset="0"/>
                <a:cs typeface="Times New Roman" pitchFamily="18" charset="0"/>
              </a:rPr>
              <a:t> дошкольного образования ставит задачу формирования общей культуры личности детей.</a:t>
            </a:r>
            <a:br>
              <a:rPr lang="ru-RU" sz="2500" dirty="0">
                <a:solidFill>
                  <a:prstClr val="black"/>
                </a:solidFill>
                <a:latin typeface="Times New Roman" pitchFamily="18" charset="0"/>
                <a:cs typeface="Times New Roman" pitchFamily="18" charset="0"/>
              </a:rPr>
            </a:br>
            <a:r>
              <a:rPr lang="ru-RU" sz="2500" dirty="0">
                <a:solidFill>
                  <a:prstClr val="black"/>
                </a:solidFill>
                <a:latin typeface="Times New Roman" pitchFamily="18" charset="0"/>
                <a:cs typeface="Times New Roman" pitchFamily="18" charset="0"/>
              </a:rPr>
              <a:t>Экономическая культура личности дошкольника характеризуется наличием первичных представлений об экономических категориях, интеллектуальных и нравственных качествах (бережливость, смекалка, трудолюбие, умение планировать дела, осуждение жадности и расточительности). Без сформированных первичных экономических представлений невозможно формирование финансовой грамотности.</a:t>
            </a:r>
            <a:br>
              <a:rPr lang="ru-RU" sz="2500" dirty="0">
                <a:solidFill>
                  <a:prstClr val="black"/>
                </a:solidFill>
                <a:latin typeface="Times New Roman" pitchFamily="18" charset="0"/>
                <a:cs typeface="Times New Roman" pitchFamily="18" charset="0"/>
              </a:rPr>
            </a:br>
            <a:endParaRPr lang="ru-RU" dirty="0"/>
          </a:p>
        </p:txBody>
      </p:sp>
    </p:spTree>
    <p:extLst>
      <p:ext uri="{BB962C8B-B14F-4D97-AF65-F5344CB8AC3E}">
        <p14:creationId xmlns:p14="http://schemas.microsoft.com/office/powerpoint/2010/main" val="3828742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5746650"/>
          </a:xfrm>
          <a:solidFill>
            <a:schemeClr val="tx2">
              <a:lumMod val="20000"/>
              <a:lumOff val="80000"/>
            </a:schemeClr>
          </a:solidFill>
        </p:spPr>
        <p:txBody>
          <a:bodyPr>
            <a:normAutofit/>
          </a:bodyPr>
          <a:lstStyle/>
          <a:p>
            <a:r>
              <a:rPr lang="ru-RU" sz="3200" dirty="0">
                <a:solidFill>
                  <a:prstClr val="black"/>
                </a:solidFill>
                <a:latin typeface="Times New Roman" pitchFamily="18" charset="0"/>
                <a:cs typeface="Times New Roman" pitchFamily="18" charset="0"/>
              </a:rPr>
              <a:t>В дошкольной педагогике проблема экономического воспитания и обучения рассматривалась как составная часть трудового воспитания. Об этом свидетельствуют работы таких исследователей как Р. С. Буре, Л. С. </a:t>
            </a:r>
            <a:r>
              <a:rPr lang="ru-RU" sz="3200" dirty="0" err="1">
                <a:solidFill>
                  <a:prstClr val="black"/>
                </a:solidFill>
                <a:latin typeface="Times New Roman" pitchFamily="18" charset="0"/>
                <a:cs typeface="Times New Roman" pitchFamily="18" charset="0"/>
              </a:rPr>
              <a:t>Дзинтерс</a:t>
            </a:r>
            <a:r>
              <a:rPr lang="ru-RU" sz="3200" dirty="0">
                <a:solidFill>
                  <a:prstClr val="black"/>
                </a:solidFill>
                <a:latin typeface="Times New Roman" pitchFamily="18" charset="0"/>
                <a:cs typeface="Times New Roman" pitchFamily="18" charset="0"/>
              </a:rPr>
              <a:t>, И. В. </a:t>
            </a:r>
            <a:r>
              <a:rPr lang="ru-RU" sz="3200" dirty="0" err="1">
                <a:solidFill>
                  <a:prstClr val="black"/>
                </a:solidFill>
                <a:latin typeface="Times New Roman" pitchFamily="18" charset="0"/>
                <a:cs typeface="Times New Roman" pitchFamily="18" charset="0"/>
              </a:rPr>
              <a:t>Житко</a:t>
            </a:r>
            <a:r>
              <a:rPr lang="ru-RU" sz="3200" dirty="0">
                <a:solidFill>
                  <a:prstClr val="black"/>
                </a:solidFill>
                <a:latin typeface="Times New Roman" pitchFamily="18" charset="0"/>
                <a:cs typeface="Times New Roman" pitchFamily="18" charset="0"/>
              </a:rPr>
              <a:t>, Л. М. </a:t>
            </a:r>
            <a:r>
              <a:rPr lang="ru-RU" sz="3200" dirty="0" err="1">
                <a:solidFill>
                  <a:prstClr val="black"/>
                </a:solidFill>
                <a:latin typeface="Times New Roman" pitchFamily="18" charset="0"/>
                <a:cs typeface="Times New Roman" pitchFamily="18" charset="0"/>
              </a:rPr>
              <a:t>Казарян</a:t>
            </a:r>
            <a:r>
              <a:rPr lang="ru-RU" sz="3200" dirty="0">
                <a:solidFill>
                  <a:prstClr val="black"/>
                </a:solidFill>
                <a:latin typeface="Times New Roman" pitchFamily="18" charset="0"/>
                <a:cs typeface="Times New Roman" pitchFamily="18" charset="0"/>
              </a:rPr>
              <a:t>, Л. В. </a:t>
            </a:r>
            <a:r>
              <a:rPr lang="ru-RU" sz="3200" dirty="0" err="1">
                <a:solidFill>
                  <a:prstClr val="black"/>
                </a:solidFill>
                <a:latin typeface="Times New Roman" pitchFamily="18" charset="0"/>
                <a:cs typeface="Times New Roman" pitchFamily="18" charset="0"/>
              </a:rPr>
              <a:t>Крайновой</a:t>
            </a:r>
            <a:r>
              <a:rPr lang="ru-RU" sz="3200" dirty="0">
                <a:solidFill>
                  <a:prstClr val="black"/>
                </a:solidFill>
                <a:latin typeface="Times New Roman" pitchFamily="18" charset="0"/>
                <a:cs typeface="Times New Roman" pitchFamily="18" charset="0"/>
              </a:rPr>
              <a:t>, Л. Я. </a:t>
            </a:r>
            <a:r>
              <a:rPr lang="ru-RU" sz="3200" dirty="0" err="1">
                <a:solidFill>
                  <a:prstClr val="black"/>
                </a:solidFill>
                <a:latin typeface="Times New Roman" pitchFamily="18" charset="0"/>
                <a:cs typeface="Times New Roman" pitchFamily="18" charset="0"/>
              </a:rPr>
              <a:t>Мусатовой</a:t>
            </a:r>
            <a:r>
              <a:rPr lang="ru-RU" sz="3200" dirty="0">
                <a:solidFill>
                  <a:prstClr val="black"/>
                </a:solidFill>
                <a:latin typeface="Times New Roman" pitchFamily="18" charset="0"/>
                <a:cs typeface="Times New Roman" pitchFamily="18" charset="0"/>
              </a:rPr>
              <a:t>, В. Г. Нечаевой и др.</a:t>
            </a:r>
            <a:endParaRPr lang="ru-RU" sz="3200" dirty="0"/>
          </a:p>
        </p:txBody>
      </p:sp>
    </p:spTree>
    <p:extLst>
      <p:ext uri="{BB962C8B-B14F-4D97-AF65-F5344CB8AC3E}">
        <p14:creationId xmlns:p14="http://schemas.microsoft.com/office/powerpoint/2010/main" val="3828742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274638"/>
            <a:ext cx="8229600" cy="5890666"/>
          </a:xfrm>
          <a:solidFill>
            <a:schemeClr val="accent2">
              <a:lumMod val="20000"/>
              <a:lumOff val="80000"/>
            </a:schemeClr>
          </a:solidFill>
        </p:spPr>
        <p:txBody>
          <a:bodyPr>
            <a:normAutofit fontScale="90000"/>
          </a:bodyPr>
          <a:lstStyle/>
          <a:p>
            <a:r>
              <a:rPr lang="ru-RU" sz="3600" b="1" i="1" dirty="0">
                <a:solidFill>
                  <a:srgbClr val="FF0000"/>
                </a:solidFill>
                <a:latin typeface="Times New Roman" pitchFamily="18" charset="0"/>
                <a:cs typeface="Times New Roman" pitchFamily="18" charset="0"/>
              </a:rPr>
              <a:t>Цель:</a:t>
            </a:r>
            <a:r>
              <a:rPr lang="ru-RU" sz="1800" b="1" i="1" dirty="0">
                <a:solidFill>
                  <a:prstClr val="black"/>
                </a:solidFill>
                <a:latin typeface="Times New Roman" pitchFamily="18" charset="0"/>
                <a:cs typeface="Times New Roman" pitchFamily="18" charset="0"/>
              </a:rPr>
              <a:t/>
            </a:r>
            <a:br>
              <a:rPr lang="ru-RU" sz="1800" b="1" i="1" dirty="0">
                <a:solidFill>
                  <a:prstClr val="black"/>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Помочь детям войти в социально-экономическую жизнь, способствовать формированию основ финансовой грамотности у детей дошкольного возраста.</a:t>
            </a:r>
            <a:br>
              <a:rPr lang="ru-RU" sz="2000" b="1" dirty="0">
                <a:solidFill>
                  <a:srgbClr val="002060"/>
                </a:solidFill>
                <a:latin typeface="Times New Roman" pitchFamily="18" charset="0"/>
                <a:cs typeface="Times New Roman" pitchFamily="18" charset="0"/>
              </a:rPr>
            </a:br>
            <a:r>
              <a:rPr lang="ru-RU" sz="2000" b="1" i="1" dirty="0">
                <a:solidFill>
                  <a:srgbClr val="002060"/>
                </a:solidFill>
                <a:latin typeface="Times New Roman" pitchFamily="18" charset="0"/>
                <a:cs typeface="Times New Roman" pitchFamily="18" charset="0"/>
              </a:rPr>
              <a:t>Задачи:</a:t>
            </a:r>
            <a:r>
              <a:rPr lang="ru-RU" sz="2000" b="1" dirty="0">
                <a:solidFill>
                  <a:srgbClr val="002060"/>
                </a:solidFill>
                <a:latin typeface="Times New Roman" pitchFamily="18" charset="0"/>
                <a:cs typeface="Times New Roman" pitchFamily="18" charset="0"/>
              </a:rPr>
              <a:t/>
            </a:r>
            <a:br>
              <a:rPr lang="ru-RU" sz="2000" b="1" dirty="0">
                <a:solidFill>
                  <a:srgbClr val="002060"/>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1. Создать условия для формирования элементарных экономических знаний у детей.</a:t>
            </a:r>
            <a:br>
              <a:rPr lang="ru-RU" sz="2000" b="1" dirty="0">
                <a:solidFill>
                  <a:srgbClr val="002060"/>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2. Научить понимать и ценить окружающий предметный мир (как результат труда людей, видеть красоту человеческого творения и относиться к нему с уважением.</a:t>
            </a:r>
            <a:br>
              <a:rPr lang="ru-RU" sz="2000" b="1" dirty="0">
                <a:solidFill>
                  <a:srgbClr val="002060"/>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3. Развить эмоциональную сферу детей, умение понимать свое эмоциональное состояние, регулировать собственное поведение, формировать положительную самооценку, способность распознать чувства других людей.</a:t>
            </a:r>
            <a:br>
              <a:rPr lang="ru-RU" sz="2000" b="1" dirty="0">
                <a:solidFill>
                  <a:srgbClr val="002060"/>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4. Развить у детей навыки и привычки речевого этикета, культурного поведения в быту (вести себя правильно в реальных жизненных ситуациях с разумными потребностями).</a:t>
            </a:r>
            <a:br>
              <a:rPr lang="ru-RU" sz="2000" b="1" dirty="0">
                <a:solidFill>
                  <a:srgbClr val="002060"/>
                </a:solidFill>
                <a:latin typeface="Times New Roman" pitchFamily="18" charset="0"/>
                <a:cs typeface="Times New Roman" pitchFamily="18" charset="0"/>
              </a:rPr>
            </a:br>
            <a:r>
              <a:rPr lang="ru-RU" sz="2000" b="1" dirty="0">
                <a:solidFill>
                  <a:srgbClr val="002060"/>
                </a:solidFill>
                <a:latin typeface="Times New Roman" pitchFamily="18" charset="0"/>
                <a:cs typeface="Times New Roman" pitchFamily="18" charset="0"/>
              </a:rPr>
              <a:t>5. Формировать правильное отношение к деньгам как предмету жизненной необходимости.</a:t>
            </a:r>
            <a:br>
              <a:rPr lang="ru-RU" sz="2000" b="1" dirty="0">
                <a:solidFill>
                  <a:srgbClr val="002060"/>
                </a:solidFill>
                <a:latin typeface="Times New Roman" pitchFamily="18" charset="0"/>
                <a:cs typeface="Times New Roman" pitchFamily="18" charset="0"/>
              </a:rPr>
            </a:br>
            <a:endParaRPr lang="ru-RU" sz="2000" b="1" dirty="0">
              <a:solidFill>
                <a:srgbClr val="002060"/>
              </a:solidFill>
            </a:endParaRPr>
          </a:p>
        </p:txBody>
      </p:sp>
    </p:spTree>
    <p:extLst>
      <p:ext uri="{BB962C8B-B14F-4D97-AF65-F5344CB8AC3E}">
        <p14:creationId xmlns:p14="http://schemas.microsoft.com/office/powerpoint/2010/main" val="37022889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30778"/>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a:xfrm>
            <a:off x="457200" y="476672"/>
            <a:ext cx="8229600" cy="1368152"/>
          </a:xfrm>
          <a:solidFill>
            <a:schemeClr val="accent3">
              <a:lumMod val="40000"/>
              <a:lumOff val="60000"/>
            </a:schemeClr>
          </a:solidFill>
        </p:spPr>
        <p:txBody>
          <a:bodyPr/>
          <a:lstStyle/>
          <a:p>
            <a:r>
              <a:rPr lang="ru-RU" sz="2800" b="1" i="1" dirty="0">
                <a:solidFill>
                  <a:srgbClr val="FF0000"/>
                </a:solidFill>
                <a:latin typeface="Times New Roman" pitchFamily="18" charset="0"/>
                <a:cs typeface="Times New Roman" pitchFamily="18" charset="0"/>
              </a:rPr>
              <a:t>Методы и приемы работы с детьми по финансовой грамотности</a:t>
            </a:r>
            <a:endParaRPr lang="ru-RU" dirty="0">
              <a:solidFill>
                <a:srgbClr val="FF0000"/>
              </a:solidFill>
            </a:endParaRPr>
          </a:p>
        </p:txBody>
      </p:sp>
      <p:sp>
        <p:nvSpPr>
          <p:cNvPr id="4" name="Прямоугольник 3"/>
          <p:cNvSpPr/>
          <p:nvPr/>
        </p:nvSpPr>
        <p:spPr>
          <a:xfrm>
            <a:off x="395536" y="2090172"/>
            <a:ext cx="7992888" cy="3046988"/>
          </a:xfrm>
          <a:prstGeom prst="rect">
            <a:avLst/>
          </a:prstGeom>
          <a:solidFill>
            <a:schemeClr val="bg2">
              <a:lumMod val="90000"/>
            </a:schemeClr>
          </a:solidFill>
        </p:spPr>
        <p:txBody>
          <a:bodyPr wrap="square">
            <a:spAutoFit/>
          </a:bodyPr>
          <a:lstStyle/>
          <a:p>
            <a:pPr marL="342900" lvl="0" indent="-342900">
              <a:spcAft>
                <a:spcPts val="0"/>
              </a:spcAft>
              <a:buFont typeface="Symbol"/>
              <a:buChar char=""/>
            </a:pPr>
            <a:endParaRPr lang="ru-RU" sz="2800" b="1" dirty="0" smtClean="0">
              <a:solidFill>
                <a:srgbClr val="000000"/>
              </a:solidFill>
              <a:latin typeface="Times New Roman"/>
              <a:ea typeface="Arial"/>
            </a:endParaRPr>
          </a:p>
          <a:p>
            <a:pPr marL="342900" lvl="0" indent="-342900">
              <a:spcAft>
                <a:spcPts val="0"/>
              </a:spcAft>
              <a:buFont typeface="Symbol"/>
              <a:buChar char=""/>
            </a:pPr>
            <a:r>
              <a:rPr lang="ru-RU" sz="2800" b="1" dirty="0" smtClean="0">
                <a:solidFill>
                  <a:srgbClr val="000000"/>
                </a:solidFill>
                <a:latin typeface="Times New Roman"/>
                <a:ea typeface="Arial"/>
              </a:rPr>
              <a:t>интеллектуальные </a:t>
            </a:r>
            <a:r>
              <a:rPr lang="ru-RU" sz="2800" b="1" dirty="0">
                <a:solidFill>
                  <a:srgbClr val="000000"/>
                </a:solidFill>
                <a:latin typeface="Times New Roman"/>
                <a:ea typeface="Arial"/>
              </a:rPr>
              <a:t>игры и развлечения ;</a:t>
            </a:r>
            <a:endParaRPr lang="ru-RU" sz="2800" dirty="0" smtClean="0">
              <a:effectLst/>
              <a:latin typeface="Times New Roman"/>
              <a:ea typeface="Times New Roman"/>
            </a:endParaRPr>
          </a:p>
          <a:p>
            <a:pPr marL="342900" lvl="0" indent="-342900">
              <a:spcAft>
                <a:spcPts val="0"/>
              </a:spcAft>
              <a:buFont typeface="Symbol"/>
              <a:buChar char=""/>
            </a:pPr>
            <a:r>
              <a:rPr lang="ru-RU" sz="2800" b="1" dirty="0">
                <a:solidFill>
                  <a:srgbClr val="000000"/>
                </a:solidFill>
                <a:latin typeface="Times New Roman"/>
                <a:ea typeface="Arial"/>
              </a:rPr>
              <a:t>интеллектуальные игры и развлечения ;</a:t>
            </a:r>
            <a:endParaRPr lang="ru-RU" sz="2800" dirty="0" smtClean="0">
              <a:effectLst/>
              <a:latin typeface="Times New Roman"/>
              <a:ea typeface="Times New Roman"/>
            </a:endParaRPr>
          </a:p>
          <a:p>
            <a:pPr marL="342900" lvl="0" indent="-342900">
              <a:spcAft>
                <a:spcPts val="0"/>
              </a:spcAft>
              <a:buFont typeface="Symbol"/>
              <a:buChar char=""/>
            </a:pPr>
            <a:r>
              <a:rPr lang="ru-RU" sz="2800" b="1" dirty="0">
                <a:solidFill>
                  <a:srgbClr val="000000"/>
                </a:solidFill>
                <a:latin typeface="Times New Roman"/>
                <a:ea typeface="Arial"/>
              </a:rPr>
              <a:t>тематические занятия;</a:t>
            </a:r>
            <a:endParaRPr lang="ru-RU" sz="2800" dirty="0" smtClean="0">
              <a:effectLst/>
              <a:latin typeface="Times New Roman"/>
              <a:ea typeface="Times New Roman"/>
            </a:endParaRPr>
          </a:p>
          <a:p>
            <a:pPr marL="342900" lvl="0" indent="-342900">
              <a:spcAft>
                <a:spcPts val="0"/>
              </a:spcAft>
              <a:buFont typeface="Symbol"/>
              <a:buChar char=""/>
            </a:pPr>
            <a:r>
              <a:rPr lang="ru-RU" sz="2800" b="1" dirty="0">
                <a:solidFill>
                  <a:srgbClr val="000000"/>
                </a:solidFill>
                <a:latin typeface="Times New Roman"/>
                <a:ea typeface="Arial"/>
              </a:rPr>
              <a:t>беседы;</a:t>
            </a:r>
            <a:endParaRPr lang="ru-RU" sz="2800" dirty="0" smtClean="0">
              <a:effectLst/>
              <a:latin typeface="Times New Roman"/>
              <a:ea typeface="Times New Roman"/>
            </a:endParaRPr>
          </a:p>
          <a:p>
            <a:pPr marL="342900" lvl="0" indent="-342900">
              <a:spcAft>
                <a:spcPts val="0"/>
              </a:spcAft>
              <a:buFont typeface="Symbol"/>
              <a:buChar char=""/>
            </a:pPr>
            <a:r>
              <a:rPr lang="ru-RU" sz="2800" b="1" dirty="0">
                <a:solidFill>
                  <a:srgbClr val="000000"/>
                </a:solidFill>
                <a:latin typeface="Times New Roman"/>
                <a:ea typeface="Arial"/>
              </a:rPr>
              <a:t>чтение стихов, сказок, пословиц, поговорок.</a:t>
            </a:r>
            <a:endParaRPr lang="ru-RU" sz="2800" dirty="0" smtClean="0">
              <a:effectLst/>
              <a:latin typeface="Times New Roman"/>
              <a:ea typeface="Times New Roman"/>
            </a:endParaRPr>
          </a:p>
          <a:p>
            <a:pPr>
              <a:spcAft>
                <a:spcPts val="0"/>
              </a:spcAft>
            </a:pPr>
            <a:r>
              <a:rPr lang="ru-RU" sz="1200" dirty="0" smtClean="0">
                <a:effectLst/>
                <a:latin typeface="Times New Roman"/>
                <a:ea typeface="Times New Roman"/>
              </a:rPr>
              <a:t> </a:t>
            </a:r>
          </a:p>
          <a:p>
            <a:pPr>
              <a:spcAft>
                <a:spcPts val="0"/>
              </a:spcAft>
            </a:pPr>
            <a:r>
              <a:rPr lang="ru-RU" sz="1200" dirty="0" smtClean="0">
                <a:effectLst/>
                <a:latin typeface="Times New Roman"/>
                <a:ea typeface="Times New Roman"/>
              </a:rPr>
              <a:t> </a:t>
            </a:r>
            <a:endParaRPr lang="ru-RU" sz="1200" dirty="0">
              <a:effectLst/>
              <a:latin typeface="Times New Roman"/>
              <a:ea typeface="Times New Roman"/>
            </a:endParaRPr>
          </a:p>
        </p:txBody>
      </p:sp>
    </p:spTree>
    <p:extLst>
      <p:ext uri="{BB962C8B-B14F-4D97-AF65-F5344CB8AC3E}">
        <p14:creationId xmlns:p14="http://schemas.microsoft.com/office/powerpoint/2010/main" val="370228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36436" y="0"/>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39552" y="1166843"/>
            <a:ext cx="7776864" cy="584775"/>
          </a:xfrm>
          <a:prstGeom prst="rect">
            <a:avLst/>
          </a:prstGeom>
        </p:spPr>
        <p:txBody>
          <a:bodyPr wrap="square">
            <a:spAutoFit/>
          </a:bodyPr>
          <a:lstStyle/>
          <a:p>
            <a:pPr lvl="0"/>
            <a:endParaRPr lang="ru-RU" sz="1600" b="1" i="1" dirty="0" smtClean="0">
              <a:solidFill>
                <a:prstClr val="black"/>
              </a:solidFill>
              <a:latin typeface="Times New Roman" pitchFamily="18" charset="0"/>
              <a:cs typeface="Times New Roman" pitchFamily="18" charset="0"/>
            </a:endParaRPr>
          </a:p>
          <a:p>
            <a:pPr lvl="0"/>
            <a:endParaRPr lang="ru-RU" sz="1600" b="1" i="1" dirty="0">
              <a:solidFill>
                <a:prstClr val="black"/>
              </a:solidFill>
              <a:latin typeface="Times New Roman" pitchFamily="18" charset="0"/>
              <a:cs typeface="Times New Roman" pitchFamily="18" charset="0"/>
            </a:endParaRPr>
          </a:p>
        </p:txBody>
      </p:sp>
      <p:sp>
        <p:nvSpPr>
          <p:cNvPr id="4" name="Прямоугольник 3"/>
          <p:cNvSpPr/>
          <p:nvPr/>
        </p:nvSpPr>
        <p:spPr>
          <a:xfrm>
            <a:off x="2286000" y="1951673"/>
            <a:ext cx="4572000" cy="800219"/>
          </a:xfrm>
          <a:prstGeom prst="rect">
            <a:avLst/>
          </a:prstGeom>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smtClean="0">
                <a:ln>
                  <a:noFill/>
                </a:ln>
                <a:solidFill>
                  <a:prstClr val="black"/>
                </a:solidFill>
                <a:effectLst/>
                <a:uLnTx/>
                <a:uFillTx/>
                <a:cs typeface="Arial"/>
              </a:rPr>
              <a:t/>
            </a:r>
            <a:br>
              <a:rPr kumimoji="0" lang="ru-RU" sz="2800" b="1" i="1" u="none" strike="noStrike" kern="0" cap="none" spc="0" normalizeH="0" baseline="0" noProof="0" dirty="0" smtClean="0">
                <a:ln>
                  <a:noFill/>
                </a:ln>
                <a:solidFill>
                  <a:prstClr val="black"/>
                </a:solidFill>
                <a:effectLst/>
                <a:uLnTx/>
                <a:uFillTx/>
                <a:cs typeface="Arial"/>
              </a:rPr>
            </a:br>
            <a:endParaRPr kumimoji="0" lang="ru-RU" sz="1800" b="0" i="0" u="none" strike="noStrike" kern="0" cap="none" spc="0" normalizeH="0" baseline="0" noProof="0" dirty="0" smtClean="0">
              <a:ln>
                <a:noFill/>
              </a:ln>
              <a:solidFill>
                <a:sysClr val="windowText" lastClr="000000"/>
              </a:solidFill>
              <a:effectLst/>
              <a:uLnTx/>
              <a:uFillTx/>
            </a:endParaRPr>
          </a:p>
        </p:txBody>
      </p:sp>
      <p:sp>
        <p:nvSpPr>
          <p:cNvPr id="5" name="Заголовок 4"/>
          <p:cNvSpPr>
            <a:spLocks noGrp="1"/>
          </p:cNvSpPr>
          <p:nvPr>
            <p:ph type="title"/>
          </p:nvPr>
        </p:nvSpPr>
        <p:spPr/>
        <p:txBody>
          <a:bodyPr>
            <a:normAutofit fontScale="90000"/>
          </a:bodyPr>
          <a:lstStyle/>
          <a:p>
            <a:pPr lvl="0">
              <a:spcBef>
                <a:spcPts val="0"/>
              </a:spcBef>
            </a:pPr>
            <a:r>
              <a:rPr lang="ru-RU" sz="2800" b="1" i="1" dirty="0" smtClean="0">
                <a:solidFill>
                  <a:prstClr val="black"/>
                </a:solidFill>
                <a:latin typeface="Times New Roman" pitchFamily="18" charset="0"/>
                <a:cs typeface="Times New Roman" pitchFamily="18" charset="0"/>
              </a:rPr>
              <a:t>   </a:t>
            </a:r>
            <a:r>
              <a:rPr lang="ru-RU" sz="2800" b="1" i="1" dirty="0">
                <a:solidFill>
                  <a:prstClr val="black"/>
                </a:solidFill>
                <a:latin typeface="Times New Roman" pitchFamily="18" charset="0"/>
                <a:cs typeface="Times New Roman" pitchFamily="18" charset="0"/>
              </a:rPr>
              <a:t/>
            </a:r>
            <a:br>
              <a:rPr lang="ru-RU" sz="2800" b="1" i="1" dirty="0">
                <a:solidFill>
                  <a:prstClr val="black"/>
                </a:solidFill>
                <a:latin typeface="Times New Roman" pitchFamily="18" charset="0"/>
                <a:cs typeface="Times New Roman" pitchFamily="18" charset="0"/>
              </a:rPr>
            </a:br>
            <a:r>
              <a:rPr lang="ru-RU" sz="2800" b="1" i="1" dirty="0">
                <a:solidFill>
                  <a:prstClr val="black"/>
                </a:solidFill>
                <a:latin typeface="Times New Roman" pitchFamily="18" charset="0"/>
                <a:cs typeface="Times New Roman" pitchFamily="18" charset="0"/>
              </a:rPr>
              <a:t>Работу с дошкольниками по формированию финансовой грамотности я разделила на восемь экономических блоков:</a:t>
            </a:r>
            <a:r>
              <a:rPr lang="ru-RU" sz="2800" b="1" i="1" dirty="0">
                <a:solidFill>
                  <a:prstClr val="black"/>
                </a:solidFill>
                <a:cs typeface="Arial"/>
              </a:rPr>
              <a:t/>
            </a:r>
            <a:br>
              <a:rPr lang="ru-RU" sz="2800" b="1" i="1" dirty="0">
                <a:solidFill>
                  <a:prstClr val="black"/>
                </a:solidFill>
                <a:cs typeface="Arial"/>
              </a:rPr>
            </a:br>
            <a:r>
              <a:rPr lang="ru-RU" sz="2800" b="1" i="1" dirty="0" smtClean="0">
                <a:solidFill>
                  <a:prstClr val="black"/>
                </a:solidFill>
                <a:latin typeface="Times New Roman" pitchFamily="18" charset="0"/>
                <a:cs typeface="Times New Roman" pitchFamily="18" charset="0"/>
              </a:rPr>
              <a:t/>
            </a:r>
            <a:br>
              <a:rPr lang="ru-RU" sz="2800" b="1" i="1" dirty="0" smtClean="0">
                <a:solidFill>
                  <a:prstClr val="black"/>
                </a:solidFill>
                <a:latin typeface="Times New Roman" pitchFamily="18" charset="0"/>
                <a:cs typeface="Times New Roman" pitchFamily="18" charset="0"/>
              </a:rPr>
            </a:br>
            <a:endParaRPr lang="ru-RU" sz="2700" dirty="0"/>
          </a:p>
        </p:txBody>
      </p:sp>
      <p:sp>
        <p:nvSpPr>
          <p:cNvPr id="8" name="Объект 7"/>
          <p:cNvSpPr>
            <a:spLocks noGrp="1"/>
          </p:cNvSpPr>
          <p:nvPr>
            <p:ph idx="1"/>
          </p:nvPr>
        </p:nvSpPr>
        <p:spPr>
          <a:solidFill>
            <a:schemeClr val="accent4">
              <a:lumMod val="20000"/>
              <a:lumOff val="80000"/>
            </a:schemeClr>
          </a:solidFill>
        </p:spPr>
        <p:txBody>
          <a:bodyPr/>
          <a:lstStyle/>
          <a:p>
            <a:pPr marL="0" lvl="0" indent="0">
              <a:spcBef>
                <a:spcPts val="0"/>
              </a:spcBef>
              <a:buNone/>
            </a:pPr>
            <a:r>
              <a:rPr lang="ru-RU" sz="2000" b="1" i="1" dirty="0">
                <a:solidFill>
                  <a:srgbClr val="FF0000"/>
                </a:solidFill>
                <a:latin typeface="Times New Roman" pitchFamily="18" charset="0"/>
                <a:cs typeface="Times New Roman" pitchFamily="18" charset="0"/>
              </a:rPr>
              <a:t>1 блок: Экономика</a:t>
            </a:r>
            <a:r>
              <a:rPr lang="ru-RU" sz="2000" dirty="0">
                <a:solidFill>
                  <a:prstClr val="black"/>
                </a:solidFill>
                <a:latin typeface="Times New Roman" pitchFamily="18" charset="0"/>
                <a:cs typeface="Times New Roman" pitchFamily="18" charset="0"/>
              </a:rPr>
              <a:t>. Это, прежде всего, решение двух ключевых вопросов: откуда берутся средства (не обязательно деньги, и как ими распорядиться. Научить выделять в окружающем мире экономические характеристики. Развивать умение выделять экономическое содержание из сказочного произведения.</a:t>
            </a:r>
          </a:p>
          <a:p>
            <a:pPr marL="0" lvl="0" indent="0">
              <a:spcBef>
                <a:spcPts val="0"/>
              </a:spcBef>
              <a:buNone/>
            </a:pPr>
            <a:endParaRPr lang="ru-RU" sz="2000" b="1" i="1" dirty="0" smtClean="0">
              <a:solidFill>
                <a:prstClr val="black"/>
              </a:solidFill>
              <a:latin typeface="Times New Roman" pitchFamily="18" charset="0"/>
              <a:cs typeface="Times New Roman" pitchFamily="18" charset="0"/>
            </a:endParaRPr>
          </a:p>
          <a:p>
            <a:pPr marL="0" lvl="0" indent="0">
              <a:spcBef>
                <a:spcPts val="0"/>
              </a:spcBef>
              <a:buNone/>
            </a:pPr>
            <a:r>
              <a:rPr lang="ru-RU" sz="2000" b="1" i="1" dirty="0" smtClean="0">
                <a:solidFill>
                  <a:srgbClr val="FF0000"/>
                </a:solidFill>
                <a:latin typeface="Times New Roman" pitchFamily="18" charset="0"/>
                <a:cs typeface="Times New Roman" pitchFamily="18" charset="0"/>
              </a:rPr>
              <a:t>2 </a:t>
            </a:r>
            <a:r>
              <a:rPr lang="ru-RU" sz="2000" b="1" i="1" dirty="0">
                <a:solidFill>
                  <a:srgbClr val="FF0000"/>
                </a:solidFill>
                <a:latin typeface="Times New Roman" pitchFamily="18" charset="0"/>
                <a:cs typeface="Times New Roman" pitchFamily="18" charset="0"/>
              </a:rPr>
              <a:t>блок: Потребность</a:t>
            </a:r>
            <a:r>
              <a:rPr lang="ru-RU" sz="2000" dirty="0">
                <a:solidFill>
                  <a:prstClr val="black"/>
                </a:solidFill>
                <a:latin typeface="Times New Roman" pitchFamily="18" charset="0"/>
                <a:cs typeface="Times New Roman" pitchFamily="18" charset="0"/>
              </a:rPr>
              <a:t>. Дети получают знания и представления о том, что человек, как живое существо, подобно животным и растениям нуждается в воде, воздухе, тепле, свете, пище, одежде, жилье, т. е., потребности, без удовлетворения которых человек не может существовать. Однако дети должны знать, что кроме этих существуют и другие, не менее важные, так называемые социальные потребности: потребность в безопасности, любви, дружбе, защите, общении и т. д.</a:t>
            </a:r>
          </a:p>
          <a:p>
            <a:pPr marL="0" indent="0">
              <a:buNone/>
            </a:pPr>
            <a:endParaRPr lang="ru-RU" dirty="0"/>
          </a:p>
        </p:txBody>
      </p:sp>
      <p:sp>
        <p:nvSpPr>
          <p:cNvPr id="6" name="Прямоугольник 5"/>
          <p:cNvSpPr/>
          <p:nvPr/>
        </p:nvSpPr>
        <p:spPr>
          <a:xfrm>
            <a:off x="971600" y="1951673"/>
            <a:ext cx="5886400" cy="8002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2800" b="1" i="1" u="none" strike="noStrike" kern="0" cap="none" spc="0" normalizeH="0" baseline="0" noProof="0" dirty="0" smtClean="0">
                <a:ln>
                  <a:noFill/>
                </a:ln>
                <a:solidFill>
                  <a:prstClr val="black"/>
                </a:solidFill>
                <a:effectLst/>
                <a:uLnTx/>
                <a:uFillTx/>
                <a:latin typeface="Times New Roman" pitchFamily="18" charset="0"/>
                <a:cs typeface="Times New Roman" pitchFamily="18" charset="0"/>
              </a:rPr>
              <a:t>:</a:t>
            </a:r>
            <a:r>
              <a:rPr kumimoji="0" lang="ru-RU" sz="2800" b="1" i="1" u="none" strike="noStrike" kern="0" cap="none" spc="0" normalizeH="0" baseline="0" noProof="0" dirty="0" smtClean="0">
                <a:ln>
                  <a:noFill/>
                </a:ln>
                <a:solidFill>
                  <a:prstClr val="black"/>
                </a:solidFill>
                <a:effectLst/>
                <a:uLnTx/>
                <a:uFillTx/>
                <a:cs typeface="Arial"/>
              </a:rPr>
              <a:t/>
            </a:r>
            <a:br>
              <a:rPr kumimoji="0" lang="ru-RU" sz="2800" b="1" i="1" u="none" strike="noStrike" kern="0" cap="none" spc="0" normalizeH="0" baseline="0" noProof="0" dirty="0" smtClean="0">
                <a:ln>
                  <a:noFill/>
                </a:ln>
                <a:solidFill>
                  <a:prstClr val="black"/>
                </a:solidFill>
                <a:effectLst/>
                <a:uLnTx/>
                <a:uFillTx/>
                <a:cs typeface="Arial"/>
              </a:rPr>
            </a:b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12137292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thuthuatphanmem.vn/uploads/2018/06/18/hinh-nen-slide-dep-9_03534781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1"/>
          <a:stretch/>
        </p:blipFill>
        <p:spPr bwMode="auto">
          <a:xfrm>
            <a:off x="-2379" y="1"/>
            <a:ext cx="9180436"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683568" y="-218152"/>
            <a:ext cx="7848872" cy="646331"/>
          </a:xfrm>
          <a:prstGeom prst="rect">
            <a:avLst/>
          </a:prstGeom>
        </p:spPr>
        <p:txBody>
          <a:bodyPr wrap="square">
            <a:spAutoFit/>
          </a:bodyPr>
          <a:lstStyle/>
          <a:p>
            <a:pPr lvl="0" algn="ctr"/>
            <a:endParaRPr lang="ru-RU" b="1" i="1" dirty="0" smtClean="0">
              <a:solidFill>
                <a:prstClr val="black"/>
              </a:solidFill>
              <a:latin typeface="Times New Roman" pitchFamily="18" charset="0"/>
              <a:cs typeface="Times New Roman" pitchFamily="18" charset="0"/>
            </a:endParaRPr>
          </a:p>
          <a:p>
            <a:pPr lvl="0" algn="ctr"/>
            <a:endParaRPr lang="ru-RU" b="1" i="1" dirty="0">
              <a:solidFill>
                <a:prstClr val="black"/>
              </a:solidFill>
              <a:latin typeface="Times New Roman" pitchFamily="18" charset="0"/>
              <a:cs typeface="Times New Roman" pitchFamily="18" charset="0"/>
            </a:endParaRPr>
          </a:p>
        </p:txBody>
      </p:sp>
      <p:sp>
        <p:nvSpPr>
          <p:cNvPr id="3" name="Заголовок 2"/>
          <p:cNvSpPr>
            <a:spLocks noGrp="1"/>
          </p:cNvSpPr>
          <p:nvPr>
            <p:ph type="title"/>
          </p:nvPr>
        </p:nvSpPr>
        <p:spPr>
          <a:xfrm>
            <a:off x="457200" y="764704"/>
            <a:ext cx="8229600" cy="5616624"/>
          </a:xfrm>
          <a:solidFill>
            <a:schemeClr val="tx2">
              <a:lumMod val="20000"/>
              <a:lumOff val="80000"/>
            </a:schemeClr>
          </a:solidFill>
        </p:spPr>
        <p:txBody>
          <a:bodyPr>
            <a:normAutofit/>
          </a:bodyPr>
          <a:lstStyle/>
          <a:p>
            <a:pPr lvl="0">
              <a:spcBef>
                <a:spcPts val="0"/>
              </a:spcBef>
            </a:pPr>
            <a:r>
              <a:rPr lang="ru-RU" sz="2000" b="1" i="1" dirty="0" smtClean="0">
                <a:solidFill>
                  <a:srgbClr val="FF0000"/>
                </a:solidFill>
                <a:latin typeface="Times New Roman" pitchFamily="18" charset="0"/>
                <a:cs typeface="Times New Roman" pitchFamily="18" charset="0"/>
              </a:rPr>
              <a:t>3 </a:t>
            </a:r>
            <a:r>
              <a:rPr lang="ru-RU" sz="2000" b="1" i="1" dirty="0">
                <a:solidFill>
                  <a:srgbClr val="FF0000"/>
                </a:solidFill>
                <a:latin typeface="Times New Roman" pitchFamily="18" charset="0"/>
                <a:cs typeface="Times New Roman" pitchFamily="18" charset="0"/>
              </a:rPr>
              <a:t>блок: Труд и профессии</a:t>
            </a:r>
            <a:r>
              <a:rPr lang="ru-RU" sz="2000" dirty="0">
                <a:solidFill>
                  <a:prstClr val="black"/>
                </a:solidFill>
                <a:latin typeface="Times New Roman" pitchFamily="18" charset="0"/>
                <a:cs typeface="Times New Roman" pitchFamily="18" charset="0"/>
              </a:rPr>
              <a:t>. Дети узнают о том, что люди трудятся, чтобы прокормить себя и свою семью, чтобы сделать запасы на будущее, приносить пользу другим. В процессе труда люди создают, производят различные предметы, продукты труда. Производство невозможно без средств производства, с помощью которых осуществляется процесс производства продуктов труда. Для того чтобы что-то изготовить, необходимо знать способ изготовления, который называют технологией.</a:t>
            </a:r>
            <a:br>
              <a:rPr lang="ru-RU" sz="2000" dirty="0">
                <a:solidFill>
                  <a:prstClr val="black"/>
                </a:solidFill>
                <a:latin typeface="Times New Roman" pitchFamily="18" charset="0"/>
                <a:cs typeface="Times New Roman" pitchFamily="18" charset="0"/>
              </a:rPr>
            </a:br>
            <a:r>
              <a:rPr lang="ru-RU" sz="2000" dirty="0" smtClean="0">
                <a:solidFill>
                  <a:prstClr val="black"/>
                </a:solidFill>
                <a:latin typeface="Times New Roman" pitchFamily="18" charset="0"/>
                <a:cs typeface="Times New Roman" pitchFamily="18" charset="0"/>
              </a:rPr>
              <a:t/>
            </a:r>
            <a:br>
              <a:rPr lang="ru-RU" sz="2000" dirty="0" smtClean="0">
                <a:solidFill>
                  <a:prstClr val="black"/>
                </a:solidFill>
                <a:latin typeface="Times New Roman" pitchFamily="18" charset="0"/>
                <a:cs typeface="Times New Roman" pitchFamily="18" charset="0"/>
              </a:rPr>
            </a:br>
            <a:r>
              <a:rPr lang="ru-RU" sz="2000" b="1" i="1" dirty="0" smtClean="0">
                <a:solidFill>
                  <a:srgbClr val="FF0000"/>
                </a:solidFill>
                <a:latin typeface="Times New Roman" pitchFamily="18" charset="0"/>
                <a:cs typeface="Times New Roman" pitchFamily="18" charset="0"/>
              </a:rPr>
              <a:t>4 </a:t>
            </a:r>
            <a:r>
              <a:rPr lang="ru-RU" sz="2000" b="1" i="1" dirty="0">
                <a:solidFill>
                  <a:srgbClr val="FF0000"/>
                </a:solidFill>
                <a:latin typeface="Times New Roman" pitchFamily="18" charset="0"/>
                <a:cs typeface="Times New Roman" pitchFamily="18" charset="0"/>
              </a:rPr>
              <a:t>блок: Товар, товарообмен</a:t>
            </a:r>
            <a:r>
              <a:rPr lang="ru-RU" sz="2000" b="1" i="1" dirty="0">
                <a:solidFill>
                  <a:prstClr val="black"/>
                </a:solidFill>
                <a:latin typeface="Times New Roman" pitchFamily="18" charset="0"/>
                <a:cs typeface="Times New Roman" pitchFamily="18" charset="0"/>
              </a:rPr>
              <a:t>. </a:t>
            </a:r>
            <a:r>
              <a:rPr lang="ru-RU" sz="2000" dirty="0">
                <a:solidFill>
                  <a:prstClr val="black"/>
                </a:solidFill>
                <a:latin typeface="Times New Roman" pitchFamily="18" charset="0"/>
                <a:cs typeface="Times New Roman" pitchFamily="18" charset="0"/>
              </a:rPr>
              <a:t>Обмен товарами и услугами – путь удовлетворения экономических потребностей. Для продажи и покупки в игровой форме дети изучают спрос и предложение, принимают </a:t>
            </a:r>
            <a:r>
              <a:rPr lang="ru-RU" sz="2000" i="1" dirty="0">
                <a:solidFill>
                  <a:prstClr val="black"/>
                </a:solidFill>
                <a:latin typeface="Times New Roman" pitchFamily="18" charset="0"/>
                <a:cs typeface="Times New Roman" pitchFamily="18" charset="0"/>
              </a:rPr>
              <a:t>«заказы»</a:t>
            </a:r>
            <a:r>
              <a:rPr lang="ru-RU" sz="2000" dirty="0">
                <a:solidFill>
                  <a:prstClr val="black"/>
                </a:solidFill>
                <a:latin typeface="Times New Roman" pitchFamily="18" charset="0"/>
                <a:cs typeface="Times New Roman" pitchFamily="18" charset="0"/>
              </a:rPr>
              <a:t> на товары и услуги. Привлечение детей к производству рекламы, прослеживание вместе с ними действенности рекламы. Происходит развитие представлений: о спросе и предложении и их влиянии на величину цены; об установлении цены; об обмене товарами и услугами.</a:t>
            </a:r>
            <a:br>
              <a:rPr lang="ru-RU" sz="2000" dirty="0">
                <a:solidFill>
                  <a:prstClr val="black"/>
                </a:solidFill>
                <a:latin typeface="Times New Roman" pitchFamily="18" charset="0"/>
                <a:cs typeface="Times New Roman" pitchFamily="18" charset="0"/>
              </a:rPr>
            </a:br>
            <a:endParaRPr lang="ru-RU" sz="2000" dirty="0"/>
          </a:p>
        </p:txBody>
      </p:sp>
    </p:spTree>
    <p:extLst>
      <p:ext uri="{BB962C8B-B14F-4D97-AF65-F5344CB8AC3E}">
        <p14:creationId xmlns:p14="http://schemas.microsoft.com/office/powerpoint/2010/main" val="121372920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TotalTime>
  <Words>494</Words>
  <Application>Microsoft Office PowerPoint</Application>
  <PresentationFormat>Экран (4:3)</PresentationFormat>
  <Paragraphs>98</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Тема Office</vt:lpstr>
      <vt:lpstr>Презентация PowerPoint</vt:lpstr>
      <vt:lpstr>«Деньги, которыми обладаешь  – орудие свободы;  те, за которыми гонишься  — орудие рабства» Жан-Жак Руссо</vt:lpstr>
      <vt:lpstr>Актуальность Современная жизнь диктует свои стандарты: в условиях рыночной экономики человеку в любом возрасте, чтобы быть успешным, необходимо быть финансово грамотным. Поэтому обучение основам экономических знаний необходимо начинать уже в детском саду, ведь представления о деньгах и их применении начинают формироваться в дошкольном возрасте. </vt:lpstr>
      <vt:lpstr>Федеральный государственный образовательный стандарт дошкольного образования ставит задачу формирования общей культуры личности детей. Экономическая культура личности дошкольника характеризуется наличием первичных представлений об экономических категориях, интеллектуальных и нравственных качествах (бережливость, смекалка, трудолюбие, умение планировать дела, осуждение жадности и расточительности). Без сформированных первичных экономических представлений невозможно формирование финансовой грамотности. </vt:lpstr>
      <vt:lpstr>В дошкольной педагогике проблема экономического воспитания и обучения рассматривалась как составная часть трудового воспитания. Об этом свидетельствуют работы таких исследователей как Р. С. Буре, Л. С. Дзинтерс, И. В. Житко, Л. М. Казарян, Л. В. Крайновой, Л. Я. Мусатовой, В. Г. Нечаевой и др.</vt:lpstr>
      <vt:lpstr>Цель: Помочь детям войти в социально-экономическую жизнь, способствовать формированию основ финансовой грамотности у детей дошкольного возраста. Задачи: 1. Создать условия для формирования элементарных экономических знаний у детей. 2. Научить понимать и ценить окружающий предметный мир (как результат труда людей, видеть красоту человеческого творения и относиться к нему с уважением. 3. Развить эмоциональную сферу детей, умение понимать свое эмоциональное состояние, регулировать собственное поведение, формировать положительную самооценку, способность распознать чувства других людей. 4. Развить у детей навыки и привычки речевого этикета, культурного поведения в быту (вести себя правильно в реальных жизненных ситуациях с разумными потребностями). 5. Формировать правильное отношение к деньгам как предмету жизненной необходимости. </vt:lpstr>
      <vt:lpstr>Методы и приемы работы с детьми по финансовой грамотности</vt:lpstr>
      <vt:lpstr>    Работу с дошкольниками по формированию финансовой грамотности я разделила на восемь экономических блоков:  </vt:lpstr>
      <vt:lpstr>3 блок: Труд и профессии. Дети узнают о том, что люди трудятся, чтобы прокормить себя и свою семью, чтобы сделать запасы на будущее, приносить пользу другим. В процессе труда люди создают, производят различные предметы, продукты труда. Производство невозможно без средств производства, с помощью которых осуществляется процесс производства продуктов труда. Для того чтобы что-то изготовить, необходимо знать способ изготовления, который называют технологией.  4 блок: Товар, товарообмен. Обмен товарами и услугами – путь удовлетворения экономических потребностей. Для продажи и покупки в игровой форме дети изучают спрос и предложение, принимают «заказы» на товары и услуги. Привлечение детей к производству рекламы, прослеживание вместе с ними действенности рекламы. Происходит развитие представлений: о спросе и предложении и их влиянии на величину цены; об установлении цены; об обмене товарами и услугами. </vt:lpstr>
      <vt:lpstr>Презентация PowerPoint</vt:lpstr>
      <vt:lpstr>Презентация PowerPoint</vt:lpstr>
      <vt:lpstr>Варианты создания условий по развитию финансовой грамотности по возрастам Младшая группа  «Магазин овощи и фрукты», «Автобус» - Деньги, нарисованные детьми - Альбомы об одной профессии - Ненастоящие деньги - Сказки - Медиатека мультфильмов - Дидактические игры «Давай поменяемся», «Все по полочкам», «Что забыли положить в корзинку и другие.  Средняя группа «Парикмахерская», «Зоопарк», «Почта», «Больница» - Атрибуты для сюжетно-ролевых игр - Деньги, нарисованные детьми - Картотека загадок - Книги художественные и научно-популярные, комиксы - Аудиотека - Альбом пословицы и поговорки в картинках - Альбомы об одной профессии или нескольких схожих профессиях - Карточки о профессиях - Дидактические игры «Что продается в магазине», «Что сколько стоит», «Деньги» и другие. </vt:lpstr>
      <vt:lpstr>Презентация PowerPoint</vt:lpstr>
      <vt:lpstr>Взаимодействие с семьей</vt:lpstr>
      <vt:lpstr>Планируемые результаты-дети должны понять, что…</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Админ</dc:creator>
  <cp:lastModifiedBy>Светлана</cp:lastModifiedBy>
  <cp:revision>9</cp:revision>
  <dcterms:created xsi:type="dcterms:W3CDTF">2020-09-30T15:47:07Z</dcterms:created>
  <dcterms:modified xsi:type="dcterms:W3CDTF">2021-06-06T18:11:59Z</dcterms:modified>
</cp:coreProperties>
</file>