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84" r:id="rId1"/>
  </p:sldMasterIdLst>
  <p:notesMasterIdLst>
    <p:notesMasterId r:id="rId19"/>
  </p:notesMasterIdLst>
  <p:sldIdLst>
    <p:sldId id="261" r:id="rId2"/>
    <p:sldId id="260" r:id="rId3"/>
    <p:sldId id="275" r:id="rId4"/>
    <p:sldId id="367" r:id="rId5"/>
    <p:sldId id="292" r:id="rId6"/>
    <p:sldId id="267" r:id="rId7"/>
    <p:sldId id="295" r:id="rId8"/>
    <p:sldId id="357" r:id="rId9"/>
    <p:sldId id="288" r:id="rId10"/>
    <p:sldId id="299" r:id="rId11"/>
    <p:sldId id="306" r:id="rId12"/>
    <p:sldId id="361" r:id="rId13"/>
    <p:sldId id="310" r:id="rId14"/>
    <p:sldId id="316" r:id="rId15"/>
    <p:sldId id="325" r:id="rId16"/>
    <p:sldId id="327" r:id="rId17"/>
    <p:sldId id="29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 autoAdjust="0"/>
    <p:restoredTop sz="94690" autoAdjust="0"/>
  </p:normalViewPr>
  <p:slideViewPr>
    <p:cSldViewPr>
      <p:cViewPr varScale="1">
        <p:scale>
          <a:sx n="63" d="100"/>
          <a:sy n="63" d="100"/>
        </p:scale>
        <p:origin x="-120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E8285B-1C61-404B-9CA1-489281A06A33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FC579F70-429F-4CAE-850C-7BDE401FCE76}">
      <dgm:prSet phldrT="[Текст]"/>
      <dgm:spPr/>
      <dgm:t>
        <a:bodyPr/>
        <a:lstStyle/>
        <a:p>
          <a:r>
            <a:rPr lang="ru-RU" b="1" dirty="0" smtClean="0"/>
            <a:t>Высокий балл</a:t>
          </a:r>
        </a:p>
        <a:p>
          <a:r>
            <a:rPr lang="ru-RU" b="1" dirty="0" smtClean="0"/>
            <a:t>58 %</a:t>
          </a:r>
          <a:endParaRPr lang="ru-RU" b="1" dirty="0"/>
        </a:p>
      </dgm:t>
    </dgm:pt>
    <dgm:pt modelId="{E35EBD5C-B347-44C1-A75B-32AE3D66812A}" type="parTrans" cxnId="{EBDEE8E7-8E8B-47D0-A967-8129FC5964C7}">
      <dgm:prSet/>
      <dgm:spPr/>
      <dgm:t>
        <a:bodyPr/>
        <a:lstStyle/>
        <a:p>
          <a:endParaRPr lang="ru-RU"/>
        </a:p>
      </dgm:t>
    </dgm:pt>
    <dgm:pt modelId="{609C9FE2-3D86-4BD9-B782-974470CC2E7C}" type="sibTrans" cxnId="{EBDEE8E7-8E8B-47D0-A967-8129FC5964C7}">
      <dgm:prSet/>
      <dgm:spPr/>
      <dgm:t>
        <a:bodyPr/>
        <a:lstStyle/>
        <a:p>
          <a:endParaRPr lang="ru-RU"/>
        </a:p>
      </dgm:t>
    </dgm:pt>
    <dgm:pt modelId="{A9D8D582-FD79-4957-867C-7E671BBD604A}">
      <dgm:prSet phldrT="[Текст]" custT="1"/>
      <dgm:spPr/>
      <dgm:t>
        <a:bodyPr/>
        <a:lstStyle/>
        <a:p>
          <a:r>
            <a:rPr lang="ru-RU" sz="1800" b="1" dirty="0" smtClean="0"/>
            <a:t>Средний балл</a:t>
          </a:r>
        </a:p>
        <a:p>
          <a:r>
            <a:rPr lang="ru-RU" sz="1800" b="1" dirty="0" smtClean="0"/>
            <a:t>З7%</a:t>
          </a:r>
          <a:endParaRPr lang="ru-RU" sz="1300" b="1" dirty="0" smtClean="0"/>
        </a:p>
        <a:p>
          <a:endParaRPr lang="ru-RU" sz="1300" dirty="0"/>
        </a:p>
      </dgm:t>
    </dgm:pt>
    <dgm:pt modelId="{38F132E0-2182-400B-BF06-062466591C4E}" type="parTrans" cxnId="{0580467A-12CF-41C6-B775-537F9DC8F22B}">
      <dgm:prSet/>
      <dgm:spPr/>
      <dgm:t>
        <a:bodyPr/>
        <a:lstStyle/>
        <a:p>
          <a:endParaRPr lang="ru-RU"/>
        </a:p>
      </dgm:t>
    </dgm:pt>
    <dgm:pt modelId="{1660D349-6D75-49F7-983B-76E77C4A949B}" type="sibTrans" cxnId="{0580467A-12CF-41C6-B775-537F9DC8F22B}">
      <dgm:prSet/>
      <dgm:spPr/>
      <dgm:t>
        <a:bodyPr/>
        <a:lstStyle/>
        <a:p>
          <a:endParaRPr lang="ru-RU"/>
        </a:p>
      </dgm:t>
    </dgm:pt>
    <dgm:pt modelId="{B890988D-06D7-4333-813C-3127E7ECED43}">
      <dgm:prSet phldrT="[Текст]" custT="1"/>
      <dgm:spPr/>
      <dgm:t>
        <a:bodyPr/>
        <a:lstStyle/>
        <a:p>
          <a:r>
            <a:rPr lang="ru-RU" sz="2000" b="1" dirty="0" smtClean="0"/>
            <a:t>Низкий балл</a:t>
          </a:r>
        </a:p>
        <a:p>
          <a:r>
            <a:rPr lang="ru-RU" sz="2000" b="1" dirty="0" smtClean="0"/>
            <a:t>4,5%</a:t>
          </a:r>
          <a:endParaRPr lang="ru-RU" sz="1900" b="1" dirty="0"/>
        </a:p>
      </dgm:t>
    </dgm:pt>
    <dgm:pt modelId="{74B321A7-499A-46D4-8DE7-354091AE9BEE}" type="parTrans" cxnId="{E4EB8D9E-CBD6-4EE0-B679-C315970A4ACA}">
      <dgm:prSet/>
      <dgm:spPr/>
      <dgm:t>
        <a:bodyPr/>
        <a:lstStyle/>
        <a:p>
          <a:endParaRPr lang="ru-RU"/>
        </a:p>
      </dgm:t>
    </dgm:pt>
    <dgm:pt modelId="{AF500CB1-80F1-4238-A7F0-4BB232A00C61}" type="sibTrans" cxnId="{E4EB8D9E-CBD6-4EE0-B679-C315970A4ACA}">
      <dgm:prSet/>
      <dgm:spPr/>
      <dgm:t>
        <a:bodyPr/>
        <a:lstStyle/>
        <a:p>
          <a:endParaRPr lang="ru-RU"/>
        </a:p>
      </dgm:t>
    </dgm:pt>
    <dgm:pt modelId="{BF4E71A9-C182-460D-A248-4B1BD2B0354A}" type="pres">
      <dgm:prSet presAssocID="{5EE8285B-1C61-404B-9CA1-489281A06A33}" presName="compositeShape" presStyleCnt="0">
        <dgm:presLayoutVars>
          <dgm:dir/>
          <dgm:resizeHandles/>
        </dgm:presLayoutVars>
      </dgm:prSet>
      <dgm:spPr/>
    </dgm:pt>
    <dgm:pt modelId="{90E2F8F2-BAF1-4BCE-8320-E8BBD7E0F7C8}" type="pres">
      <dgm:prSet presAssocID="{5EE8285B-1C61-404B-9CA1-489281A06A33}" presName="pyramid" presStyleLbl="node1" presStyleIdx="0" presStyleCnt="1" custScaleX="91958" custScaleY="88615" custLinFactNeighborX="-14946" custLinFactNeighborY="-5754"/>
      <dgm:spPr/>
    </dgm:pt>
    <dgm:pt modelId="{CE5439A1-4669-467F-B079-E0442472A127}" type="pres">
      <dgm:prSet presAssocID="{5EE8285B-1C61-404B-9CA1-489281A06A33}" presName="theList" presStyleCnt="0"/>
      <dgm:spPr/>
    </dgm:pt>
    <dgm:pt modelId="{28C501CC-B9E0-41FA-86A0-636C33EEB33C}" type="pres">
      <dgm:prSet presAssocID="{FC579F70-429F-4CAE-850C-7BDE401FCE76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A7F79A-720A-44A4-9CB7-97ABD6C42789}" type="pres">
      <dgm:prSet presAssocID="{FC579F70-429F-4CAE-850C-7BDE401FCE76}" presName="aSpace" presStyleCnt="0"/>
      <dgm:spPr/>
    </dgm:pt>
    <dgm:pt modelId="{F492CAFE-E8E8-48E6-85C5-CD320F4DF284}" type="pres">
      <dgm:prSet presAssocID="{A9D8D582-FD79-4957-867C-7E671BBD604A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BFBFE9-F2DE-49CC-8EAE-92E8220B18BC}" type="pres">
      <dgm:prSet presAssocID="{A9D8D582-FD79-4957-867C-7E671BBD604A}" presName="aSpace" presStyleCnt="0"/>
      <dgm:spPr/>
    </dgm:pt>
    <dgm:pt modelId="{34A7F01D-B046-42F7-BDFB-5859A50D98B0}" type="pres">
      <dgm:prSet presAssocID="{B890988D-06D7-4333-813C-3127E7ECED43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CB7A6D-B872-4C0F-843D-F9662A42C620}" type="pres">
      <dgm:prSet presAssocID="{B890988D-06D7-4333-813C-3127E7ECED43}" presName="aSpace" presStyleCnt="0"/>
      <dgm:spPr/>
    </dgm:pt>
  </dgm:ptLst>
  <dgm:cxnLst>
    <dgm:cxn modelId="{EBDEE8E7-8E8B-47D0-A967-8129FC5964C7}" srcId="{5EE8285B-1C61-404B-9CA1-489281A06A33}" destId="{FC579F70-429F-4CAE-850C-7BDE401FCE76}" srcOrd="0" destOrd="0" parTransId="{E35EBD5C-B347-44C1-A75B-32AE3D66812A}" sibTransId="{609C9FE2-3D86-4BD9-B782-974470CC2E7C}"/>
    <dgm:cxn modelId="{D17C03BA-208B-4CBD-B9BE-DF2B9E6A07DC}" type="presOf" srcId="{5EE8285B-1C61-404B-9CA1-489281A06A33}" destId="{BF4E71A9-C182-460D-A248-4B1BD2B0354A}" srcOrd="0" destOrd="0" presId="urn:microsoft.com/office/officeart/2005/8/layout/pyramid2"/>
    <dgm:cxn modelId="{6506412D-5871-464E-8730-E4861B953B0C}" type="presOf" srcId="{A9D8D582-FD79-4957-867C-7E671BBD604A}" destId="{F492CAFE-E8E8-48E6-85C5-CD320F4DF284}" srcOrd="0" destOrd="0" presId="urn:microsoft.com/office/officeart/2005/8/layout/pyramid2"/>
    <dgm:cxn modelId="{0580467A-12CF-41C6-B775-537F9DC8F22B}" srcId="{5EE8285B-1C61-404B-9CA1-489281A06A33}" destId="{A9D8D582-FD79-4957-867C-7E671BBD604A}" srcOrd="1" destOrd="0" parTransId="{38F132E0-2182-400B-BF06-062466591C4E}" sibTransId="{1660D349-6D75-49F7-983B-76E77C4A949B}"/>
    <dgm:cxn modelId="{DEC2A890-51A8-4C55-8A3C-54EB0F278283}" type="presOf" srcId="{FC579F70-429F-4CAE-850C-7BDE401FCE76}" destId="{28C501CC-B9E0-41FA-86A0-636C33EEB33C}" srcOrd="0" destOrd="0" presId="urn:microsoft.com/office/officeart/2005/8/layout/pyramid2"/>
    <dgm:cxn modelId="{65DEF88A-F2BC-442F-89E3-93EE423372D9}" type="presOf" srcId="{B890988D-06D7-4333-813C-3127E7ECED43}" destId="{34A7F01D-B046-42F7-BDFB-5859A50D98B0}" srcOrd="0" destOrd="0" presId="urn:microsoft.com/office/officeart/2005/8/layout/pyramid2"/>
    <dgm:cxn modelId="{E4EB8D9E-CBD6-4EE0-B679-C315970A4ACA}" srcId="{5EE8285B-1C61-404B-9CA1-489281A06A33}" destId="{B890988D-06D7-4333-813C-3127E7ECED43}" srcOrd="2" destOrd="0" parTransId="{74B321A7-499A-46D4-8DE7-354091AE9BEE}" sibTransId="{AF500CB1-80F1-4238-A7F0-4BB232A00C61}"/>
    <dgm:cxn modelId="{AB2AE5FD-A1E1-4BD2-84F4-1C2C320ECEC3}" type="presParOf" srcId="{BF4E71A9-C182-460D-A248-4B1BD2B0354A}" destId="{90E2F8F2-BAF1-4BCE-8320-E8BBD7E0F7C8}" srcOrd="0" destOrd="0" presId="urn:microsoft.com/office/officeart/2005/8/layout/pyramid2"/>
    <dgm:cxn modelId="{80C69ED1-E249-4603-849B-B34507E03876}" type="presParOf" srcId="{BF4E71A9-C182-460D-A248-4B1BD2B0354A}" destId="{CE5439A1-4669-467F-B079-E0442472A127}" srcOrd="1" destOrd="0" presId="urn:microsoft.com/office/officeart/2005/8/layout/pyramid2"/>
    <dgm:cxn modelId="{BC654A3B-D54F-4E3A-9B4A-A60F7270F5BC}" type="presParOf" srcId="{CE5439A1-4669-467F-B079-E0442472A127}" destId="{28C501CC-B9E0-41FA-86A0-636C33EEB33C}" srcOrd="0" destOrd="0" presId="urn:microsoft.com/office/officeart/2005/8/layout/pyramid2"/>
    <dgm:cxn modelId="{318CEFF3-DAFD-4A06-8BEB-BD262E4BC205}" type="presParOf" srcId="{CE5439A1-4669-467F-B079-E0442472A127}" destId="{BAA7F79A-720A-44A4-9CB7-97ABD6C42789}" srcOrd="1" destOrd="0" presId="urn:microsoft.com/office/officeart/2005/8/layout/pyramid2"/>
    <dgm:cxn modelId="{BE72A994-30F5-4D52-8F09-367C829FF863}" type="presParOf" srcId="{CE5439A1-4669-467F-B079-E0442472A127}" destId="{F492CAFE-E8E8-48E6-85C5-CD320F4DF284}" srcOrd="2" destOrd="0" presId="urn:microsoft.com/office/officeart/2005/8/layout/pyramid2"/>
    <dgm:cxn modelId="{6241BC6A-DB07-4660-97A6-AAF23D8DAD73}" type="presParOf" srcId="{CE5439A1-4669-467F-B079-E0442472A127}" destId="{61BFBFE9-F2DE-49CC-8EAE-92E8220B18BC}" srcOrd="3" destOrd="0" presId="urn:microsoft.com/office/officeart/2005/8/layout/pyramid2"/>
    <dgm:cxn modelId="{23B411E9-787D-4DFC-B027-E63168699EA9}" type="presParOf" srcId="{CE5439A1-4669-467F-B079-E0442472A127}" destId="{34A7F01D-B046-42F7-BDFB-5859A50D98B0}" srcOrd="4" destOrd="0" presId="urn:microsoft.com/office/officeart/2005/8/layout/pyramid2"/>
    <dgm:cxn modelId="{C6F837C3-A0DF-46C9-8F45-2457FAF5AFD6}" type="presParOf" srcId="{CE5439A1-4669-467F-B079-E0442472A127}" destId="{6ECB7A6D-B872-4C0F-843D-F9662A42C620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0E2F8F2-BAF1-4BCE-8320-E8BBD7E0F7C8}">
      <dsp:nvSpPr>
        <dsp:cNvPr id="0" name=""/>
        <dsp:cNvSpPr/>
      </dsp:nvSpPr>
      <dsp:spPr>
        <a:xfrm>
          <a:off x="360057" y="0"/>
          <a:ext cx="3416011" cy="329182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C501CC-B9E0-41FA-86A0-636C33EEB33C}">
      <dsp:nvSpPr>
        <dsp:cNvPr id="0" name=""/>
        <dsp:cNvSpPr/>
      </dsp:nvSpPr>
      <dsp:spPr>
        <a:xfrm>
          <a:off x="2623270" y="373470"/>
          <a:ext cx="2414588" cy="87935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Высокий балл</a:t>
          </a:r>
        </a:p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/>
            <a:t>58 %</a:t>
          </a:r>
          <a:endParaRPr lang="ru-RU" sz="1900" b="1" kern="1200" dirty="0"/>
        </a:p>
      </dsp:txBody>
      <dsp:txXfrm>
        <a:off x="2623270" y="373470"/>
        <a:ext cx="2414588" cy="879351"/>
      </dsp:txXfrm>
    </dsp:sp>
    <dsp:sp modelId="{F492CAFE-E8E8-48E6-85C5-CD320F4DF284}">
      <dsp:nvSpPr>
        <dsp:cNvPr id="0" name=""/>
        <dsp:cNvSpPr/>
      </dsp:nvSpPr>
      <dsp:spPr>
        <a:xfrm>
          <a:off x="2623270" y="1362740"/>
          <a:ext cx="2414588" cy="87935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Средний балл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З7%</a:t>
          </a:r>
          <a:endParaRPr lang="ru-RU" sz="1300" b="1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2623270" y="1362740"/>
        <a:ext cx="2414588" cy="879351"/>
      </dsp:txXfrm>
    </dsp:sp>
    <dsp:sp modelId="{34A7F01D-B046-42F7-BDFB-5859A50D98B0}">
      <dsp:nvSpPr>
        <dsp:cNvPr id="0" name=""/>
        <dsp:cNvSpPr/>
      </dsp:nvSpPr>
      <dsp:spPr>
        <a:xfrm>
          <a:off x="2623270" y="2352011"/>
          <a:ext cx="2414588" cy="87935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Низкий балл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4,5%</a:t>
          </a:r>
          <a:endParaRPr lang="ru-RU" sz="1900" b="1" kern="1200" dirty="0"/>
        </a:p>
      </dsp:txBody>
      <dsp:txXfrm>
        <a:off x="2623270" y="2352011"/>
        <a:ext cx="2414588" cy="8793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/>
          </a:p>
          <a:p>
            <a:r>
              <a:rPr lang="en-US" smtClean="0"/>
              <a:t>*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  <a:p>
            <a:endParaRPr lang="en-US"/>
          </a:p>
        </p:txBody>
      </p:sp>
      <p:sp>
        <p:nvSpPr>
          <p:cNvPr id="5" name="Notes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endParaRPr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/>
          </a:p>
          <a:p>
            <a:r>
              <a:rPr lang="en-US" smtClean="0"/>
              <a:t>#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C2363-2C32-40ED-BF43-6B3F7623BE9F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EC6F8-F9CB-4061-A019-D71638147E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196752"/>
            <a:ext cx="7918648" cy="331236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Отчёт  о  проделанной  работе  с  детьми</a:t>
            </a:r>
            <a:br>
              <a:rPr lang="ru-RU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средней  группы  </a:t>
            </a:r>
            <a:br>
              <a:rPr lang="ru-RU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  2019- 2020 учебный год.</a:t>
            </a:r>
            <a:r>
              <a:rPr lang="ru-RU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83568" y="4581128"/>
            <a:ext cx="7992888" cy="1872208"/>
          </a:xfrm>
        </p:spPr>
        <p:txBody>
          <a:bodyPr>
            <a:normAutofit/>
          </a:bodyPr>
          <a:lstStyle/>
          <a:p>
            <a:pPr algn="r"/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Подготовили воспитатели:</a:t>
            </a:r>
          </a:p>
          <a:p>
            <a:pPr algn="r"/>
            <a:r>
              <a:rPr lang="ru-RU" sz="3000" b="1" i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Собгайда</a:t>
            </a:r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П.Е.</a:t>
            </a:r>
          </a:p>
          <a:p>
            <a:pPr algn="r"/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Куликова Н.В.</a:t>
            </a:r>
            <a:endParaRPr lang="ru-RU" sz="3000" b="1" dirty="0" smtClean="0">
              <a:solidFill>
                <a:srgbClr val="7030A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/>
              <a:t>Физкультура и бассейн в группе проводились согласно расписанию: по 3 раза в неделю – физкультура и 1 раз в неделю - бассейн.</a:t>
            </a:r>
          </a:p>
        </p:txBody>
      </p:sp>
      <p:pic>
        <p:nvPicPr>
          <p:cNvPr id="15363" name="Picture 3" descr="C:\Users\Палина\Desktop\фото для сайта\Бассейн\IMG-20191108-WA00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3389" y="2060848"/>
            <a:ext cx="4422411" cy="3316808"/>
          </a:xfrm>
          <a:prstGeom prst="rect">
            <a:avLst/>
          </a:prstGeom>
          <a:noFill/>
        </p:spPr>
      </p:pic>
      <p:pic>
        <p:nvPicPr>
          <p:cNvPr id="15364" name="Picture 4" descr="C:\Users\Палина\Desktop\фото для сайта\Бассейн\IMG-20191102-WA00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199" y="2060848"/>
            <a:ext cx="4422411" cy="33168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1735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Открытое занятие </a:t>
            </a:r>
            <a:r>
              <a:rPr lang="ru-RU" sz="2800" b="1" i="1" dirty="0" err="1" smtClean="0"/>
              <a:t>Собгайда</a:t>
            </a:r>
            <a:r>
              <a:rPr lang="ru-RU" sz="2800" b="1" i="1" dirty="0" smtClean="0"/>
              <a:t> П. Е. </a:t>
            </a:r>
            <a:r>
              <a:rPr lang="ru-RU" sz="2800" b="1" dirty="0" smtClean="0"/>
              <a:t>по теме: «ПРЕДМЕТЫ С СЕКРЕТОМ» (29.01.2020г.)</a:t>
            </a:r>
            <a:endParaRPr lang="ru-RU" sz="2800" b="1" i="1" dirty="0" smtClean="0"/>
          </a:p>
        </p:txBody>
      </p:sp>
      <p:pic>
        <p:nvPicPr>
          <p:cNvPr id="14338" name="Picture 2" descr="C:\Users\Палина\Desktop\Camera\IMG_20200129_09455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1556792"/>
            <a:ext cx="3394472" cy="4525963"/>
          </a:xfrm>
          <a:prstGeom prst="rect">
            <a:avLst/>
          </a:prstGeom>
          <a:noFill/>
        </p:spPr>
      </p:pic>
      <p:pic>
        <p:nvPicPr>
          <p:cNvPr id="14339" name="Picture 3" descr="C:\Users\Палина\Desktop\Camera\IMG_20200129_0946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1697664"/>
            <a:ext cx="4906656" cy="36799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1735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191206_11425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 rot="5400000">
            <a:off x="304542" y="2943930"/>
            <a:ext cx="4464494" cy="2410298"/>
          </a:xfrm>
        </p:spPr>
      </p:pic>
      <p:pic>
        <p:nvPicPr>
          <p:cNvPr id="8" name="Содержимое 7" descr="20180928_08335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355976" y="1916832"/>
            <a:ext cx="3609468" cy="4464496"/>
          </a:xfrm>
        </p:spPr>
      </p:pic>
      <p:sp>
        <p:nvSpPr>
          <p:cNvPr id="11" name="Прямоугольник 10"/>
          <p:cNvSpPr/>
          <p:nvPr/>
        </p:nvSpPr>
        <p:spPr>
          <a:xfrm>
            <a:off x="611560" y="692696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Дежурные по столовой выполняют почти весь процесс сервировки стола без помощи взрослого: расставляют тарелки, каждую против стульчика, справа от них кладут ложки, на середину стола ставят стаканчик с салфетками. Чашки ставятся так, чтобы ручка была с правой стороны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0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 Дежурство как форма организации детского труда в воспитании детей среднего дошкольного возраста.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11735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Мероприятия посвящённые пожарной безопасности и ПДД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Палина\Desktop\ПАЛИНА И.О ЗАВЕД\от СТАРШЕГО ВОСПИТ\от Наташи Кул\островок лето 2019\IMG-20190815-WA00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484784"/>
            <a:ext cx="3270282" cy="2452712"/>
          </a:xfrm>
          <a:prstGeom prst="rect">
            <a:avLst/>
          </a:prstGeom>
          <a:noFill/>
        </p:spPr>
      </p:pic>
      <p:pic>
        <p:nvPicPr>
          <p:cNvPr id="16387" name="Picture 3" descr="C:\Users\Палина\Desktop\1 КАТЕГОРИЯ\Куликовой для сайта\Для фото-отчётов\Saved Pictures\пожарник\IMG-20190913-WA000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040" y="1484784"/>
            <a:ext cx="3524200" cy="2593591"/>
          </a:xfrm>
          <a:prstGeom prst="rect">
            <a:avLst/>
          </a:prstGeom>
          <a:noFill/>
        </p:spPr>
      </p:pic>
      <p:pic>
        <p:nvPicPr>
          <p:cNvPr id="5" name="Содержимое 6" descr="20191001_13554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547664" y="4221088"/>
            <a:ext cx="4752528" cy="23102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11735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Палина\Desktop\Camera\IMG_20200217_1046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1628800"/>
            <a:ext cx="3394472" cy="4525963"/>
          </a:xfrm>
          <a:prstGeom prst="rect">
            <a:avLst/>
          </a:prstGeom>
          <a:noFill/>
        </p:spPr>
      </p:pic>
      <p:pic>
        <p:nvPicPr>
          <p:cNvPr id="19459" name="Picture 3" descr="C:\Users\Палина\Desktop\Camera\IMG_20200217_1548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34069" y="1772816"/>
            <a:ext cx="5088566" cy="38164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1735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ИССЛЕДОВАТЕЛЬСКАЯ  ДЕЯТЕЛЬНОСТЬ ДЕТЕЙ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Палина\Desktop\дети\20181106_1551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368071" y="2104375"/>
            <a:ext cx="4956728" cy="3717546"/>
          </a:xfrm>
          <a:prstGeom prst="rect">
            <a:avLst/>
          </a:prstGeom>
          <a:noFill/>
        </p:spPr>
      </p:pic>
      <p:pic>
        <p:nvPicPr>
          <p:cNvPr id="21507" name="Picture 3" descr="C:\Users\Палина\Desktop\дети\20181221_1556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1196752"/>
            <a:ext cx="4320480" cy="2100233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3429000"/>
            <a:ext cx="4320480" cy="32403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11735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/>
              <a:t>«ДЕНЬ НАРОДНОГО ЕДИНСТВА»</a:t>
            </a:r>
            <a:endParaRPr lang="ru-RU" sz="3600" b="1" i="1" dirty="0"/>
          </a:p>
        </p:txBody>
      </p:sp>
      <p:pic>
        <p:nvPicPr>
          <p:cNvPr id="26626" name="Picture 2" descr="C:\Users\Палина\Desktop\фото для сайта\День народного единства 2019\IMG-20191101-WA00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700808"/>
            <a:ext cx="4038600" cy="4038600"/>
          </a:xfrm>
          <a:prstGeom prst="rect">
            <a:avLst/>
          </a:prstGeom>
          <a:noFill/>
        </p:spPr>
      </p:pic>
      <p:pic>
        <p:nvPicPr>
          <p:cNvPr id="26627" name="Picture 3" descr="C:\Users\Палина\Desktop\фото для сайта\День народного единства 2019\IMG-20191101-WA00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2060848"/>
            <a:ext cx="4583377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1735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2808311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Анализ выполнения требований к содержанию и методам воспитания и обучения, а также анализ усвоение детьми программного материала показывают стабильность и позитивную динамику по всем направлениям развития.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619672" y="3143248"/>
          <a:ext cx="5953124" cy="3714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91173521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B050"/>
                </a:solidFill>
              </a:rPr>
              <a:t>Характеристика группы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268760"/>
            <a:ext cx="5338936" cy="183306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Программа: «От рождения до школы».</a:t>
            </a:r>
          </a:p>
          <a:p>
            <a:r>
              <a:rPr lang="ru-RU" dirty="0" smtClean="0"/>
              <a:t>Возраст: 4-5 лет.</a:t>
            </a:r>
          </a:p>
          <a:p>
            <a:r>
              <a:rPr lang="ru-RU" dirty="0" smtClean="0"/>
              <a:t>Списочный состав: 27 детей;</a:t>
            </a:r>
          </a:p>
          <a:p>
            <a:r>
              <a:rPr lang="ru-RU" dirty="0" smtClean="0"/>
              <a:t>Мальчиков – </a:t>
            </a:r>
            <a:r>
              <a:rPr lang="en-US" dirty="0" smtClean="0"/>
              <a:t>1</a:t>
            </a:r>
            <a:r>
              <a:rPr lang="ru-RU" dirty="0" smtClean="0"/>
              <a:t>6;</a:t>
            </a:r>
          </a:p>
          <a:p>
            <a:r>
              <a:rPr lang="ru-RU" dirty="0" smtClean="0"/>
              <a:t>Девочек – 11.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71703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Воспитательно</a:t>
            </a:r>
            <a:r>
              <a:rPr lang="ru-RU" dirty="0" smtClean="0"/>
              <a:t> – образовательная работа в группе строилась на основе предметно – развивающей среды, перспективного и календарного планирования в соответствии с годовыми задачами детского сада.</a:t>
            </a:r>
            <a:br>
              <a:rPr lang="ru-RU" dirty="0" smtClean="0"/>
            </a:br>
            <a:r>
              <a:rPr lang="ru-RU" dirty="0" smtClean="0"/>
              <a:t>	Работали по основной общеобразовательной программе « От рождения до школы».Используя при этом парциальные программы.</a:t>
            </a:r>
            <a:br>
              <a:rPr lang="ru-RU" dirty="0" smtClean="0"/>
            </a:br>
            <a:r>
              <a:rPr lang="ru-RU" dirty="0" smtClean="0"/>
              <a:t>	Программа предусматривает решение образовательных задач в совместной деятельности взрослого и ребенка.</a:t>
            </a:r>
            <a:br>
              <a:rPr lang="ru-RU" dirty="0" smtClean="0"/>
            </a:br>
            <a:r>
              <a:rPr lang="ru-RU" dirty="0" smtClean="0"/>
              <a:t>	Самостоятельная деятельность детей не только в рамках НОД, но и при проведении режимных моментов в соответствии со спецификой дошкольного  обучения и в соответствии с ФГОС.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20191217_10235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51519" y="3789040"/>
            <a:ext cx="4658073" cy="2808312"/>
          </a:xfrm>
          <a:prstGeom prst="rect">
            <a:avLst/>
          </a:prstGeom>
        </p:spPr>
      </p:pic>
      <p:pic>
        <p:nvPicPr>
          <p:cNvPr id="9" name="Рисунок 8" descr="20191217_10232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88024" y="3789040"/>
            <a:ext cx="4176464" cy="2807226"/>
          </a:xfrm>
          <a:prstGeom prst="rect">
            <a:avLst/>
          </a:prstGeom>
        </p:spPr>
      </p:pic>
      <p:pic>
        <p:nvPicPr>
          <p:cNvPr id="10" name="Рисунок 9" descr="20200430_11232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59632" y="548680"/>
            <a:ext cx="6497700" cy="31586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99792" y="0"/>
            <a:ext cx="42097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НАШ УГОЛОК ДЛЯ РОДИТЕЛЕЙ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anchor="ctr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rgbClr val="00B050"/>
                </a:solidFill>
              </a:rPr>
              <a:t>ЗАДАЧИ:</a:t>
            </a:r>
            <a:endParaRPr lang="ru-RU" sz="2800" b="1" i="1" u="sng" dirty="0">
              <a:solidFill>
                <a:srgbClr val="00B05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08720"/>
            <a:ext cx="8686800" cy="936104"/>
          </a:xfrm>
        </p:spPr>
        <p:txBody>
          <a:bodyPr/>
          <a:lstStyle/>
          <a:p>
            <a:r>
              <a:rPr lang="ru-RU" sz="1800" b="1" dirty="0" smtClean="0"/>
              <a:t>1.  Использовать информационно-коммуникативные технологии в проектной деятельности как инновационные формы организации воспитательно-образовательной работы в дошкольном образовательном учреждении.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916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«ПЛАСТИЛИНОГРАФИЯ»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492896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Вид проекта: среднесрочный (март-май 2020г.)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Участники проекта: дети средней группы.</a:t>
            </a:r>
            <a:r>
              <a:rPr lang="ru-RU" b="1" i="1" dirty="0" smtClean="0"/>
              <a:t> 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Пластилинография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- это нетрадиционная техника рисования более или менее выпуклых по объёму (барельефных) изображений на горизонтальной поверхности. 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933056"/>
            <a:ext cx="68407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Данная техника хороша тем, что она доступна детям дошкольного возраста, позволяет быстро достичь желаемого результата и вносит определенную новизну в творчество детей, делает его более увлекательным и интересным, что очень важно для работы с детьми. 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алина\Desktop\Camera\IMG_20200318_16281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1691680" y="332656"/>
            <a:ext cx="2592288" cy="3456384"/>
          </a:xfrm>
          <a:prstGeom prst="rect">
            <a:avLst/>
          </a:prstGeom>
          <a:noFill/>
        </p:spPr>
      </p:pic>
      <p:pic>
        <p:nvPicPr>
          <p:cNvPr id="4" name="Picture 2" descr="C:\Users\Палина\Desktop\Camera\IMG_20200408_09563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403648" y="3140968"/>
            <a:ext cx="2592288" cy="3456384"/>
          </a:xfrm>
          <a:prstGeom prst="rect">
            <a:avLst/>
          </a:prstGeom>
          <a:noFill/>
        </p:spPr>
      </p:pic>
      <p:pic>
        <p:nvPicPr>
          <p:cNvPr id="5" name="Picture 2" descr="C:\Users\Палина\Desktop\Camera\IMG_20200220_10413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404664"/>
            <a:ext cx="2448272" cy="3264363"/>
          </a:xfrm>
          <a:prstGeom prst="rect">
            <a:avLst/>
          </a:prstGeom>
          <a:noFill/>
        </p:spPr>
      </p:pic>
      <p:pic>
        <p:nvPicPr>
          <p:cNvPr id="6" name="Picture 2" descr="C:\Users\Палина\Desktop\Camera\IMG_20200429_11012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4008" y="3789040"/>
            <a:ext cx="3234533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63408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 «Животные Африки»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3"/>
            <a:ext cx="8784976" cy="2088232"/>
          </a:xfrm>
        </p:spPr>
        <p:txBody>
          <a:bodyPr>
            <a:normAutofit fontScale="85000" lnSpcReduction="20000"/>
          </a:bodyPr>
          <a:lstStyle/>
          <a:p>
            <a:r>
              <a:rPr lang="ru-RU" sz="1900" b="1" i="1" dirty="0" smtClean="0"/>
              <a:t>Сроки проведения: 27.01.2020г. – 07.02.2020г.</a:t>
            </a:r>
            <a:endParaRPr lang="ru-RU" sz="1900" i="1" dirty="0" smtClean="0"/>
          </a:p>
          <a:p>
            <a:r>
              <a:rPr lang="ru-RU" sz="1900" b="1" i="1" u="sng" dirty="0" smtClean="0"/>
              <a:t>Проблема:</a:t>
            </a:r>
            <a:r>
              <a:rPr lang="ru-RU" sz="1900" i="1" dirty="0" smtClean="0"/>
              <a:t> творческая активность и самостоятельность в художественно - эстетическом развитии ребенка через совершенство овладения техниками работы с бумагой.</a:t>
            </a:r>
          </a:p>
          <a:p>
            <a:r>
              <a:rPr lang="ru-RU" sz="1900" b="1" i="1" dirty="0" smtClean="0"/>
              <a:t>Цель проекта:</a:t>
            </a:r>
            <a:r>
              <a:rPr lang="ru-RU" sz="1900" i="1" dirty="0" smtClean="0"/>
              <a:t> формировать знания детей о животном мире жарких стран, через развитие творческих способностей, используя нетрадиционные техники работы с бумагой.</a:t>
            </a:r>
          </a:p>
          <a:p>
            <a:r>
              <a:rPr lang="ru-RU" i="1" dirty="0" smtClean="0"/>
              <a:t>ПОЛУЧЕННЫЕ РЕЗУЛЬТАТЫ: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996952"/>
            <a:ext cx="8461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для детей: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Дети овладели  работой с нетрадиционными техниками работы с бумагой.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сформировались знаний детей о животном мире жарких стран, их повадках, особенностях внешнего вида, места обитания, образа жизни;</a:t>
            </a:r>
          </a:p>
          <a:p>
            <a:pPr lvl="0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воспитание доброго, бережного отношения к животным, развитие любознательности.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для педагогов: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изучили данную тему, разработали и оформили иллюстрационный, художественный, видеоматериалы для реализации проекта.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для родителей:</a:t>
            </a:r>
          </a:p>
          <a:p>
            <a:pPr lvl="0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приняли активное участие в реализации целей и задач проекта.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«КТО ЖИВЁТ В АФРИКЕ?» (настольная игра </a:t>
            </a:r>
            <a:r>
              <a:rPr lang="ru-RU" sz="1800" dirty="0" err="1" smtClean="0"/>
              <a:t>пазлы</a:t>
            </a:r>
            <a:r>
              <a:rPr lang="ru-RU" sz="1800" dirty="0" smtClean="0"/>
              <a:t>)</a:t>
            </a:r>
            <a:br>
              <a:rPr lang="ru-RU" sz="1800" dirty="0" smtClean="0"/>
            </a:br>
            <a:r>
              <a:rPr lang="ru-RU" sz="1800" dirty="0" smtClean="0"/>
              <a:t>«38 ПОПУГАЕВ» (настольная игра «домино»)</a:t>
            </a:r>
            <a:br>
              <a:rPr lang="ru-RU" sz="1800" dirty="0" smtClean="0"/>
            </a:br>
            <a:r>
              <a:rPr lang="ru-RU" sz="1800" dirty="0" smtClean="0"/>
              <a:t> «ЗООПАРК»</a:t>
            </a:r>
            <a:endParaRPr lang="ru-RU" sz="1800" dirty="0"/>
          </a:p>
        </p:txBody>
      </p:sp>
      <p:pic>
        <p:nvPicPr>
          <p:cNvPr id="4098" name="Picture 2" descr="C:\Users\Палина\Desktop\Camera\IMG_20200204_1643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778745" y="1600200"/>
            <a:ext cx="1777032" cy="2368651"/>
          </a:xfrm>
          <a:prstGeom prst="rect">
            <a:avLst/>
          </a:prstGeom>
          <a:noFill/>
        </p:spPr>
      </p:pic>
      <p:pic>
        <p:nvPicPr>
          <p:cNvPr id="4100" name="Picture 4" descr="C:\Users\Палина\Desktop\Camera\IMG_20200204_1644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2627784" y="1628800"/>
            <a:ext cx="1690488" cy="2253294"/>
          </a:xfrm>
          <a:prstGeom prst="rect">
            <a:avLst/>
          </a:prstGeom>
          <a:noFill/>
        </p:spPr>
      </p:pic>
      <p:pic>
        <p:nvPicPr>
          <p:cNvPr id="5" name="Picture 2" descr="C:\Users\Палина\Desktop\Camera\IMG_20200204_163431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4427984" y="1628801"/>
            <a:ext cx="1782743" cy="2376264"/>
          </a:xfrm>
          <a:prstGeom prst="rect">
            <a:avLst/>
          </a:prstGeom>
          <a:noFill/>
        </p:spPr>
      </p:pic>
      <p:pic>
        <p:nvPicPr>
          <p:cNvPr id="6" name="Picture 3" descr="C:\Users\Палина\Desktop\Camera\IMG_20200204_163335.jpg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6372200" y="1628800"/>
            <a:ext cx="1782743" cy="2376264"/>
          </a:xfrm>
          <a:prstGeom prst="rect">
            <a:avLst/>
          </a:prstGeom>
          <a:noFill/>
        </p:spPr>
      </p:pic>
      <p:pic>
        <p:nvPicPr>
          <p:cNvPr id="7" name="Содержимое 6" descr="20200206_11065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3528" y="4221088"/>
            <a:ext cx="4038600" cy="1963208"/>
          </a:xfrm>
          <a:prstGeom prst="rect">
            <a:avLst/>
          </a:prstGeom>
        </p:spPr>
      </p:pic>
      <p:pic>
        <p:nvPicPr>
          <p:cNvPr id="8" name="Рисунок 7" descr="20200206_110529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716016" y="4149080"/>
            <a:ext cx="3999530" cy="19442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531623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20191217_10244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87624" y="260648"/>
            <a:ext cx="2448272" cy="345070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932040" y="260648"/>
            <a:ext cx="39239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Оформление нашего патриотического уголка, направленно  на ознакомление детей с историей родного города, с государственными символами страны, с русскими народными промыслами, развивает у детей любовь к Родине, к ее традициям и достижениям. Благодаря материалам, представленным к уголке, у детей развивается интерес и уважение к семье, труду людей, трудовым и гражданским подвигам известных людей города и страны.</a:t>
            </a:r>
            <a:endParaRPr lang="ru-RU" sz="2000" dirty="0"/>
          </a:p>
        </p:txBody>
      </p:sp>
      <p:pic>
        <p:nvPicPr>
          <p:cNvPr id="4" name="Рисунок 3" descr="20200501_0924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3856494"/>
            <a:ext cx="4680520" cy="27491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4409038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УГОЛКИ И РАЗВИВАЮЩАЯ СРЕДА В ГРУППЕ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Палина\Desktop\1 КАТЕГОРИЯ\Куликовой для сайта\Для фото-отчётов\уголки в группе\20190930_1738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836712"/>
            <a:ext cx="3220781" cy="2415586"/>
          </a:xfrm>
          <a:prstGeom prst="rect">
            <a:avLst/>
          </a:prstGeom>
          <a:noFill/>
        </p:spPr>
      </p:pic>
      <p:pic>
        <p:nvPicPr>
          <p:cNvPr id="12291" name="Picture 3" descr="C:\Users\Палина\Desktop\1 КАТЕГОРИЯ\Куликовой для сайта\Для фото-отчётов\уголки в группе\20190306_1451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 bwMode="auto">
          <a:xfrm rot="5400000">
            <a:off x="3806915" y="1097741"/>
            <a:ext cx="2664296" cy="1998222"/>
          </a:xfrm>
          <a:prstGeom prst="rect">
            <a:avLst/>
          </a:prstGeom>
          <a:noFill/>
        </p:spPr>
      </p:pic>
      <p:pic>
        <p:nvPicPr>
          <p:cNvPr id="5" name="Picture 5" descr="C:\Users\Палина\Desktop\1 КАТЕГОРИЯ\Куликовой для сайта\Для фото-отчётов\Saved Pictures\АКЦИИ\20190328_14543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520" y="4149080"/>
            <a:ext cx="2736304" cy="2052228"/>
          </a:xfrm>
          <a:prstGeom prst="rect">
            <a:avLst/>
          </a:prstGeom>
          <a:noFill/>
        </p:spPr>
      </p:pic>
      <p:pic>
        <p:nvPicPr>
          <p:cNvPr id="6" name="Picture 4" descr="C:\Users\Палина\Desktop\1 КАТЕГОРИЯ\Куликовой для сайта\Для фото-отчётов\уголки в группе\20190306_1447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28184" y="764704"/>
            <a:ext cx="2592288" cy="1944216"/>
          </a:xfrm>
          <a:prstGeom prst="rect">
            <a:avLst/>
          </a:prstGeom>
          <a:noFill/>
        </p:spPr>
      </p:pic>
      <p:pic>
        <p:nvPicPr>
          <p:cNvPr id="7" name="Picture 2" descr="C:\Users\Палина\Desktop\1 КАТЕГОРИЯ\Куликовой для сайта\Для фото-отчётов\уголки в группе\20190930_17394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03848" y="3717032"/>
            <a:ext cx="2952328" cy="2151697"/>
          </a:xfrm>
          <a:prstGeom prst="rect">
            <a:avLst/>
          </a:prstGeom>
          <a:noFill/>
        </p:spPr>
      </p:pic>
      <p:pic>
        <p:nvPicPr>
          <p:cNvPr id="8" name="Picture 3" descr="C:\Users\Палина\Desktop\1 КАТЕГОРИЯ\Куликовой для сайта\Для фото-отчётов\уголки в группе\20190930_173929.jpg"/>
          <p:cNvPicPr>
            <a:picLocks noChangeAspect="1" noChangeArrowheads="1"/>
          </p:cNvPicPr>
          <p:nvPr/>
        </p:nvPicPr>
        <p:blipFill>
          <a:blip r:embed="rId7" cstate="screen"/>
          <a:stretch>
            <a:fillRect/>
          </a:stretch>
        </p:blipFill>
        <p:spPr bwMode="auto">
          <a:xfrm>
            <a:off x="6300192" y="4149080"/>
            <a:ext cx="2526432" cy="18702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109770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1237</TotalTime>
  <Words>344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Отчёт  о  проделанной  работе  с  детьми средней  группы   за  2019- 2020 учебный год. </vt:lpstr>
      <vt:lpstr>Характеристика группы</vt:lpstr>
      <vt:lpstr>Слайд 3</vt:lpstr>
      <vt:lpstr>ЗАДАЧИ:</vt:lpstr>
      <vt:lpstr>Слайд 5</vt:lpstr>
      <vt:lpstr>проект «Животные Африки» </vt:lpstr>
      <vt:lpstr>«КТО ЖИВЁТ В АФРИКЕ?» (настольная игра пазлы) «38 ПОПУГАЕВ» (настольная игра «домино»)  «ЗООПАРК»</vt:lpstr>
      <vt:lpstr>Слайд 8</vt:lpstr>
      <vt:lpstr>УГОЛКИ И РАЗВИВАЮЩАЯ СРЕДА В ГРУППЕ</vt:lpstr>
      <vt:lpstr>Физкультура и бассейн в группе проводились согласно расписанию: по 3 раза в неделю – физкультура и 1 раз в неделю - бассейн.</vt:lpstr>
      <vt:lpstr>Открытое занятие Собгайда П. Е. по теме: «ПРЕДМЕТЫ С СЕКРЕТОМ» (29.01.2020г.)</vt:lpstr>
      <vt:lpstr>Слайд 12</vt:lpstr>
      <vt:lpstr>Мероприятия посвящённые пожарной безопасности и ПДД</vt:lpstr>
      <vt:lpstr>ПРОДУКТИВНАЯ ДЕЯТЕЛЬНОСТЬ</vt:lpstr>
      <vt:lpstr>ИССЛЕДОВАТЕЛЬСКАЯ  ДЕЯТЕЛЬНОСТЬ ДЕТЕЙ</vt:lpstr>
      <vt:lpstr>«ДЕНЬ НАРОДНОГО ЕДИНСТВА»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 презентации</dc:title>
  <dc:creator>Елена</dc:creator>
  <cp:lastModifiedBy>Windows User</cp:lastModifiedBy>
  <cp:revision>118</cp:revision>
  <dcterms:created xsi:type="dcterms:W3CDTF">2014-08-10T07:57:19Z</dcterms:created>
  <dcterms:modified xsi:type="dcterms:W3CDTF">2021-06-06T13:26:19Z</dcterms:modified>
</cp:coreProperties>
</file>