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94" r:id="rId1"/>
  </p:sldMasterIdLst>
  <p:sldIdLst>
    <p:sldId id="323" r:id="rId2"/>
    <p:sldId id="329" r:id="rId3"/>
    <p:sldId id="324" r:id="rId4"/>
    <p:sldId id="325" r:id="rId5"/>
    <p:sldId id="284" r:id="rId6"/>
    <p:sldId id="301" r:id="rId7"/>
    <p:sldId id="294" r:id="rId8"/>
    <p:sldId id="295" r:id="rId9"/>
    <p:sldId id="296" r:id="rId10"/>
    <p:sldId id="322" r:id="rId11"/>
    <p:sldId id="321" r:id="rId12"/>
    <p:sldId id="320" r:id="rId13"/>
    <p:sldId id="326" r:id="rId14"/>
    <p:sldId id="327" r:id="rId15"/>
    <p:sldId id="32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6"/>
    <a:srgbClr val="0000CC"/>
    <a:srgbClr val="0033CC"/>
    <a:srgbClr val="0000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5" autoAdjust="0"/>
  </p:normalViewPr>
  <p:slideViewPr>
    <p:cSldViewPr>
      <p:cViewPr>
        <p:scale>
          <a:sx n="81" d="100"/>
          <a:sy n="81" d="100"/>
        </p:scale>
        <p:origin x="-13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DD9574-B97B-4F7B-BE6F-9323CE9E3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631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09E18-2307-49F3-8788-7C2DFD18C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96942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5DCF-6F2A-437B-815B-6341041C3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25848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2438400" y="1600200"/>
            <a:ext cx="3124200" cy="4495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EC485-2268-40EE-980B-E7DC01BDD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10855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D5929-0680-4D15-B1E8-DFA77627B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30003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0B917-9755-4C58-9F31-094321F6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3216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BB43F-3A32-4D63-87F0-3D90AE363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15902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69E54-742E-47A9-B0C8-09DB2217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31356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B2827-944C-4FAB-9EFA-B20BE92D3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49108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94546-06A3-481B-81B5-65D0A0891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680832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7112D-5DF1-4655-A3AA-088BD3340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82673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904AA-C660-4143-8F94-CF080A06E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86589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679D04F-E681-43C4-B2E4-0107BC456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76" r:id="rId2"/>
    <p:sldLayoutId id="2147484385" r:id="rId3"/>
    <p:sldLayoutId id="2147484377" r:id="rId4"/>
    <p:sldLayoutId id="2147484378" r:id="rId5"/>
    <p:sldLayoutId id="2147484379" r:id="rId6"/>
    <p:sldLayoutId id="2147484380" r:id="rId7"/>
    <p:sldLayoutId id="2147484386" r:id="rId8"/>
    <p:sldLayoutId id="2147484387" r:id="rId9"/>
    <p:sldLayoutId id="2147484381" r:id="rId10"/>
    <p:sldLayoutId id="2147484382" r:id="rId11"/>
    <p:sldLayoutId id="2147484383" r:id="rId12"/>
  </p:sldLayoutIdLst>
  <p:transition spd="med">
    <p:pull dir="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28800"/>
            <a:ext cx="4267200" cy="1066800"/>
          </a:xfrm>
          <a:scene3d>
            <a:camera prst="obliqueBottomLef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defRPr/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 </a:t>
            </a:r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Конус</a:t>
            </a:r>
            <a:endParaRPr lang="ru-RU" sz="8000" dirty="0">
              <a:solidFill>
                <a:schemeClr val="accent3">
                  <a:lumMod val="40000"/>
                  <a:lumOff val="6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29000"/>
            <a:ext cx="2895600" cy="2057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4947138"/>
            <a:ext cx="3347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Учитель ГБОУ СОШ № 185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Т.А.Панченко</a:t>
            </a:r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62400" y="1676400"/>
            <a:ext cx="4953000" cy="44021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ru-RU" sz="4000" b="0" dirty="0" smtClean="0">
                <a:solidFill>
                  <a:schemeClr val="tx1"/>
                </a:solidFill>
                <a:latin typeface="Times New Roman" pitchFamily="18" charset="0"/>
                <a:cs typeface="+mn-cs"/>
              </a:rPr>
              <a:t>Сечение конуса плоскостью, проходящей через его вершину, представляет собой равнобедренный треугольник.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5925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0" y="533400"/>
            <a:ext cx="68707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Сечени</a:t>
            </a:r>
            <a:r>
              <a:rPr lang="ru-RU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е конуса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581400" y="1981200"/>
            <a:ext cx="5562600" cy="3048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ru-RU" sz="4800" b="0" dirty="0" smtClean="0">
                <a:solidFill>
                  <a:schemeClr val="tx1"/>
                </a:solidFill>
                <a:latin typeface="Times New Roman" pitchFamily="18" charset="0"/>
                <a:cs typeface="+mn-cs"/>
              </a:rPr>
              <a:t>Осевое сечение конуса-это сечение, проходящее через его ось.</a:t>
            </a: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2385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495800" y="1600200"/>
            <a:ext cx="4343400" cy="39703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b="1">
                <a:solidFill>
                  <a:schemeClr val="bg2"/>
                </a:solidFill>
                <a:latin typeface="Century" pitchFamily="18" charset="0"/>
              </a:defRPr>
            </a:lvl1pPr>
            <a:lvl2pPr marL="742950" indent="-285750">
              <a:defRPr b="1">
                <a:solidFill>
                  <a:schemeClr val="bg2"/>
                </a:solidFill>
                <a:latin typeface="Century" pitchFamily="18" charset="0"/>
              </a:defRPr>
            </a:lvl2pPr>
            <a:lvl3pPr marL="1143000" indent="-228600">
              <a:defRPr b="1">
                <a:solidFill>
                  <a:schemeClr val="bg2"/>
                </a:solidFill>
                <a:latin typeface="Century" pitchFamily="18" charset="0"/>
              </a:defRPr>
            </a:lvl3pPr>
            <a:lvl4pPr marL="1600200" indent="-228600">
              <a:defRPr b="1">
                <a:solidFill>
                  <a:schemeClr val="bg2"/>
                </a:solidFill>
                <a:latin typeface="Century" pitchFamily="18" charset="0"/>
              </a:defRPr>
            </a:lvl4pPr>
            <a:lvl5pPr marL="2057400" indent="-228600">
              <a:defRPr b="1">
                <a:solidFill>
                  <a:schemeClr val="bg2"/>
                </a:solidFill>
                <a:latin typeface="Century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bg2"/>
                </a:solidFill>
                <a:latin typeface="Century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+mn-cs"/>
              </a:rPr>
              <a:t>Сечение конуса плоскостью, параллельной его основанию, представляет собой круг с центром на оси конуса.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3216275" cy="3886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3000" y="533400"/>
            <a:ext cx="68707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Задача 1</a:t>
            </a: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33400" y="1600200"/>
            <a:ext cx="784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Длина окружности основания конуса равна 5, образующая равна 8. Найдите площадь боковой поверхности конуса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667000"/>
            <a:ext cx="31051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57400"/>
            <a:ext cx="28098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81000" y="2362200"/>
            <a:ext cx="533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Площадь боковой поверхности конуса в два раза больше площади основания. Найдите угол между образующей конуса и плоскостью основания. Ответ дайте в градусах.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3000" y="533400"/>
            <a:ext cx="68707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Задача 2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2590800" cy="22479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838200" y="1676400"/>
            <a:ext cx="7924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Площадь полной поверхности конуса равна 148. Параллельно основанию конуса проведено сечение, делящие высоту пополам. Найдите площадь полной поверхности отсеченного конуса.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3000" y="533400"/>
            <a:ext cx="68707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Задача 3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/>
              <a:t>Понятие </a:t>
            </a:r>
            <a:r>
              <a:rPr lang="ru-RU" altLang="ru-RU" sz="2800" dirty="0" smtClean="0"/>
              <a:t>конуса 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 smtClean="0"/>
              <a:t>Элементы</a:t>
            </a:r>
            <a:r>
              <a:rPr lang="ru-RU" altLang="ru-RU" sz="2800" baseline="0" dirty="0" smtClean="0"/>
              <a:t> конуса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 smtClean="0"/>
              <a:t>Конус</a:t>
            </a:r>
            <a:r>
              <a:rPr lang="ru-RU" altLang="ru-RU" sz="2800" baseline="0" dirty="0" smtClean="0"/>
              <a:t> – фигура вращения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 smtClean="0"/>
              <a:t>Сечения</a:t>
            </a:r>
            <a:r>
              <a:rPr lang="ru-RU" altLang="ru-RU" sz="2800" baseline="0" dirty="0" smtClean="0"/>
              <a:t> конуса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/>
              <a:t>Развертка </a:t>
            </a:r>
            <a:r>
              <a:rPr lang="ru-RU" altLang="ru-RU" sz="2800" dirty="0" smtClean="0"/>
              <a:t>конуса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/>
              <a:t>Формулы боковой и полной поверхности </a:t>
            </a:r>
            <a:r>
              <a:rPr lang="ru-RU" altLang="ru-RU" sz="2800" dirty="0" smtClean="0"/>
              <a:t>конуса</a:t>
            </a:r>
            <a:endParaRPr lang="ru-RU" altLang="ru-RU" sz="2800" dirty="0"/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altLang="ru-RU" sz="2800" dirty="0"/>
              <a:t>Решение задач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          </a:t>
            </a:r>
            <a:r>
              <a:rPr lang="ru-RU" altLang="ru-RU" dirty="0" smtClean="0">
                <a:solidFill>
                  <a:srgbClr val="990033"/>
                </a:solidFill>
              </a:rPr>
              <a:t>Сегодня на уроке:</a:t>
            </a:r>
          </a:p>
        </p:txBody>
      </p:sp>
    </p:spTree>
    <p:extLst>
      <p:ext uri="{BB962C8B-B14F-4D97-AF65-F5344CB8AC3E}">
        <p14:creationId xmlns:p14="http://schemas.microsoft.com/office/powerpoint/2010/main" val="400899408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4"/>
          <p:cNvSpPr>
            <a:spLocks noGrp="1"/>
          </p:cNvSpPr>
          <p:nvPr>
            <p:ph type="title"/>
          </p:nvPr>
        </p:nvSpPr>
        <p:spPr>
          <a:xfrm>
            <a:off x="1524000" y="0"/>
            <a:ext cx="6477000" cy="1219200"/>
          </a:xfrm>
        </p:spPr>
        <p:txBody>
          <a:bodyPr/>
          <a:lstStyle/>
          <a:p>
            <a:r>
              <a:rPr lang="ru-RU" altLang="ru-RU" sz="6000" dirty="0" smtClean="0">
                <a:latin typeface="Batang" pitchFamily="18" charset="-127"/>
                <a:ea typeface="Batang" pitchFamily="18" charset="-127"/>
              </a:rPr>
              <a:t>Понятие Конуса</a:t>
            </a: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1600200" y="1676400"/>
            <a:ext cx="5943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latin typeface="Batang" pitchFamily="18" charset="-127"/>
                <a:ea typeface="Batang" pitchFamily="18" charset="-127"/>
              </a:rPr>
              <a:t>Конус</a:t>
            </a:r>
            <a:r>
              <a:rPr lang="ru-RU" altLang="ru-RU" sz="2400">
                <a:latin typeface="Batang" pitchFamily="18" charset="-127"/>
                <a:ea typeface="Batang" pitchFamily="18" charset="-127"/>
              </a:rPr>
              <a:t> — это геометрическое тело, которое образовано совокупностью всех лучей, исходящих из точки и пересекающих любую плоскую поверхность. В месте пересечения образуется основание конуса.</a:t>
            </a:r>
            <a:endParaRPr lang="ru-RU" altLang="ru-RU" sz="240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7172" name="Group 66"/>
          <p:cNvGrpSpPr>
            <a:grpSpLocks/>
          </p:cNvGrpSpPr>
          <p:nvPr/>
        </p:nvGrpSpPr>
        <p:grpSpPr bwMode="auto">
          <a:xfrm>
            <a:off x="6477000" y="3962399"/>
            <a:ext cx="2233613" cy="2386566"/>
            <a:chOff x="1746" y="2704"/>
            <a:chExt cx="953" cy="1184"/>
          </a:xfrm>
          <a:solidFill>
            <a:srgbClr val="000099"/>
          </a:solidFill>
        </p:grpSpPr>
        <p:sp>
          <p:nvSpPr>
            <p:cNvPr id="8" name="Line 67"/>
            <p:cNvSpPr>
              <a:spLocks noChangeShapeType="1"/>
            </p:cNvSpPr>
            <p:nvPr/>
          </p:nvSpPr>
          <p:spPr bwMode="auto">
            <a:xfrm flipH="1">
              <a:off x="1746" y="2704"/>
              <a:ext cx="499" cy="998"/>
            </a:xfrm>
            <a:prstGeom prst="line">
              <a:avLst/>
            </a:prstGeom>
            <a:grpFill/>
            <a:ln w="19050">
              <a:solidFill>
                <a:schemeClr val="tx2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2245" y="2704"/>
              <a:ext cx="454" cy="998"/>
            </a:xfrm>
            <a:prstGeom prst="line">
              <a:avLst/>
            </a:prstGeom>
            <a:grpFill/>
            <a:ln w="19050">
              <a:solidFill>
                <a:schemeClr val="tx2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" name="Oval 69"/>
            <p:cNvSpPr>
              <a:spLocks noChangeArrowheads="1"/>
            </p:cNvSpPr>
            <p:nvPr/>
          </p:nvSpPr>
          <p:spPr bwMode="auto">
            <a:xfrm>
              <a:off x="1746" y="3571"/>
              <a:ext cx="953" cy="31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chemeClr val="accent3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1" name="Line 70"/>
            <p:cNvSpPr>
              <a:spLocks noChangeShapeType="1"/>
            </p:cNvSpPr>
            <p:nvPr/>
          </p:nvSpPr>
          <p:spPr bwMode="auto">
            <a:xfrm>
              <a:off x="2245" y="2704"/>
              <a:ext cx="0" cy="1044"/>
            </a:xfrm>
            <a:prstGeom prst="line">
              <a:avLst/>
            </a:prstGeom>
            <a:grpFill/>
            <a:ln w="19050">
              <a:solidFill>
                <a:schemeClr val="tx2"/>
              </a:solidFill>
              <a:prstDash val="dash"/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2" name="Oval 71"/>
            <p:cNvSpPr>
              <a:spLocks noChangeArrowheads="1"/>
            </p:cNvSpPr>
            <p:nvPr/>
          </p:nvSpPr>
          <p:spPr bwMode="auto">
            <a:xfrm>
              <a:off x="2291" y="3702"/>
              <a:ext cx="45" cy="90"/>
            </a:xfrm>
            <a:prstGeom prst="ellipse">
              <a:avLst/>
            </a:prstGeom>
            <a:grp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7"/>
          <p:cNvSpPr txBox="1">
            <a:spLocks noChangeArrowheads="1"/>
          </p:cNvSpPr>
          <p:nvPr/>
        </p:nvSpPr>
        <p:spPr bwMode="auto">
          <a:xfrm>
            <a:off x="1524000" y="5564188"/>
            <a:ext cx="2827338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радиус конуса (</a:t>
            </a:r>
            <a:r>
              <a:rPr lang="en-US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r</a:t>
            </a: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)</a:t>
            </a:r>
          </a:p>
        </p:txBody>
      </p:sp>
      <p:grpSp>
        <p:nvGrpSpPr>
          <p:cNvPr id="2" name="Group 102"/>
          <p:cNvGrpSpPr>
            <a:grpSpLocks/>
          </p:cNvGrpSpPr>
          <p:nvPr/>
        </p:nvGrpSpPr>
        <p:grpSpPr bwMode="auto">
          <a:xfrm>
            <a:off x="3200400" y="1676400"/>
            <a:ext cx="2808288" cy="3673475"/>
            <a:chOff x="2109" y="1117"/>
            <a:chExt cx="1769" cy="2314"/>
          </a:xfrm>
        </p:grpSpPr>
        <p:sp>
          <p:nvSpPr>
            <p:cNvPr id="7" name="Line 71"/>
            <p:cNvSpPr>
              <a:spLocks noChangeShapeType="1"/>
            </p:cNvSpPr>
            <p:nvPr/>
          </p:nvSpPr>
          <p:spPr bwMode="auto">
            <a:xfrm flipH="1">
              <a:off x="2185" y="1117"/>
              <a:ext cx="846" cy="175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8" name="Line 72"/>
            <p:cNvSpPr>
              <a:spLocks noChangeShapeType="1"/>
            </p:cNvSpPr>
            <p:nvPr/>
          </p:nvSpPr>
          <p:spPr bwMode="auto">
            <a:xfrm>
              <a:off x="3031" y="1117"/>
              <a:ext cx="769" cy="175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9" name="Oval 73"/>
            <p:cNvSpPr>
              <a:spLocks noChangeArrowheads="1"/>
            </p:cNvSpPr>
            <p:nvPr/>
          </p:nvSpPr>
          <p:spPr bwMode="auto">
            <a:xfrm>
              <a:off x="2185" y="2633"/>
              <a:ext cx="1615" cy="55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0" name="Oval 79"/>
            <p:cNvSpPr>
              <a:spLocks noChangeArrowheads="1"/>
            </p:cNvSpPr>
            <p:nvPr/>
          </p:nvSpPr>
          <p:spPr bwMode="auto">
            <a:xfrm flipV="1">
              <a:off x="2109" y="2633"/>
              <a:ext cx="1769" cy="79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prstDash val="dash"/>
              <a:round/>
              <a:headEnd/>
              <a:tailEnd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11" name="Line 74"/>
          <p:cNvSpPr>
            <a:spLocks noChangeShapeType="1"/>
          </p:cNvSpPr>
          <p:nvPr/>
        </p:nvSpPr>
        <p:spPr bwMode="auto">
          <a:xfrm>
            <a:off x="4664075" y="1100138"/>
            <a:ext cx="0" cy="4608512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" name="Text Box 82"/>
          <p:cNvSpPr txBox="1">
            <a:spLocks noChangeArrowheads="1"/>
          </p:cNvSpPr>
          <p:nvPr/>
        </p:nvSpPr>
        <p:spPr bwMode="auto">
          <a:xfrm>
            <a:off x="3632200" y="4772025"/>
            <a:ext cx="360363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B</a:t>
            </a:r>
            <a:endParaRPr lang="ru-RU" sz="2400" b="1" dirty="0" smtClean="0">
              <a:solidFill>
                <a:srgbClr val="482400"/>
              </a:solidFill>
              <a:latin typeface="Batang" pitchFamily="18" charset="-127"/>
              <a:ea typeface="Batang" pitchFamily="18" charset="-127"/>
              <a:cs typeface="+mn-cs"/>
            </a:endParaRPr>
          </a:p>
        </p:txBody>
      </p:sp>
      <p:sp>
        <p:nvSpPr>
          <p:cNvPr id="13" name="Text Box 85"/>
          <p:cNvSpPr txBox="1">
            <a:spLocks noChangeArrowheads="1"/>
          </p:cNvSpPr>
          <p:nvPr/>
        </p:nvSpPr>
        <p:spPr bwMode="auto">
          <a:xfrm>
            <a:off x="4137025" y="4340225"/>
            <a:ext cx="287338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 dirty="0" smtClean="0">
                <a:solidFill>
                  <a:srgbClr val="482400"/>
                </a:solidFill>
                <a:cs typeface="+mn-cs"/>
              </a:rPr>
              <a:t>r</a:t>
            </a:r>
            <a:endParaRPr lang="ru-RU" sz="2400" dirty="0" smtClean="0">
              <a:solidFill>
                <a:srgbClr val="482400"/>
              </a:solidFill>
              <a:cs typeface="+mn-cs"/>
            </a:endParaRPr>
          </a:p>
        </p:txBody>
      </p:sp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3344863" y="2900363"/>
            <a:ext cx="935037" cy="360362"/>
            <a:chOff x="2245" y="1888"/>
            <a:chExt cx="589" cy="227"/>
          </a:xfrm>
        </p:grpSpPr>
        <p:sp>
          <p:nvSpPr>
            <p:cNvPr id="15" name="Line 89"/>
            <p:cNvSpPr>
              <a:spLocks noChangeShapeType="1"/>
            </p:cNvSpPr>
            <p:nvPr/>
          </p:nvSpPr>
          <p:spPr bwMode="auto">
            <a:xfrm>
              <a:off x="2245" y="1889"/>
              <a:ext cx="363" cy="22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16" name="Line 90"/>
            <p:cNvSpPr>
              <a:spLocks noChangeShapeType="1"/>
            </p:cNvSpPr>
            <p:nvPr/>
          </p:nvSpPr>
          <p:spPr bwMode="auto">
            <a:xfrm>
              <a:off x="2245" y="1888"/>
              <a:ext cx="589" cy="13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 type="triangle" w="med" len="med"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</p:grpSp>
      <p:sp>
        <p:nvSpPr>
          <p:cNvPr id="17" name="Line 95"/>
          <p:cNvSpPr>
            <a:spLocks noChangeShapeType="1"/>
          </p:cNvSpPr>
          <p:nvPr/>
        </p:nvSpPr>
        <p:spPr bwMode="auto">
          <a:xfrm>
            <a:off x="4208463" y="1963738"/>
            <a:ext cx="430212" cy="4318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8" name="Line 96"/>
          <p:cNvSpPr>
            <a:spLocks noChangeShapeType="1"/>
          </p:cNvSpPr>
          <p:nvPr/>
        </p:nvSpPr>
        <p:spPr bwMode="auto">
          <a:xfrm flipH="1" flipV="1">
            <a:off x="4713288" y="1244600"/>
            <a:ext cx="576262" cy="7143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9" name="Line 97"/>
          <p:cNvSpPr>
            <a:spLocks noChangeShapeType="1"/>
          </p:cNvSpPr>
          <p:nvPr/>
        </p:nvSpPr>
        <p:spPr bwMode="auto">
          <a:xfrm flipH="1" flipV="1">
            <a:off x="4640263" y="1676400"/>
            <a:ext cx="576262" cy="71438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0" name="Line 98"/>
          <p:cNvSpPr>
            <a:spLocks noChangeShapeType="1"/>
          </p:cNvSpPr>
          <p:nvPr/>
        </p:nvSpPr>
        <p:spPr bwMode="auto">
          <a:xfrm flipH="1">
            <a:off x="5000625" y="2395538"/>
            <a:ext cx="215900" cy="865187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1" name="Line 99"/>
          <p:cNvSpPr>
            <a:spLocks noChangeShapeType="1"/>
          </p:cNvSpPr>
          <p:nvPr/>
        </p:nvSpPr>
        <p:spPr bwMode="auto">
          <a:xfrm flipV="1">
            <a:off x="4208463" y="4700588"/>
            <a:ext cx="144462" cy="10795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2" name="Line 100"/>
          <p:cNvSpPr>
            <a:spLocks noChangeShapeType="1"/>
          </p:cNvSpPr>
          <p:nvPr/>
        </p:nvSpPr>
        <p:spPr bwMode="auto">
          <a:xfrm flipH="1" flipV="1">
            <a:off x="5216525" y="4627563"/>
            <a:ext cx="215900" cy="72072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Line 104"/>
          <p:cNvSpPr>
            <a:spLocks noChangeShapeType="1"/>
          </p:cNvSpPr>
          <p:nvPr/>
        </p:nvSpPr>
        <p:spPr bwMode="auto">
          <a:xfrm flipH="1">
            <a:off x="3776663" y="1676400"/>
            <a:ext cx="863600" cy="3165475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105"/>
          <p:cNvSpPr txBox="1">
            <a:spLocks noChangeArrowheads="1"/>
          </p:cNvSpPr>
          <p:nvPr/>
        </p:nvSpPr>
        <p:spPr bwMode="auto">
          <a:xfrm>
            <a:off x="4352925" y="1316038"/>
            <a:ext cx="576263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P</a:t>
            </a:r>
            <a:endParaRPr lang="ru-RU" sz="2400" b="1" dirty="0" smtClean="0">
              <a:solidFill>
                <a:srgbClr val="482400"/>
              </a:solidFill>
              <a:latin typeface="Batang" pitchFamily="18" charset="-127"/>
              <a:ea typeface="Batang" pitchFamily="18" charset="-127"/>
              <a:cs typeface="+mn-cs"/>
            </a:endParaRPr>
          </a:p>
        </p:txBody>
      </p: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4711700" y="4411663"/>
            <a:ext cx="120650" cy="250825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Line 77"/>
          <p:cNvSpPr>
            <a:spLocks noChangeShapeType="1"/>
          </p:cNvSpPr>
          <p:nvPr/>
        </p:nvSpPr>
        <p:spPr bwMode="auto">
          <a:xfrm flipH="1">
            <a:off x="3808413" y="4587875"/>
            <a:ext cx="855662" cy="254000"/>
          </a:xfrm>
          <a:prstGeom prst="lin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  <a:extLst/>
        </p:spPr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914400" y="1655763"/>
            <a:ext cx="3330575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высота конуса </a:t>
            </a:r>
            <a:r>
              <a:rPr lang="en-US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(</a:t>
            </a: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РО</a:t>
            </a:r>
            <a:r>
              <a:rPr lang="en-US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)</a:t>
            </a:r>
            <a:endParaRPr lang="ru-RU" sz="2400" dirty="0" smtClean="0">
              <a:solidFill>
                <a:srgbClr val="482400"/>
              </a:solidFill>
              <a:latin typeface="Batang" pitchFamily="18" charset="-127"/>
              <a:ea typeface="Batang" pitchFamily="18" charset="-127"/>
              <a:cs typeface="+mn-cs"/>
            </a:endParaRPr>
          </a:p>
        </p:txBody>
      </p:sp>
      <p:sp>
        <p:nvSpPr>
          <p:cNvPr id="28" name="Text Box 41"/>
          <p:cNvSpPr txBox="1">
            <a:spLocks noChangeArrowheads="1"/>
          </p:cNvSpPr>
          <p:nvPr/>
        </p:nvSpPr>
        <p:spPr bwMode="auto">
          <a:xfrm>
            <a:off x="5338763" y="1046163"/>
            <a:ext cx="2149475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ось конуса</a:t>
            </a:r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5145088" y="1460500"/>
            <a:ext cx="3240087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вершина конуса (Р)</a:t>
            </a: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5145088" y="2108200"/>
            <a:ext cx="3455987" cy="830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боковая (коническая) поверхность</a:t>
            </a:r>
          </a:p>
        </p:txBody>
      </p:sp>
      <p:sp>
        <p:nvSpPr>
          <p:cNvPr id="31" name="Text Box 103"/>
          <p:cNvSpPr txBox="1">
            <a:spLocks noChangeArrowheads="1"/>
          </p:cNvSpPr>
          <p:nvPr/>
        </p:nvSpPr>
        <p:spPr bwMode="auto">
          <a:xfrm>
            <a:off x="1039813" y="2659063"/>
            <a:ext cx="2376487" cy="4572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образующие</a:t>
            </a:r>
          </a:p>
        </p:txBody>
      </p:sp>
      <p:sp>
        <p:nvSpPr>
          <p:cNvPr id="33" name="Text Box 45"/>
          <p:cNvSpPr txBox="1">
            <a:spLocks noChangeArrowheads="1"/>
          </p:cNvSpPr>
          <p:nvPr/>
        </p:nvSpPr>
        <p:spPr bwMode="auto">
          <a:xfrm>
            <a:off x="5360988" y="5132388"/>
            <a:ext cx="2747962" cy="8302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sz="2400" dirty="0" smtClean="0">
                <a:solidFill>
                  <a:srgbClr val="482400"/>
                </a:solidFill>
                <a:latin typeface="Batang" pitchFamily="18" charset="-127"/>
                <a:ea typeface="Batang" pitchFamily="18" charset="-127"/>
                <a:cs typeface="+mn-cs"/>
              </a:rPr>
              <a:t>основание конуса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8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24" grpId="0"/>
      <p:bldP spid="25" grpId="0" animBg="1"/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конфе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19288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" descr="дерев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00400"/>
            <a:ext cx="29337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дома трулл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8600"/>
            <a:ext cx="27432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морожено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48200"/>
            <a:ext cx="29829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4" descr="оград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762000"/>
            <a:ext cx="2971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4" descr="ракуш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743200"/>
            <a:ext cx="2514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 descr="дом-конус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33800"/>
            <a:ext cx="2286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палат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5257800"/>
            <a:ext cx="2293938" cy="1279525"/>
          </a:xfr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4419600" cy="4114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4000" smtClean="0">
                <a:latin typeface="Batang" pitchFamily="18" charset="-127"/>
                <a:ea typeface="Batang" pitchFamily="18" charset="-127"/>
              </a:rPr>
              <a:t>Конус получается при вращении прямоугольного треугольника вокруг катета</a:t>
            </a:r>
          </a:p>
        </p:txBody>
      </p:sp>
      <p:sp>
        <p:nvSpPr>
          <p:cNvPr id="10243" name="AutoShape 6"/>
          <p:cNvSpPr>
            <a:spLocks noChangeArrowheads="1"/>
          </p:cNvSpPr>
          <p:nvPr/>
        </p:nvSpPr>
        <p:spPr bwMode="auto">
          <a:xfrm>
            <a:off x="6172200" y="1752600"/>
            <a:ext cx="2057400" cy="3657600"/>
          </a:xfrm>
          <a:prstGeom prst="rtTriangle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Oval 4"/>
          <p:cNvSpPr>
            <a:spLocks noChangeArrowheads="1"/>
          </p:cNvSpPr>
          <p:nvPr/>
        </p:nvSpPr>
        <p:spPr bwMode="auto">
          <a:xfrm>
            <a:off x="1066800" y="4724400"/>
            <a:ext cx="3352800" cy="8382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397" name="Line 5"/>
          <p:cNvSpPr>
            <a:spLocks noChangeShapeType="1"/>
          </p:cNvSpPr>
          <p:nvPr/>
        </p:nvSpPr>
        <p:spPr bwMode="auto">
          <a:xfrm flipV="1">
            <a:off x="2743200" y="1600200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398" name="Line 6"/>
          <p:cNvSpPr>
            <a:spLocks noChangeShapeType="1"/>
          </p:cNvSpPr>
          <p:nvPr/>
        </p:nvSpPr>
        <p:spPr bwMode="auto">
          <a:xfrm>
            <a:off x="2743200" y="1600200"/>
            <a:ext cx="1676400" cy="3581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H="1">
            <a:off x="1066800" y="1600200"/>
            <a:ext cx="1676400" cy="3505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Oval 11"/>
          <p:cNvSpPr>
            <a:spLocks noChangeArrowheads="1"/>
          </p:cNvSpPr>
          <p:nvPr/>
        </p:nvSpPr>
        <p:spPr bwMode="auto">
          <a:xfrm>
            <a:off x="1295400" y="4800600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1" name="Oval 12"/>
          <p:cNvSpPr>
            <a:spLocks noChangeArrowheads="1"/>
          </p:cNvSpPr>
          <p:nvPr/>
        </p:nvSpPr>
        <p:spPr bwMode="auto">
          <a:xfrm>
            <a:off x="1600200" y="4724400"/>
            <a:ext cx="152400" cy="1524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2" name="Oval 13"/>
          <p:cNvSpPr>
            <a:spLocks noChangeArrowheads="1"/>
          </p:cNvSpPr>
          <p:nvPr/>
        </p:nvSpPr>
        <p:spPr bwMode="auto">
          <a:xfrm>
            <a:off x="2514600" y="46482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3" name="Oval 14"/>
          <p:cNvSpPr>
            <a:spLocks noChangeArrowheads="1"/>
          </p:cNvSpPr>
          <p:nvPr/>
        </p:nvSpPr>
        <p:spPr bwMode="auto">
          <a:xfrm>
            <a:off x="2895600" y="46482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4" name="Oval 15"/>
          <p:cNvSpPr>
            <a:spLocks noChangeArrowheads="1"/>
          </p:cNvSpPr>
          <p:nvPr/>
        </p:nvSpPr>
        <p:spPr bwMode="auto">
          <a:xfrm>
            <a:off x="3276600" y="46482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5" name="Oval 16"/>
          <p:cNvSpPr>
            <a:spLocks noChangeArrowheads="1"/>
          </p:cNvSpPr>
          <p:nvPr/>
        </p:nvSpPr>
        <p:spPr bwMode="auto">
          <a:xfrm>
            <a:off x="3657600" y="47244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6" name="Oval 17"/>
          <p:cNvSpPr>
            <a:spLocks noChangeArrowheads="1"/>
          </p:cNvSpPr>
          <p:nvPr/>
        </p:nvSpPr>
        <p:spPr bwMode="auto">
          <a:xfrm>
            <a:off x="4038600" y="48006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7" name="Oval 18"/>
          <p:cNvSpPr>
            <a:spLocks noChangeArrowheads="1"/>
          </p:cNvSpPr>
          <p:nvPr/>
        </p:nvSpPr>
        <p:spPr bwMode="auto">
          <a:xfrm>
            <a:off x="1905000" y="4648200"/>
            <a:ext cx="152400" cy="304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278" name="Oval 20"/>
          <p:cNvSpPr>
            <a:spLocks noChangeArrowheads="1"/>
          </p:cNvSpPr>
          <p:nvPr/>
        </p:nvSpPr>
        <p:spPr bwMode="auto">
          <a:xfrm>
            <a:off x="2209800" y="4648200"/>
            <a:ext cx="15240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414" name="Line 22"/>
          <p:cNvSpPr>
            <a:spLocks noChangeShapeType="1"/>
          </p:cNvSpPr>
          <p:nvPr/>
        </p:nvSpPr>
        <p:spPr bwMode="auto">
          <a:xfrm flipH="1">
            <a:off x="3505200" y="5257800"/>
            <a:ext cx="3810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6" name="Text Box 24"/>
          <p:cNvSpPr txBox="1">
            <a:spLocks noChangeArrowheads="1"/>
          </p:cNvSpPr>
          <p:nvPr/>
        </p:nvSpPr>
        <p:spPr bwMode="auto">
          <a:xfrm>
            <a:off x="5638800" y="5334000"/>
            <a:ext cx="1828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Batang" pitchFamily="18" charset="-127"/>
                <a:ea typeface="Batang" pitchFamily="18" charset="-127"/>
              </a:rPr>
              <a:t>ОСНОВАНИЕ</a:t>
            </a:r>
          </a:p>
        </p:txBody>
      </p:sp>
      <p:sp>
        <p:nvSpPr>
          <p:cNvPr id="59417" name="Line 25"/>
          <p:cNvSpPr>
            <a:spLocks noChangeShapeType="1"/>
          </p:cNvSpPr>
          <p:nvPr/>
        </p:nvSpPr>
        <p:spPr bwMode="auto">
          <a:xfrm flipH="1">
            <a:off x="2743200" y="16002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18" name="Text Box 26"/>
          <p:cNvSpPr txBox="1">
            <a:spLocks noChangeArrowheads="1"/>
          </p:cNvSpPr>
          <p:nvPr/>
        </p:nvSpPr>
        <p:spPr bwMode="auto">
          <a:xfrm>
            <a:off x="4800600" y="1219200"/>
            <a:ext cx="175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Batang" pitchFamily="18" charset="-127"/>
                <a:ea typeface="Batang" pitchFamily="18" charset="-127"/>
              </a:rPr>
              <a:t>ВЕРШИНА</a:t>
            </a:r>
          </a:p>
        </p:txBody>
      </p:sp>
      <p:sp>
        <p:nvSpPr>
          <p:cNvPr id="59419" name="Line 27"/>
          <p:cNvSpPr>
            <a:spLocks noChangeShapeType="1"/>
          </p:cNvSpPr>
          <p:nvPr/>
        </p:nvSpPr>
        <p:spPr bwMode="auto">
          <a:xfrm flipH="1">
            <a:off x="2743200" y="2667000"/>
            <a:ext cx="403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0" name="Text Box 28"/>
          <p:cNvSpPr txBox="1">
            <a:spLocks noChangeArrowheads="1"/>
          </p:cNvSpPr>
          <p:nvPr/>
        </p:nvSpPr>
        <p:spPr bwMode="auto">
          <a:xfrm>
            <a:off x="5257800" y="2133600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Batang" pitchFamily="18" charset="-127"/>
                <a:ea typeface="Batang" pitchFamily="18" charset="-127"/>
              </a:rPr>
              <a:t>ВЫСОТА </a:t>
            </a:r>
            <a:r>
              <a:rPr lang="en-US" altLang="ru-RU" sz="2400" b="1">
                <a:latin typeface="Batang" pitchFamily="18" charset="-127"/>
                <a:ea typeface="Batang" pitchFamily="18" charset="-127"/>
              </a:rPr>
              <a:t>h</a:t>
            </a:r>
            <a:endParaRPr lang="ru-RU" altLang="ru-RU" sz="2400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421" name="Line 29"/>
          <p:cNvSpPr>
            <a:spLocks noChangeShapeType="1"/>
          </p:cNvSpPr>
          <p:nvPr/>
        </p:nvSpPr>
        <p:spPr bwMode="auto">
          <a:xfrm flipH="1">
            <a:off x="1066800" y="5105400"/>
            <a:ext cx="1676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2" name="Text Box 30"/>
          <p:cNvSpPr txBox="1">
            <a:spLocks noChangeArrowheads="1"/>
          </p:cNvSpPr>
          <p:nvPr/>
        </p:nvSpPr>
        <p:spPr bwMode="auto">
          <a:xfrm>
            <a:off x="1752600" y="45720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Batang" pitchFamily="18" charset="-127"/>
                <a:ea typeface="Batang" pitchFamily="18" charset="-127"/>
              </a:rPr>
              <a:t>R</a:t>
            </a:r>
            <a:endParaRPr lang="ru-RU" altLang="ru-RU" sz="3200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423" name="Text Box 31"/>
          <p:cNvSpPr txBox="1">
            <a:spLocks noChangeArrowheads="1"/>
          </p:cNvSpPr>
          <p:nvPr/>
        </p:nvSpPr>
        <p:spPr bwMode="auto">
          <a:xfrm>
            <a:off x="1295400" y="5105400"/>
            <a:ext cx="1371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latin typeface="Batang" pitchFamily="18" charset="-127"/>
                <a:ea typeface="Batang" pitchFamily="18" charset="-127"/>
              </a:rPr>
              <a:t> </a:t>
            </a:r>
            <a:r>
              <a:rPr lang="ru-RU" altLang="ru-RU" b="1">
                <a:latin typeface="Batang" pitchFamily="18" charset="-127"/>
                <a:ea typeface="Batang" pitchFamily="18" charset="-127"/>
              </a:rPr>
              <a:t>РАДИУС</a:t>
            </a:r>
          </a:p>
        </p:txBody>
      </p:sp>
      <p:sp>
        <p:nvSpPr>
          <p:cNvPr id="59424" name="Line 32"/>
          <p:cNvSpPr>
            <a:spLocks noChangeShapeType="1"/>
          </p:cNvSpPr>
          <p:nvPr/>
        </p:nvSpPr>
        <p:spPr bwMode="auto">
          <a:xfrm flipH="1">
            <a:off x="3733800" y="3657600"/>
            <a:ext cx="3352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425" name="Text Box 33"/>
          <p:cNvSpPr txBox="1">
            <a:spLocks noChangeArrowheads="1"/>
          </p:cNvSpPr>
          <p:nvPr/>
        </p:nvSpPr>
        <p:spPr bwMode="auto">
          <a:xfrm>
            <a:off x="5562600" y="3276600"/>
            <a:ext cx="2209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Batang" pitchFamily="18" charset="-127"/>
                <a:ea typeface="Batang" pitchFamily="18" charset="-127"/>
              </a:rPr>
              <a:t>ОБРАЗУЮЩАЯ </a:t>
            </a:r>
            <a:r>
              <a:rPr lang="en-US" altLang="ru-RU" b="1">
                <a:latin typeface="Batang" pitchFamily="18" charset="-127"/>
                <a:ea typeface="Batang" pitchFamily="18" charset="-127"/>
              </a:rPr>
              <a:t>L</a:t>
            </a:r>
            <a:endParaRPr lang="ru-RU" altLang="ru-RU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426" name="Text Box 34"/>
          <p:cNvSpPr txBox="1">
            <a:spLocks noChangeArrowheads="1"/>
          </p:cNvSpPr>
          <p:nvPr/>
        </p:nvSpPr>
        <p:spPr bwMode="auto">
          <a:xfrm>
            <a:off x="3429000" y="3962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Batang" pitchFamily="18" charset="-127"/>
                <a:ea typeface="Batang" pitchFamily="18" charset="-127"/>
              </a:rPr>
              <a:t>L</a:t>
            </a:r>
            <a:endParaRPr lang="ru-RU" altLang="ru-RU" sz="3200" b="1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9427" name="Text Box 35"/>
          <p:cNvSpPr txBox="1">
            <a:spLocks noChangeArrowheads="1"/>
          </p:cNvSpPr>
          <p:nvPr/>
        </p:nvSpPr>
        <p:spPr bwMode="auto">
          <a:xfrm>
            <a:off x="2362200" y="31242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Batang" pitchFamily="18" charset="-127"/>
                <a:ea typeface="Batang" pitchFamily="18" charset="-127"/>
              </a:rPr>
              <a:t>h</a:t>
            </a:r>
            <a:endParaRPr lang="ru-RU" altLang="ru-RU" sz="3200" b="1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59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9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9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9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94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9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9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9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9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59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59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59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9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9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59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398" grpId="0" animBg="1"/>
      <p:bldP spid="59399" grpId="0" animBg="1"/>
      <p:bldP spid="59414" grpId="0" animBg="1"/>
      <p:bldP spid="59417" grpId="0" animBg="1"/>
      <p:bldP spid="59419" grpId="0" animBg="1"/>
      <p:bldP spid="59421" grpId="0" animBg="1"/>
      <p:bldP spid="594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43000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chemeClr val="accent1"/>
                </a:solidFill>
              </a:rPr>
              <a:t>Боковая поверхность конуса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5019675" cy="3886200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Если разрезать конус по образующей, то получим развертку конуса.</a:t>
            </a:r>
            <a:r>
              <a:rPr lang="en-US" altLang="ru-RU" sz="2400" smtClean="0">
                <a:latin typeface="Arial" charset="0"/>
              </a:rPr>
              <a:t> </a:t>
            </a:r>
            <a:endParaRPr lang="ru-RU" altLang="ru-RU" sz="2400" smtClean="0"/>
          </a:p>
        </p:txBody>
      </p:sp>
      <p:sp>
        <p:nvSpPr>
          <p:cNvPr id="12292" name="Arc 7"/>
          <p:cNvSpPr>
            <a:spLocks/>
          </p:cNvSpPr>
          <p:nvPr/>
        </p:nvSpPr>
        <p:spPr bwMode="auto">
          <a:xfrm rot="2839207" flipV="1">
            <a:off x="1750219" y="3802857"/>
            <a:ext cx="2530475" cy="2617787"/>
          </a:xfrm>
          <a:custGeom>
            <a:avLst/>
            <a:gdLst>
              <a:gd name="T0" fmla="*/ 2147483647 w 21575"/>
              <a:gd name="T1" fmla="*/ 0 h 21599"/>
              <a:gd name="T2" fmla="*/ 2147483647 w 21575"/>
              <a:gd name="T3" fmla="*/ 2147483647 h 21599"/>
              <a:gd name="T4" fmla="*/ 0 w 21575"/>
              <a:gd name="T5" fmla="*/ 2147483647 h 21599"/>
              <a:gd name="T6" fmla="*/ 0 60000 65536"/>
              <a:gd name="T7" fmla="*/ 0 60000 65536"/>
              <a:gd name="T8" fmla="*/ 0 60000 65536"/>
              <a:gd name="T9" fmla="*/ 0 w 21575"/>
              <a:gd name="T10" fmla="*/ 0 h 21599"/>
              <a:gd name="T11" fmla="*/ 21575 w 21575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75" h="21599" fill="none" extrusionOk="0">
                <a:moveTo>
                  <a:pt x="168" y="-1"/>
                </a:moveTo>
                <a:cubicBezTo>
                  <a:pt x="11625" y="88"/>
                  <a:pt x="21019" y="9108"/>
                  <a:pt x="21574" y="20552"/>
                </a:cubicBezTo>
              </a:path>
              <a:path w="21575" h="21599" stroke="0" extrusionOk="0">
                <a:moveTo>
                  <a:pt x="168" y="-1"/>
                </a:moveTo>
                <a:cubicBezTo>
                  <a:pt x="11625" y="88"/>
                  <a:pt x="21019" y="9108"/>
                  <a:pt x="21574" y="20552"/>
                </a:cubicBezTo>
                <a:lnTo>
                  <a:pt x="0" y="21599"/>
                </a:lnTo>
                <a:lnTo>
                  <a:pt x="168" y="-1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3" name="Line 8"/>
          <p:cNvSpPr>
            <a:spLocks noChangeShapeType="1"/>
          </p:cNvSpPr>
          <p:nvPr/>
        </p:nvSpPr>
        <p:spPr bwMode="auto">
          <a:xfrm>
            <a:off x="3048000" y="3429000"/>
            <a:ext cx="167640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Line 9"/>
          <p:cNvSpPr>
            <a:spLocks noChangeShapeType="1"/>
          </p:cNvSpPr>
          <p:nvPr/>
        </p:nvSpPr>
        <p:spPr bwMode="auto">
          <a:xfrm flipH="1">
            <a:off x="1219200" y="3429000"/>
            <a:ext cx="1828800" cy="1676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1747838" y="3748088"/>
            <a:ext cx="457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800" b="1">
                <a:latin typeface="Arial" charset="0"/>
              </a:rPr>
              <a:t>L</a:t>
            </a:r>
            <a:endParaRPr lang="ru-RU" altLang="ru-RU" sz="2800" b="1">
              <a:latin typeface="Arial" charset="0"/>
            </a:endParaRP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762000" y="48006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Arial" charset="0"/>
              </a:rPr>
              <a:t>A</a:t>
            </a:r>
            <a:endParaRPr lang="ru-RU" altLang="ru-RU" sz="3200" b="1">
              <a:latin typeface="Arial" charset="0"/>
            </a:endParaRP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4724400" y="48768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Arial" charset="0"/>
              </a:rPr>
              <a:t>B</a:t>
            </a:r>
            <a:endParaRPr lang="ru-RU" altLang="ru-RU" sz="3200" b="1">
              <a:latin typeface="Arial" charset="0"/>
            </a:endParaRP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2819400" y="2819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Arial" charset="0"/>
              </a:rPr>
              <a:t>C</a:t>
            </a:r>
            <a:endParaRPr lang="ru-RU" altLang="ru-RU" sz="3200" b="1">
              <a:latin typeface="Arial" charset="0"/>
            </a:endParaRPr>
          </a:p>
        </p:txBody>
      </p:sp>
      <p:sp>
        <p:nvSpPr>
          <p:cNvPr id="60431" name="Rectangle 15"/>
          <p:cNvSpPr>
            <a:spLocks noChangeArrowheads="1"/>
          </p:cNvSpPr>
          <p:nvPr/>
        </p:nvSpPr>
        <p:spPr bwMode="auto">
          <a:xfrm>
            <a:off x="5105400" y="2386013"/>
            <a:ext cx="3124200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4000" dirty="0">
                <a:latin typeface="Arial" charset="0"/>
              </a:rPr>
              <a:t>S</a:t>
            </a:r>
            <a:r>
              <a:rPr lang="ru-RU" sz="4000" baseline="-25000" dirty="0" err="1">
                <a:latin typeface="Arial" charset="0"/>
              </a:rPr>
              <a:t>бок</a:t>
            </a:r>
            <a:r>
              <a:rPr lang="ru-RU" sz="4000" dirty="0" err="1">
                <a:latin typeface="Arial" charset="0"/>
              </a:rPr>
              <a:t>=</a:t>
            </a:r>
            <a:r>
              <a:rPr lang="el-GR" sz="4000" dirty="0">
                <a:latin typeface="Arial" charset="0"/>
              </a:rPr>
              <a:t>π</a:t>
            </a:r>
            <a:r>
              <a:rPr lang="en-US" sz="4000" dirty="0">
                <a:latin typeface="Arial" charset="0"/>
              </a:rPr>
              <a:t>RL</a:t>
            </a:r>
            <a:endParaRPr lang="ru-RU" sz="4000" dirty="0">
              <a:latin typeface="Arial" charset="0"/>
            </a:endParaRPr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3886200" y="3886200"/>
            <a:ext cx="68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Oval 6"/>
          <p:cNvSpPr>
            <a:spLocks noChangeArrowheads="1"/>
          </p:cNvSpPr>
          <p:nvPr/>
        </p:nvSpPr>
        <p:spPr bwMode="auto">
          <a:xfrm>
            <a:off x="1905000" y="2209800"/>
            <a:ext cx="2209800" cy="21336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round/>
            <a:headEnd/>
            <a:tailEnd/>
          </a:ln>
          <a:scene3d>
            <a:camera prst="legacyPerspectiveBottomLeft"/>
            <a:lightRig rig="legacyFlat3" dir="t"/>
          </a:scene3d>
          <a:sp3d extrusionH="121893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3315" name="Line 7"/>
          <p:cNvSpPr>
            <a:spLocks noChangeShapeType="1"/>
          </p:cNvSpPr>
          <p:nvPr/>
        </p:nvSpPr>
        <p:spPr bwMode="auto">
          <a:xfrm flipV="1">
            <a:off x="3048000" y="2590800"/>
            <a:ext cx="8382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2971800" y="2438400"/>
            <a:ext cx="533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3200" b="1">
                <a:latin typeface="Arial" charset="0"/>
              </a:rPr>
              <a:t>R</a:t>
            </a:r>
            <a:endParaRPr lang="ru-RU" altLang="ru-RU" sz="3200" b="1">
              <a:latin typeface="Arial" charset="0"/>
            </a:endParaRP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4724400" y="2209800"/>
            <a:ext cx="3962400" cy="2667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n-US" sz="3200" b="1" dirty="0">
                <a:latin typeface="Arial" charset="0"/>
              </a:rPr>
              <a:t>S</a:t>
            </a:r>
            <a:r>
              <a:rPr lang="ru-RU" sz="3200" b="1" baseline="-25000" dirty="0" err="1">
                <a:latin typeface="Arial" charset="0"/>
              </a:rPr>
              <a:t>полн</a:t>
            </a:r>
            <a:r>
              <a:rPr lang="en-US" sz="3200" b="1" dirty="0">
                <a:latin typeface="Arial" charset="0"/>
              </a:rPr>
              <a:t>=S</a:t>
            </a:r>
            <a:r>
              <a:rPr lang="ru-RU" sz="3200" b="1" baseline="-25000" dirty="0">
                <a:latin typeface="Arial" charset="0"/>
              </a:rPr>
              <a:t>бок</a:t>
            </a:r>
            <a:r>
              <a:rPr lang="en-US" sz="3200" b="1" dirty="0">
                <a:latin typeface="Arial" charset="0"/>
              </a:rPr>
              <a:t>+S</a:t>
            </a:r>
            <a:r>
              <a:rPr lang="ru-RU" sz="3200" b="1" baseline="-25000" dirty="0" err="1">
                <a:latin typeface="Arial" charset="0"/>
              </a:rPr>
              <a:t>осн</a:t>
            </a:r>
            <a:endParaRPr lang="ru-RU" sz="3200" b="1" baseline="-25000" dirty="0">
              <a:latin typeface="Arial" charset="0"/>
            </a:endParaRPr>
          </a:p>
          <a:p>
            <a:pPr>
              <a:defRPr/>
            </a:pPr>
            <a:r>
              <a:rPr lang="en-US" sz="3200" b="1" dirty="0">
                <a:latin typeface="Arial" charset="0"/>
              </a:rPr>
              <a:t>S</a:t>
            </a:r>
            <a:r>
              <a:rPr lang="ru-RU" sz="3200" b="1" baseline="-25000" dirty="0">
                <a:latin typeface="Arial" charset="0"/>
              </a:rPr>
              <a:t>бок</a:t>
            </a:r>
            <a:r>
              <a:rPr lang="en-US" sz="3200" b="1" dirty="0">
                <a:latin typeface="Arial" charset="0"/>
              </a:rPr>
              <a:t>=</a:t>
            </a:r>
            <a:r>
              <a:rPr lang="el-GR" sz="3200" b="1" dirty="0">
                <a:latin typeface="Arial" charset="0"/>
              </a:rPr>
              <a:t>π</a:t>
            </a:r>
            <a:r>
              <a:rPr lang="en-US" sz="3200" b="1" dirty="0">
                <a:latin typeface="Arial" charset="0"/>
              </a:rPr>
              <a:t>RL</a:t>
            </a:r>
            <a:endParaRPr lang="ru-RU" sz="3200" b="1" dirty="0">
              <a:latin typeface="Arial" charset="0"/>
            </a:endParaRPr>
          </a:p>
          <a:p>
            <a:pPr>
              <a:defRPr/>
            </a:pPr>
            <a:r>
              <a:rPr lang="en-US" sz="3200" b="1" dirty="0">
                <a:latin typeface="Arial" charset="0"/>
              </a:rPr>
              <a:t>S</a:t>
            </a:r>
            <a:r>
              <a:rPr lang="ru-RU" sz="3200" b="1" baseline="-25000" dirty="0" err="1">
                <a:latin typeface="Arial" charset="0"/>
              </a:rPr>
              <a:t>осн</a:t>
            </a:r>
            <a:r>
              <a:rPr lang="en-US" sz="3200" b="1" dirty="0">
                <a:latin typeface="Arial" charset="0"/>
              </a:rPr>
              <a:t>=</a:t>
            </a:r>
            <a:r>
              <a:rPr lang="el-GR" sz="3200" b="1" dirty="0">
                <a:latin typeface="Arial" charset="0"/>
              </a:rPr>
              <a:t>π</a:t>
            </a:r>
            <a:r>
              <a:rPr lang="en-US" sz="3200" b="1" dirty="0">
                <a:latin typeface="Arial" charset="0"/>
              </a:rPr>
              <a:t>R</a:t>
            </a:r>
            <a:r>
              <a:rPr lang="en-US" sz="3200" b="1" baseline="30000" dirty="0">
                <a:latin typeface="Arial" charset="0"/>
              </a:rPr>
              <a:t>2</a:t>
            </a:r>
            <a:endParaRPr lang="en-US" sz="3200" b="1" dirty="0">
              <a:latin typeface="Arial" charset="0"/>
            </a:endParaRPr>
          </a:p>
          <a:p>
            <a:pPr>
              <a:defRPr/>
            </a:pPr>
            <a:r>
              <a:rPr lang="en-US" sz="3200" b="1" dirty="0">
                <a:latin typeface="Arial" charset="0"/>
              </a:rPr>
              <a:t>S</a:t>
            </a:r>
            <a:r>
              <a:rPr lang="ru-RU" sz="3200" b="1" baseline="-25000" dirty="0" err="1">
                <a:latin typeface="Arial" charset="0"/>
              </a:rPr>
              <a:t>полн</a:t>
            </a:r>
            <a:r>
              <a:rPr lang="en-US" sz="3200" b="1" dirty="0">
                <a:latin typeface="Arial" charset="0"/>
              </a:rPr>
              <a:t>=</a:t>
            </a:r>
            <a:r>
              <a:rPr lang="el-GR" sz="3200" b="1" dirty="0">
                <a:latin typeface="Arial" charset="0"/>
              </a:rPr>
              <a:t>π</a:t>
            </a:r>
            <a:r>
              <a:rPr lang="en-US" sz="3200" b="1" dirty="0">
                <a:latin typeface="Arial" charset="0"/>
              </a:rPr>
              <a:t>RL+</a:t>
            </a:r>
            <a:r>
              <a:rPr lang="el-GR" sz="3200" b="1" dirty="0">
                <a:latin typeface="Arial" charset="0"/>
              </a:rPr>
              <a:t>π</a:t>
            </a:r>
            <a:r>
              <a:rPr lang="en-US" sz="3200" b="1" dirty="0">
                <a:latin typeface="Arial" charset="0"/>
              </a:rPr>
              <a:t>R</a:t>
            </a:r>
            <a:r>
              <a:rPr lang="en-US" sz="3200" b="1" baseline="30000" dirty="0">
                <a:latin typeface="Arial" charset="0"/>
              </a:rPr>
              <a:t>2</a:t>
            </a:r>
          </a:p>
          <a:p>
            <a:pPr>
              <a:defRPr/>
            </a:pPr>
            <a:r>
              <a:rPr lang="en-US" sz="3200" b="1" dirty="0">
                <a:latin typeface="Arial" charset="0"/>
              </a:rPr>
              <a:t>S</a:t>
            </a:r>
            <a:r>
              <a:rPr lang="ru-RU" sz="3200" b="1" baseline="-25000" dirty="0" err="1">
                <a:latin typeface="Arial" charset="0"/>
              </a:rPr>
              <a:t>полн</a:t>
            </a:r>
            <a:r>
              <a:rPr lang="en-US" sz="3200" b="1" dirty="0">
                <a:latin typeface="Arial" charset="0"/>
              </a:rPr>
              <a:t>=</a:t>
            </a:r>
            <a:r>
              <a:rPr lang="el-GR" sz="3200" b="1" dirty="0">
                <a:latin typeface="Arial" charset="0"/>
              </a:rPr>
              <a:t>π</a:t>
            </a:r>
            <a:r>
              <a:rPr lang="en-US" sz="3200" b="1" dirty="0">
                <a:latin typeface="Arial" charset="0"/>
              </a:rPr>
              <a:t>R(L+R)</a:t>
            </a:r>
            <a:endParaRPr lang="el-GR" sz="3200" b="1" dirty="0">
              <a:latin typeface="Arial" charset="0"/>
            </a:endParaRPr>
          </a:p>
          <a:p>
            <a:pPr>
              <a:defRPr/>
            </a:pPr>
            <a:endParaRPr lang="el-GR" sz="3200" b="1" baseline="30000" dirty="0">
              <a:latin typeface="Arial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24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2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624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24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24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624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3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248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  Конус</vt:lpstr>
      <vt:lpstr>          Сегодня на уроке:</vt:lpstr>
      <vt:lpstr>Понятие Конуса</vt:lpstr>
      <vt:lpstr>Презентация PowerPoint</vt:lpstr>
      <vt:lpstr>Презентация PowerPoint</vt:lpstr>
      <vt:lpstr>Презентация PowerPoint</vt:lpstr>
      <vt:lpstr>Презентация PowerPoint</vt:lpstr>
      <vt:lpstr>Боковая поверхность конуса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ACER</cp:lastModifiedBy>
  <cp:revision>103</cp:revision>
  <cp:lastPrinted>1601-01-01T00:00:00Z</cp:lastPrinted>
  <dcterms:created xsi:type="dcterms:W3CDTF">2009-04-26T11:35:40Z</dcterms:created>
  <dcterms:modified xsi:type="dcterms:W3CDTF">2021-06-06T03:55:25Z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