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321" r:id="rId3"/>
    <p:sldId id="287" r:id="rId4"/>
    <p:sldId id="319" r:id="rId5"/>
    <p:sldId id="324" r:id="rId6"/>
    <p:sldId id="325" r:id="rId7"/>
    <p:sldId id="326" r:id="rId8"/>
    <p:sldId id="282" r:id="rId9"/>
    <p:sldId id="300" r:id="rId10"/>
    <p:sldId id="327" r:id="rId11"/>
    <p:sldId id="281" r:id="rId12"/>
    <p:sldId id="301" r:id="rId13"/>
    <p:sldId id="289" r:id="rId14"/>
    <p:sldId id="332" r:id="rId15"/>
    <p:sldId id="303" r:id="rId16"/>
    <p:sldId id="302" r:id="rId17"/>
    <p:sldId id="291" r:id="rId18"/>
    <p:sldId id="318" r:id="rId19"/>
    <p:sldId id="330" r:id="rId20"/>
    <p:sldId id="333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ser" initials="U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E56D"/>
    <a:srgbClr val="D6D62A"/>
    <a:srgbClr val="F6860A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>
        <p:scale>
          <a:sx n="70" d="100"/>
          <a:sy n="70" d="100"/>
        </p:scale>
        <p:origin x="-576" y="-2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17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348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21-06-06T09:03:49.009" idx="1">
    <p:pos x="10" y="10"/>
    <p:text/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B822-CC94-44A4-BEF1-F2749F92403C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BA720-1B95-4DE4-A360-4E8181F456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B822-CC94-44A4-BEF1-F2749F92403C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BA720-1B95-4DE4-A360-4E8181F456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B822-CC94-44A4-BEF1-F2749F92403C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BA720-1B95-4DE4-A360-4E8181F456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B822-CC94-44A4-BEF1-F2749F92403C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BA720-1B95-4DE4-A360-4E8181F456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B822-CC94-44A4-BEF1-F2749F92403C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BA720-1B95-4DE4-A360-4E8181F456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B822-CC94-44A4-BEF1-F2749F92403C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BA720-1B95-4DE4-A360-4E8181F456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B822-CC94-44A4-BEF1-F2749F92403C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BA720-1B95-4DE4-A360-4E8181F456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B822-CC94-44A4-BEF1-F2749F92403C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BA720-1B95-4DE4-A360-4E8181F456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B822-CC94-44A4-BEF1-F2749F92403C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BA720-1B95-4DE4-A360-4E8181F456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B822-CC94-44A4-BEF1-F2749F92403C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BBA720-1B95-4DE4-A360-4E8181F456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60B822-CC94-44A4-BEF1-F2749F92403C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9BBA720-1B95-4DE4-A360-4E8181F456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A60B822-CC94-44A4-BEF1-F2749F92403C}" type="datetimeFigureOut">
              <a:rPr lang="ru-RU" smtClean="0"/>
              <a:pPr/>
              <a:t>06.06.2021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9BBA720-1B95-4DE4-A360-4E8181F4560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40641"/>
            <a:ext cx="9144000" cy="6898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57158" y="4857760"/>
            <a:ext cx="8501122" cy="1714512"/>
          </a:xfrm>
          <a:prstGeom prst="rect">
            <a:avLst/>
          </a:prstGeom>
          <a:ln>
            <a:noFill/>
          </a:ln>
        </p:spPr>
        <p:txBody>
          <a:bodyPr vert="horz" lIns="0" tIns="0" rIns="18288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«Лес </a:t>
            </a:r>
            <a:r>
              <a:rPr lang="ru-RU" sz="4400" b="1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как экосистема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»</a:t>
            </a:r>
            <a:endParaRPr kumimoji="0" lang="ru-RU" sz="4400" b="1" i="0" u="none" strike="noStrike" kern="1200" cap="none" spc="0" normalizeH="0" baseline="0" noProof="0" dirty="0">
              <a:ln>
                <a:noFill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16" y="214290"/>
            <a:ext cx="2096782" cy="2520280"/>
          </a:xfrm>
        </p:spPr>
        <p:txBody>
          <a:bodyPr>
            <a:normAutofit/>
          </a:bodyPr>
          <a:lstStyle/>
          <a:p>
            <a:pPr algn="r"/>
            <a:r>
              <a:rPr lang="ru-RU" sz="20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Составила</a:t>
            </a:r>
          </a:p>
          <a:p>
            <a:pPr algn="r"/>
            <a:r>
              <a:rPr lang="ru-RU" sz="20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Николаева Н.В.</a:t>
            </a:r>
          </a:p>
          <a:p>
            <a:pPr algn="r"/>
            <a:r>
              <a:rPr lang="ru-RU" sz="20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Соц.педагог МБДОУ </a:t>
            </a:r>
            <a:r>
              <a:rPr lang="ru-RU" sz="2000" dirty="0" err="1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2000" dirty="0" smtClean="0">
                <a:solidFill>
                  <a:schemeClr val="tx2">
                    <a:lumMod val="90000"/>
                  </a:schemeClr>
                </a:solidFill>
                <a:latin typeface="Times New Roman" pitchFamily="18" charset="0"/>
                <a:cs typeface="Times New Roman" pitchFamily="18" charset="0"/>
              </a:rPr>
              <a:t>/с №7 «Полянка»                                                                </a:t>
            </a:r>
            <a:endParaRPr lang="ru-RU" sz="2000" dirty="0">
              <a:solidFill>
                <a:schemeClr val="tx2">
                  <a:lumMod val="9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214942" y="785794"/>
            <a:ext cx="3500462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высоких деревьях гнездятся белки, клесты, дятлы, иволги, совы. В кустарниках устраивают свои гнезда соловьи, дрозды. На земле живет много лесного «народа» – зайцы, лисы, ежи, лягушки, лоси, мыши. Особый «этаж» – под землей –занимают кроты, черви, почвенные насекомые. Все это – лесные жители. 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F:\Красная книга\для лепбука Красной книги\А4\i (2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4654751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8836" y="214290"/>
            <a:ext cx="5199444" cy="642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357158" y="928670"/>
            <a:ext cx="292895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Все обитатели леса зависят друг от друга.  Они приспособлены к жизни в лесу: легко передвигаются (по земле, в почве, по деревьям), находят разнообразную пищу, убежище, устраивают место для выведения потомства (норы, гнезда, берлоги).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86446" y="1071546"/>
            <a:ext cx="285752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Одни лесные  жители питаются различными частями растений: листьями, плодами, корой, почками, цветами (заяц беляк, лось, бобр, белка, лесные птицы и насекомые), эти животные называются – растительноядными.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F:\дидактический материал\живая природа\48a4b42e0022f3be883fa9e28b1c902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8367" y="21222"/>
            <a:ext cx="4833285" cy="68367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55576" y="1500174"/>
            <a:ext cx="2664296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другие обитатели - мелкие и крупные животные,  питаются другими животными (лиса, волк, еж, бурый медведь, куница, барсук), их называют – хищники.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3928" y="16949"/>
            <a:ext cx="5130789" cy="68410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идактический материал\пищевая цепочка\Pishhevye-tsepochki-v-prirod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06182"/>
            <a:ext cx="9144000" cy="5451818"/>
          </a:xfrm>
          <a:prstGeom prst="rect">
            <a:avLst/>
          </a:prstGeom>
          <a:noFill/>
        </p:spPr>
      </p:pic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539552" y="476672"/>
            <a:ext cx="8229600" cy="714380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Пищевая цепочка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52"/>
            <a:ext cx="4643469" cy="65700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286380" y="2143116"/>
            <a:ext cx="32861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Растительноядные животные приспособлены защищаться от врагов, хищники - преследовать добычу.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25000"/>
            <a:ext cx="4500594" cy="66301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5572132" y="2285992"/>
            <a:ext cx="285752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Многие животные имеют маскировочную окраску, «защиту» от хищников.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85728"/>
            <a:ext cx="8429684" cy="5175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214282" y="5445224"/>
            <a:ext cx="8643998" cy="14219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ru-RU" sz="24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 животные приспособлены к сезонным изменениям погоды (например, под зиму запасают корм, меняют  шубку с летней на зимнюю, сбрасывают рога, ложатся в спячку…)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дидактический материал\природа в картинках\14999609141749922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533781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0" y="5373216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природе все взаимосвязано, поэтому человек должен соблюдать правила поведения на природе, чтобы не нарушить эту взаимосвязь и не навредить животному и растительному миру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Так как исчезновение кого-то одного нарушит экологическое равновесие.</a:t>
            </a:r>
            <a:endParaRPr lang="ru-RU" sz="2000" dirty="0">
              <a:solidFill>
                <a:schemeClr val="bg2">
                  <a:lumMod val="1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"/>
          <p:cNvSpPr>
            <a:spLocks noChangeArrowheads="1"/>
          </p:cNvSpPr>
          <p:nvPr/>
        </p:nvSpPr>
        <p:spPr bwMode="auto">
          <a:xfrm>
            <a:off x="0" y="4919008"/>
            <a:ext cx="91440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все еще понимают, что нельзя просто так ломать кустарники, рубить 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деревья.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Нельзя разрушать экосистему: разорять гнезда, муравейники, топтать мухоморы, ловить насекомых, рвать охраняемые растения – их осталось мало, поэтому они занесены в Красную книгу, даже собирая ягоды и орехи, нужно проявлять благоразумие и не вредить лесу. Человек – это гость в лесу, и он должен помнить о том, что в гостях ведут себя хорошо, не разрушая дом хозяина.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 descr="F:\дидактический материал\природа в картинках\i (49)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1" y="40136"/>
            <a:ext cx="7215238" cy="496047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50966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5" name="Picture 3" descr="F:\дидактический материал\природа в картинках\-Viktor-YUshkevich-00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9157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85720" y="214290"/>
            <a:ext cx="392909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лесной опушке</a:t>
            </a:r>
          </a:p>
          <a:p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Слышится: «ку-ку».</a:t>
            </a:r>
          </a:p>
          <a:p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Кукует кукушка</a:t>
            </a:r>
          </a:p>
          <a:p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Где-то наверху.</a:t>
            </a:r>
          </a:p>
          <a:p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лес густой, зеленый</a:t>
            </a:r>
          </a:p>
          <a:p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Нас зовет она.</a:t>
            </a:r>
          </a:p>
          <a:p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Там березки, клены,</a:t>
            </a:r>
          </a:p>
          <a:p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Свежесть, тишина.</a:t>
            </a:r>
          </a:p>
          <a:p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Солнечные блики</a:t>
            </a:r>
          </a:p>
          <a:p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траве скользят,</a:t>
            </a:r>
          </a:p>
          <a:p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Алой земляники</a:t>
            </a:r>
          </a:p>
          <a:p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Капельки горят.</a:t>
            </a:r>
          </a:p>
          <a:p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Там сплетают ветки</a:t>
            </a:r>
          </a:p>
          <a:p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Кружевной навес.</a:t>
            </a:r>
          </a:p>
          <a:p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Приходите, детки</a:t>
            </a:r>
          </a:p>
          <a:p>
            <a:r>
              <a:rPr lang="ru-RU" sz="2400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прогулку в лес!</a:t>
            </a:r>
          </a:p>
          <a:p>
            <a:endParaRPr lang="ru-RU" sz="2400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F:\дидактический материал\живая природа\лисята\b0f3049b73ce0175fb2e1933b02d40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1500174"/>
            <a:ext cx="3620004" cy="51313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65594" cy="6000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14282" y="6143644"/>
            <a:ext cx="8643998" cy="571504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Лес – это сообщество растений и животных, которые живут вместе, все друг другу  нужны, и все друг от друга</a:t>
            </a:r>
            <a:r>
              <a:rPr kumimoji="0" lang="ru-RU" sz="2400" b="0" i="0" u="none" strike="noStrike" kern="1200" cap="none" spc="0" normalizeH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зависят</a:t>
            </a:r>
            <a:r>
              <a:rPr kumimoji="0" lang="ru-RU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10000"/>
                  </a:schemeClr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1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6143644"/>
            <a:ext cx="885831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Леса в России разные.</a:t>
            </a:r>
            <a:endParaRPr lang="ru-RU" sz="28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071546"/>
            <a:ext cx="9144001" cy="5086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357158" y="142852"/>
            <a:ext cx="850112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Почти четвертая часть территории нашей страны покрыта лесами.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183"/>
            <a:ext cx="9144000" cy="684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5643570" y="285728"/>
            <a:ext cx="3214710" cy="1928826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2400" b="1" noProof="0" dirty="0" smtClean="0">
                <a:solidFill>
                  <a:srgbClr val="FFC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Есть хвойные, где растут ели, сосны, пихты, лиственницы. Такие леса называют тайгой.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482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467544" y="6021288"/>
            <a:ext cx="8352928" cy="836712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chemeClr val="accent2">
                    <a:lumMod val="40000"/>
                    <a:lumOff val="6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Южнее тайги располагаются смешанные леса, в которых рядом с соснами и елями растут белые березки и зеленовато-золотистые осины.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8868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214282" y="5429264"/>
            <a:ext cx="8715436" cy="1214422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b="1" noProof="0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Еще южнее располагаются широколиственные леса. В них растут могучие великаны-дубы, темноствольные липы, красавцы-клены, ясени и грабы.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accent5">
                  <a:lumMod val="20000"/>
                  <a:lumOff val="80000"/>
                </a:schemeClr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3500462" cy="2304256"/>
          </a:xfrm>
        </p:spPr>
        <p:txBody>
          <a:bodyPr>
            <a:noAutofit/>
          </a:bodyPr>
          <a:lstStyle/>
          <a:p>
            <a:pPr algn="ctr"/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Лес похож на многоэтажный дом, так как в нем несколько этажей растений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2924944"/>
            <a:ext cx="3614734" cy="358729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Очень высокие деревья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Деревья средней высоты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Низкие деревья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Кустарники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Травы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Мхи, лишайники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Толщина лесной почвы</a:t>
            </a:r>
          </a:p>
        </p:txBody>
      </p:sp>
      <p:pic>
        <p:nvPicPr>
          <p:cNvPr id="2050" name="Picture 2" descr="F:\дидактический материал\природа в картинках\7b6fcf13c78cf016a18fdcb3bb986dd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80907" y="0"/>
            <a:ext cx="5163094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15380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429256" y="2071678"/>
            <a:ext cx="3214710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 всех этажах (ярусах) живут свои жильцы; множество растений и животных, которые нужны друг другу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3">
      <a:dk1>
        <a:sysClr val="windowText" lastClr="000000"/>
      </a:dk1>
      <a:lt1>
        <a:sysClr val="window" lastClr="FFFFFF"/>
      </a:lt1>
      <a:dk2>
        <a:srgbClr val="387025"/>
      </a:dk2>
      <a:lt2>
        <a:srgbClr val="FFFCC6"/>
      </a:lt2>
      <a:accent1>
        <a:srgbClr val="54A838"/>
      </a:accent1>
      <a:accent2>
        <a:srgbClr val="B0DFA0"/>
      </a:accent2>
      <a:accent3>
        <a:srgbClr val="C9DA91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FFF98D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1967</TotalTime>
  <Words>579</Words>
  <Application>Microsoft Office PowerPoint</Application>
  <PresentationFormat>Экран (4:3)</PresentationFormat>
  <Paragraphs>47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Лес похож на многоэтажный дом, так как в нем несколько этажей растений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Пищевая цепочка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Интерактивная доска  «Ребенок и природа»</dc:title>
  <dc:creator>sketh4</dc:creator>
  <cp:lastModifiedBy>User</cp:lastModifiedBy>
  <cp:revision>183</cp:revision>
  <dcterms:created xsi:type="dcterms:W3CDTF">2018-11-19T11:42:20Z</dcterms:created>
  <dcterms:modified xsi:type="dcterms:W3CDTF">2021-06-06T06:04:15Z</dcterms:modified>
  <cp:contentStatus>Окончательное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