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797675" cy="98742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779">
          <p15:clr>
            <a:srgbClr val="A4A3A4"/>
          </p15:clr>
        </p15:guide>
        <p15:guide id="2" pos="28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2" y="76"/>
      </p:cViewPr>
      <p:guideLst>
        <p:guide orient="horz" pos="1779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1" name="Google Shape;15651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52" name="Google Shape;15652;n"/>
          <p:cNvSpPr txBox="1">
            <a:spLocks noGrp="1"/>
          </p:cNvSpPr>
          <p:nvPr>
            <p:ph type="dt" idx="10"/>
          </p:nvPr>
        </p:nvSpPr>
        <p:spPr>
          <a:xfrm>
            <a:off x="3850444" y="0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53" name="Google Shape;15653;n"/>
          <p:cNvSpPr>
            <a:spLocks noGrp="1" noRot="1" noChangeAspect="1"/>
          </p:cNvSpPr>
          <p:nvPr>
            <p:ph type="sldImg" idx="3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54" name="Google Shape;15654;n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55" name="Google Shape;15655;n"/>
          <p:cNvSpPr txBox="1">
            <a:spLocks noGrp="1"/>
          </p:cNvSpPr>
          <p:nvPr>
            <p:ph type="ftr" idx="11"/>
          </p:nvPr>
        </p:nvSpPr>
        <p:spPr>
          <a:xfrm>
            <a:off x="1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656" name="Google Shape;15656;n"/>
          <p:cNvSpPr txBox="1">
            <a:spLocks noGrp="1"/>
          </p:cNvSpPr>
          <p:nvPr>
            <p:ph type="sldNum" idx="12"/>
          </p:nvPr>
        </p:nvSpPr>
        <p:spPr>
          <a:xfrm>
            <a:off x="3850444" y="9378824"/>
            <a:ext cx="29457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6" name="Google Shape;15806;p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07" name="Google Shape;1580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96" name="Google Shape;15896;p10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97" name="Google Shape;1589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3" name="Google Shape;15903;p11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04" name="Google Shape;1590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15" name="Google Shape;15915;p1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16" name="Google Shape;1591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3" name="Google Shape;15923;p1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24" name="Google Shape;1592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0" name="Google Shape;15930;p1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31" name="Google Shape;1593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19" name="Google Shape;15819;p2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20" name="Google Shape;1582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6" name="Google Shape;15826;p3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27" name="Google Shape;1582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0" name="Google Shape;15840;p4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41" name="Google Shape;1584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8" name="Google Shape;15848;p5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49" name="Google Shape;158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7" name="Google Shape;15857;p6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58" name="Google Shape;158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5" name="Google Shape;15865;p7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66" name="Google Shape;158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4" name="Google Shape;15874;p8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75" name="Google Shape;158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4" name="Google Shape;15884;p9:notes"/>
          <p:cNvSpPr txBox="1">
            <a:spLocks noGrp="1"/>
          </p:cNvSpPr>
          <p:nvPr>
            <p:ph type="body" idx="1"/>
          </p:nvPr>
        </p:nvSpPr>
        <p:spPr>
          <a:xfrm>
            <a:off x="679768" y="4690269"/>
            <a:ext cx="54381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85" name="Google Shape;1588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00" cy="3703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5" name="Google Shape;15665;p2"/>
          <p:cNvSpPr txBox="1">
            <a:spLocks noGrp="1"/>
          </p:cNvSpPr>
          <p:nvPr>
            <p:ph type="ctrTitle"/>
          </p:nvPr>
        </p:nvSpPr>
        <p:spPr>
          <a:xfrm>
            <a:off x="1692463" y="303497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66" name="Google Shape;15666;p2"/>
          <p:cNvSpPr txBox="1">
            <a:spLocks noGrp="1"/>
          </p:cNvSpPr>
          <p:nvPr>
            <p:ph type="subTitle" idx="1"/>
          </p:nvPr>
        </p:nvSpPr>
        <p:spPr>
          <a:xfrm>
            <a:off x="1692463" y="1311610"/>
            <a:ext cx="7110600" cy="3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667" name="Google Shape;15667;p2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668" name="Google Shape;15668;p2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69" name="Google Shape;15669;p2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70" name="Google Shape;15670;p2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5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33" name="Google Shape;15733;p11"/>
          <p:cNvSpPr txBox="1">
            <a:spLocks noGrp="1"/>
          </p:cNvSpPr>
          <p:nvPr>
            <p:ph type="title"/>
          </p:nvPr>
        </p:nvSpPr>
        <p:spPr>
          <a:xfrm>
            <a:off x="1692463" y="2031690"/>
            <a:ext cx="7110600" cy="25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4000"/>
              <a:buFont typeface="Arial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34" name="Google Shape;15734;p11"/>
          <p:cNvSpPr txBox="1">
            <a:spLocks noGrp="1"/>
          </p:cNvSpPr>
          <p:nvPr>
            <p:ph type="body" idx="1"/>
          </p:nvPr>
        </p:nvSpPr>
        <p:spPr>
          <a:xfrm>
            <a:off x="1692463" y="402492"/>
            <a:ext cx="7110600" cy="13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735" name="Google Shape;15735;p11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36" name="Google Shape;15736;p11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37" name="Google Shape;15737;p11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38" name="Google Shape;15738;p11"/>
          <p:cNvCxnSpPr/>
          <p:nvPr/>
        </p:nvCxnSpPr>
        <p:spPr>
          <a:xfrm>
            <a:off x="1691680" y="1923678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>
  <p:cSld name="Два объекта">
    <p:spTree>
      <p:nvGrpSpPr>
        <p:cNvPr id="1" name="Shape 157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0" name="Google Shape;15740;p12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41" name="Google Shape;15741;p12"/>
          <p:cNvSpPr txBox="1">
            <a:spLocks noGrp="1"/>
          </p:cNvSpPr>
          <p:nvPr>
            <p:ph type="body" idx="1"/>
          </p:nvPr>
        </p:nvSpPr>
        <p:spPr>
          <a:xfrm>
            <a:off x="1691680" y="1347613"/>
            <a:ext cx="3513900" cy="3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marL="1371600" lvl="2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marL="1828800" lvl="3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742" name="Google Shape;15742;p12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43" name="Google Shape;15743;p12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44" name="Google Shape;15744;p12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45" name="Google Shape;15745;p12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46" name="Google Shape;15746;p12"/>
          <p:cNvSpPr txBox="1">
            <a:spLocks noGrp="1"/>
          </p:cNvSpPr>
          <p:nvPr>
            <p:ph type="body" idx="2"/>
          </p:nvPr>
        </p:nvSpPr>
        <p:spPr>
          <a:xfrm>
            <a:off x="5306615" y="1354999"/>
            <a:ext cx="3513900" cy="32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marL="1371600" lvl="2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marL="1828800" lvl="3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Два объекта">
  <p:cSld name="2_Два объекта">
    <p:spTree>
      <p:nvGrpSpPr>
        <p:cNvPr id="1" name="Shape 15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8" name="Google Shape;15748;p13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49" name="Google Shape;15749;p13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50" name="Google Shape;15750;p13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51" name="Google Shape;15751;p13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52" name="Google Shape;15752;p13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53" name="Google Shape;15753;p13"/>
          <p:cNvSpPr>
            <a:spLocks noGrp="1"/>
          </p:cNvSpPr>
          <p:nvPr>
            <p:ph type="pic" idx="2"/>
          </p:nvPr>
        </p:nvSpPr>
        <p:spPr>
          <a:xfrm>
            <a:off x="1691680" y="1275606"/>
            <a:ext cx="3513900" cy="3456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54" name="Google Shape;15754;p13"/>
          <p:cNvSpPr txBox="1">
            <a:spLocks noGrp="1"/>
          </p:cNvSpPr>
          <p:nvPr>
            <p:ph type="body" idx="1"/>
          </p:nvPr>
        </p:nvSpPr>
        <p:spPr>
          <a:xfrm>
            <a:off x="5310705" y="3435846"/>
            <a:ext cx="35139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755" name="Google Shape;15755;p13"/>
          <p:cNvSpPr>
            <a:spLocks noGrp="1"/>
          </p:cNvSpPr>
          <p:nvPr>
            <p:ph type="pic" idx="3"/>
          </p:nvPr>
        </p:nvSpPr>
        <p:spPr>
          <a:xfrm>
            <a:off x="5310705" y="1275606"/>
            <a:ext cx="3513900" cy="2088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Два объекта">
  <p:cSld name="3_Два объекта">
    <p:spTree>
      <p:nvGrpSpPr>
        <p:cNvPr id="1" name="Shape 15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57" name="Google Shape;15757;p14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58" name="Google Shape;15758;p14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59" name="Google Shape;15759;p14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60" name="Google Shape;15760;p14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61" name="Google Shape;15761;p14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62" name="Google Shape;15762;p14"/>
          <p:cNvSpPr>
            <a:spLocks noGrp="1"/>
          </p:cNvSpPr>
          <p:nvPr>
            <p:ph type="pic" idx="2"/>
          </p:nvPr>
        </p:nvSpPr>
        <p:spPr>
          <a:xfrm>
            <a:off x="1691680" y="1275606"/>
            <a:ext cx="3513900" cy="3456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63" name="Google Shape;15763;p14"/>
          <p:cNvSpPr txBox="1">
            <a:spLocks noGrp="1"/>
          </p:cNvSpPr>
          <p:nvPr>
            <p:ph type="body" idx="1"/>
          </p:nvPr>
        </p:nvSpPr>
        <p:spPr>
          <a:xfrm>
            <a:off x="5310705" y="1275606"/>
            <a:ext cx="35139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Два объекта">
  <p:cSld name="4_Два объекта">
    <p:spTree>
      <p:nvGrpSpPr>
        <p:cNvPr id="1" name="Shape 15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5" name="Google Shape;15765;p15"/>
          <p:cNvSpPr txBox="1">
            <a:spLocks noGrp="1"/>
          </p:cNvSpPr>
          <p:nvPr>
            <p:ph type="title"/>
          </p:nvPr>
        </p:nvSpPr>
        <p:spPr>
          <a:xfrm>
            <a:off x="4932040" y="303498"/>
            <a:ext cx="38883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66" name="Google Shape;15766;p15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67" name="Google Shape;15767;p15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68" name="Google Shape;15768;p15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69" name="Google Shape;15769;p15"/>
          <p:cNvCxnSpPr/>
          <p:nvPr/>
        </p:nvCxnSpPr>
        <p:spPr>
          <a:xfrm>
            <a:off x="4932040" y="1131590"/>
            <a:ext cx="38883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70" name="Google Shape;15770;p15"/>
          <p:cNvSpPr>
            <a:spLocks noGrp="1"/>
          </p:cNvSpPr>
          <p:nvPr>
            <p:ph type="pic" idx="2"/>
          </p:nvPr>
        </p:nvSpPr>
        <p:spPr>
          <a:xfrm>
            <a:off x="1367644" y="0"/>
            <a:ext cx="32205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71" name="Google Shape;15771;p15"/>
          <p:cNvSpPr txBox="1">
            <a:spLocks noGrp="1"/>
          </p:cNvSpPr>
          <p:nvPr>
            <p:ph type="body" idx="1"/>
          </p:nvPr>
        </p:nvSpPr>
        <p:spPr>
          <a:xfrm>
            <a:off x="4932041" y="1275606"/>
            <a:ext cx="38925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Два объекта">
  <p:cSld name="10_Два объекта">
    <p:bg>
      <p:bgPr>
        <a:solidFill>
          <a:schemeClr val="lt1"/>
        </a:solidFill>
        <a:effectLst/>
      </p:bgPr>
    </p:bg>
    <p:spTree>
      <p:nvGrpSpPr>
        <p:cNvPr id="1" name="Shape 15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3" name="Google Shape;15773;p16"/>
          <p:cNvSpPr txBox="1">
            <a:spLocks noGrp="1"/>
          </p:cNvSpPr>
          <p:nvPr>
            <p:ph type="title"/>
          </p:nvPr>
        </p:nvSpPr>
        <p:spPr>
          <a:xfrm>
            <a:off x="1691681" y="1544381"/>
            <a:ext cx="2772300" cy="10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74" name="Google Shape;15774;p16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75" name="Google Shape;15775;p16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76" name="Google Shape;15776;p16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777" name="Google Shape;15777;p16"/>
          <p:cNvSpPr>
            <a:spLocks noGrp="1"/>
          </p:cNvSpPr>
          <p:nvPr>
            <p:ph type="pic" idx="2"/>
          </p:nvPr>
        </p:nvSpPr>
        <p:spPr>
          <a:xfrm>
            <a:off x="4588063" y="0"/>
            <a:ext cx="2252100" cy="25719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78" name="Google Shape;15778;p16"/>
          <p:cNvSpPr txBox="1">
            <a:spLocks noGrp="1"/>
          </p:cNvSpPr>
          <p:nvPr>
            <p:ph type="body" idx="1"/>
          </p:nvPr>
        </p:nvSpPr>
        <p:spPr>
          <a:xfrm>
            <a:off x="1691680" y="2666497"/>
            <a:ext cx="2700300" cy="92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779" name="Google Shape;15779;p16"/>
          <p:cNvSpPr>
            <a:spLocks noGrp="1"/>
          </p:cNvSpPr>
          <p:nvPr>
            <p:ph type="pic" idx="3"/>
          </p:nvPr>
        </p:nvSpPr>
        <p:spPr>
          <a:xfrm>
            <a:off x="4588063" y="2643758"/>
            <a:ext cx="4555800" cy="24996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80" name="Google Shape;15780;p16"/>
          <p:cNvSpPr>
            <a:spLocks noGrp="1"/>
          </p:cNvSpPr>
          <p:nvPr>
            <p:ph type="pic" idx="4"/>
          </p:nvPr>
        </p:nvSpPr>
        <p:spPr>
          <a:xfrm>
            <a:off x="6912768" y="0"/>
            <a:ext cx="2231100" cy="25719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5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2" name="Google Shape;15782;p17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83" name="Google Shape;15783;p17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84" name="Google Shape;15784;p17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85" name="Google Shape;15785;p17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86" name="Google Shape;15786;p17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88" name="Google Shape;15788;p18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89" name="Google Shape;15789;p18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90" name="Google Shape;15790;p18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>
  <p:cSld name="Объект с подписью">
    <p:spTree>
      <p:nvGrpSpPr>
        <p:cNvPr id="1" name="Shape 15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2" name="Google Shape;15792;p19"/>
          <p:cNvSpPr txBox="1">
            <a:spLocks noGrp="1"/>
          </p:cNvSpPr>
          <p:nvPr>
            <p:ph type="title"/>
          </p:nvPr>
        </p:nvSpPr>
        <p:spPr>
          <a:xfrm>
            <a:off x="1692463" y="303498"/>
            <a:ext cx="2627400" cy="15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000"/>
              <a:buFont typeface="Arial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93" name="Google Shape;15793;p19"/>
          <p:cNvSpPr txBox="1">
            <a:spLocks noGrp="1"/>
          </p:cNvSpPr>
          <p:nvPr>
            <p:ph type="body" idx="1"/>
          </p:nvPr>
        </p:nvSpPr>
        <p:spPr>
          <a:xfrm>
            <a:off x="1692463" y="1923678"/>
            <a:ext cx="2627400" cy="26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5794" name="Google Shape;15794;p19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95" name="Google Shape;15795;p19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96" name="Google Shape;15796;p19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797" name="Google Shape;15797;p19"/>
          <p:cNvSpPr txBox="1">
            <a:spLocks noGrp="1"/>
          </p:cNvSpPr>
          <p:nvPr>
            <p:ph type="body" idx="2"/>
          </p:nvPr>
        </p:nvSpPr>
        <p:spPr>
          <a:xfrm>
            <a:off x="4588063" y="303497"/>
            <a:ext cx="4232400" cy="42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marL="1371600" lvl="2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marL="1828800" lvl="3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5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9" name="Google Shape;15799;p20"/>
          <p:cNvSpPr txBox="1">
            <a:spLocks noGrp="1"/>
          </p:cNvSpPr>
          <p:nvPr>
            <p:ph type="title"/>
          </p:nvPr>
        </p:nvSpPr>
        <p:spPr>
          <a:xfrm>
            <a:off x="1692463" y="3478843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000"/>
              <a:buFont typeface="Arial"/>
              <a:buNone/>
              <a:defRPr sz="2000" b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00" name="Google Shape;15800;p20"/>
          <p:cNvSpPr>
            <a:spLocks noGrp="1"/>
          </p:cNvSpPr>
          <p:nvPr>
            <p:ph type="pic" idx="2"/>
          </p:nvPr>
        </p:nvSpPr>
        <p:spPr>
          <a:xfrm>
            <a:off x="1439652" y="87474"/>
            <a:ext cx="7596900" cy="3276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01" name="Google Shape;15801;p20"/>
          <p:cNvSpPr txBox="1">
            <a:spLocks noGrp="1"/>
          </p:cNvSpPr>
          <p:nvPr>
            <p:ph type="body" idx="1"/>
          </p:nvPr>
        </p:nvSpPr>
        <p:spPr>
          <a:xfrm>
            <a:off x="1692463" y="3975906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5802" name="Google Shape;15802;p20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03" name="Google Shape;15803;p20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04" name="Google Shape;15804;p20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Два объекта">
  <p:cSld name="9_Два объекта">
    <p:spTree>
      <p:nvGrpSpPr>
        <p:cNvPr id="1" name="Shape 15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2" name="Google Shape;15672;p3"/>
          <p:cNvSpPr/>
          <p:nvPr/>
        </p:nvSpPr>
        <p:spPr>
          <a:xfrm rot="-2700000">
            <a:off x="2171307" y="3657944"/>
            <a:ext cx="4298219" cy="462872"/>
          </a:xfrm>
          <a:prstGeom prst="rect">
            <a:avLst/>
          </a:prstGeom>
          <a:solidFill>
            <a:srgbClr val="00B0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3" name="Google Shape;15673;p3"/>
          <p:cNvSpPr/>
          <p:nvPr/>
        </p:nvSpPr>
        <p:spPr>
          <a:xfrm rot="-2700000">
            <a:off x="5789923" y="3740602"/>
            <a:ext cx="1439528" cy="1439528"/>
          </a:xfrm>
          <a:prstGeom prst="rect">
            <a:avLst/>
          </a:prstGeom>
          <a:solidFill>
            <a:srgbClr val="00C1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4" name="Google Shape;15674;p3"/>
          <p:cNvSpPr/>
          <p:nvPr/>
        </p:nvSpPr>
        <p:spPr>
          <a:xfrm rot="-2700000">
            <a:off x="6922364" y="61482"/>
            <a:ext cx="1439528" cy="1439528"/>
          </a:xfrm>
          <a:prstGeom prst="rect">
            <a:avLst/>
          </a:prstGeom>
          <a:solidFill>
            <a:srgbClr val="F26F2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5" name="Google Shape;15675;p3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38883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76" name="Google Shape;15676;p3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77" name="Google Shape;15677;p3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78" name="Google Shape;15678;p3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679" name="Google Shape;15679;p3"/>
          <p:cNvSpPr>
            <a:spLocks noGrp="1"/>
          </p:cNvSpPr>
          <p:nvPr>
            <p:ph type="pic" idx="2"/>
          </p:nvPr>
        </p:nvSpPr>
        <p:spPr>
          <a:xfrm>
            <a:off x="5148064" y="726825"/>
            <a:ext cx="3780300" cy="3782400"/>
          </a:xfrm>
          <a:prstGeom prst="diamond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80" name="Google Shape;15680;p3"/>
          <p:cNvSpPr txBox="1">
            <a:spLocks noGrp="1"/>
          </p:cNvSpPr>
          <p:nvPr>
            <p:ph type="body" idx="1"/>
          </p:nvPr>
        </p:nvSpPr>
        <p:spPr>
          <a:xfrm>
            <a:off x="1691681" y="1275606"/>
            <a:ext cx="2169600" cy="2304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681" name="Google Shape;15681;p3"/>
          <p:cNvSpPr>
            <a:spLocks noGrp="1"/>
          </p:cNvSpPr>
          <p:nvPr>
            <p:ph type="pic" idx="3"/>
          </p:nvPr>
        </p:nvSpPr>
        <p:spPr>
          <a:xfrm>
            <a:off x="7081842" y="-1200317"/>
            <a:ext cx="3780300" cy="3782400"/>
          </a:xfrm>
          <a:prstGeom prst="diamond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82" name="Google Shape;15682;p3"/>
          <p:cNvSpPr>
            <a:spLocks noGrp="1"/>
          </p:cNvSpPr>
          <p:nvPr>
            <p:ph type="pic" idx="4"/>
          </p:nvPr>
        </p:nvSpPr>
        <p:spPr>
          <a:xfrm>
            <a:off x="7069596" y="2653967"/>
            <a:ext cx="3780300" cy="3782400"/>
          </a:xfrm>
          <a:prstGeom prst="diamond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83" name="Google Shape;15683;p3"/>
          <p:cNvSpPr>
            <a:spLocks noGrp="1"/>
          </p:cNvSpPr>
          <p:nvPr>
            <p:ph type="pic" idx="5"/>
          </p:nvPr>
        </p:nvSpPr>
        <p:spPr>
          <a:xfrm>
            <a:off x="3226532" y="2653967"/>
            <a:ext cx="3780300" cy="3782400"/>
          </a:xfrm>
          <a:prstGeom prst="diamond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84" name="Google Shape;15684;p3"/>
          <p:cNvSpPr/>
          <p:nvPr/>
        </p:nvSpPr>
        <p:spPr>
          <a:xfrm rot="-2700000">
            <a:off x="6476607" y="481041"/>
            <a:ext cx="673307" cy="45821"/>
          </a:xfrm>
          <a:prstGeom prst="rect">
            <a:avLst/>
          </a:prstGeom>
          <a:solidFill>
            <a:srgbClr val="00B09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Два объекта">
  <p:cSld name="6_Два объекта">
    <p:bg>
      <p:bgPr>
        <a:solidFill>
          <a:srgbClr val="00B09B"/>
        </a:solidFill>
        <a:effectLst/>
      </p:bgPr>
    </p:bg>
    <p:spTree>
      <p:nvGrpSpPr>
        <p:cNvPr id="1" name="Shape 15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86" name="Google Shape;15686;p4"/>
          <p:cNvSpPr txBox="1">
            <a:spLocks noGrp="1"/>
          </p:cNvSpPr>
          <p:nvPr>
            <p:ph type="title"/>
          </p:nvPr>
        </p:nvSpPr>
        <p:spPr>
          <a:xfrm>
            <a:off x="4932040" y="339501"/>
            <a:ext cx="3888300" cy="21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87" name="Google Shape;15687;p4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88" name="Google Shape;15688;p4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89" name="Google Shape;15689;p4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690" name="Google Shape;15690;p4"/>
          <p:cNvSpPr>
            <a:spLocks noGrp="1"/>
          </p:cNvSpPr>
          <p:nvPr>
            <p:ph type="pic" idx="2"/>
          </p:nvPr>
        </p:nvSpPr>
        <p:spPr>
          <a:xfrm>
            <a:off x="1352740" y="0"/>
            <a:ext cx="3219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91" name="Google Shape;15691;p4"/>
          <p:cNvSpPr txBox="1">
            <a:spLocks noGrp="1"/>
          </p:cNvSpPr>
          <p:nvPr>
            <p:ph type="body" idx="1"/>
          </p:nvPr>
        </p:nvSpPr>
        <p:spPr>
          <a:xfrm>
            <a:off x="4932041" y="2679762"/>
            <a:ext cx="38925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Два объекта">
  <p:cSld name="5_Два объекта">
    <p:bg>
      <p:bgPr>
        <a:gradFill>
          <a:gsLst>
            <a:gs pos="0">
              <a:srgbClr val="0072DF"/>
            </a:gs>
            <a:gs pos="100000">
              <a:srgbClr val="003E81"/>
            </a:gs>
          </a:gsLst>
          <a:lin ang="16200038" scaled="0"/>
        </a:gradFill>
        <a:effectLst/>
      </p:bgPr>
    </p:bg>
    <p:spTree>
      <p:nvGrpSpPr>
        <p:cNvPr id="1" name="Shape 15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3" name="Google Shape;15693;p5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94" name="Google Shape;15694;p5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95" name="Google Shape;15695;p5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696" name="Google Shape;15696;p5"/>
          <p:cNvSpPr>
            <a:spLocks noGrp="1"/>
          </p:cNvSpPr>
          <p:nvPr>
            <p:ph type="pic" idx="2"/>
          </p:nvPr>
        </p:nvSpPr>
        <p:spPr>
          <a:xfrm>
            <a:off x="1352740" y="0"/>
            <a:ext cx="3219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97" name="Google Shape;15697;p5"/>
          <p:cNvSpPr txBox="1">
            <a:spLocks noGrp="1"/>
          </p:cNvSpPr>
          <p:nvPr>
            <p:ph type="title"/>
          </p:nvPr>
        </p:nvSpPr>
        <p:spPr>
          <a:xfrm>
            <a:off x="4932040" y="339501"/>
            <a:ext cx="3888300" cy="21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98" name="Google Shape;15698;p5"/>
          <p:cNvSpPr txBox="1">
            <a:spLocks noGrp="1"/>
          </p:cNvSpPr>
          <p:nvPr>
            <p:ph type="body" idx="1"/>
          </p:nvPr>
        </p:nvSpPr>
        <p:spPr>
          <a:xfrm>
            <a:off x="4932041" y="2679762"/>
            <a:ext cx="38925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Два объекта">
  <p:cSld name="1_Два объекта">
    <p:spTree>
      <p:nvGrpSpPr>
        <p:cNvPr id="1" name="Shape 15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00" name="Google Shape;15700;p6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01" name="Google Shape;15701;p6"/>
          <p:cNvSpPr txBox="1">
            <a:spLocks noGrp="1"/>
          </p:cNvSpPr>
          <p:nvPr>
            <p:ph type="body" idx="1"/>
          </p:nvPr>
        </p:nvSpPr>
        <p:spPr>
          <a:xfrm>
            <a:off x="1691680" y="3435846"/>
            <a:ext cx="35139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702" name="Google Shape;15702;p6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03" name="Google Shape;15703;p6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04" name="Google Shape;15704;p6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05" name="Google Shape;15705;p6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706" name="Google Shape;15706;p6"/>
          <p:cNvSpPr>
            <a:spLocks noGrp="1"/>
          </p:cNvSpPr>
          <p:nvPr>
            <p:ph type="pic" idx="2"/>
          </p:nvPr>
        </p:nvSpPr>
        <p:spPr>
          <a:xfrm>
            <a:off x="1691680" y="1275606"/>
            <a:ext cx="3513900" cy="2088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07" name="Google Shape;15707;p6"/>
          <p:cNvSpPr txBox="1">
            <a:spLocks noGrp="1"/>
          </p:cNvSpPr>
          <p:nvPr>
            <p:ph type="body" idx="3"/>
          </p:nvPr>
        </p:nvSpPr>
        <p:spPr>
          <a:xfrm>
            <a:off x="5310705" y="3435846"/>
            <a:ext cx="35139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5708" name="Google Shape;15708;p6"/>
          <p:cNvSpPr>
            <a:spLocks noGrp="1"/>
          </p:cNvSpPr>
          <p:nvPr>
            <p:ph type="pic" idx="4"/>
          </p:nvPr>
        </p:nvSpPr>
        <p:spPr>
          <a:xfrm>
            <a:off x="5310705" y="1275606"/>
            <a:ext cx="3513900" cy="20883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Обложка">
  <p:cSld name="1_Обложка">
    <p:bg>
      <p:bgPr>
        <a:solidFill>
          <a:schemeClr val="lt1"/>
        </a:solidFill>
        <a:effectLst/>
      </p:bgPr>
    </p:bg>
    <p:spTree>
      <p:nvGrpSpPr>
        <p:cNvPr id="1" name="Shape 15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10" name="Google Shape;15710;p7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Два объекта">
  <p:cSld name="7_Два объекта">
    <p:bg>
      <p:bgPr>
        <a:solidFill>
          <a:srgbClr val="F26F21"/>
        </a:solidFill>
        <a:effectLst/>
      </p:bgPr>
    </p:bg>
    <p:spTree>
      <p:nvGrpSpPr>
        <p:cNvPr id="1" name="Shape 15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2" name="Google Shape;15712;p8"/>
          <p:cNvSpPr txBox="1">
            <a:spLocks noGrp="1"/>
          </p:cNvSpPr>
          <p:nvPr>
            <p:ph type="title"/>
          </p:nvPr>
        </p:nvSpPr>
        <p:spPr>
          <a:xfrm>
            <a:off x="4932040" y="339501"/>
            <a:ext cx="3888300" cy="21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13" name="Google Shape;15713;p8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14" name="Google Shape;15714;p8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15" name="Google Shape;15715;p8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716" name="Google Shape;15716;p8"/>
          <p:cNvSpPr>
            <a:spLocks noGrp="1"/>
          </p:cNvSpPr>
          <p:nvPr>
            <p:ph type="pic" idx="2"/>
          </p:nvPr>
        </p:nvSpPr>
        <p:spPr>
          <a:xfrm>
            <a:off x="1352740" y="0"/>
            <a:ext cx="3219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17" name="Google Shape;15717;p8"/>
          <p:cNvSpPr txBox="1">
            <a:spLocks noGrp="1"/>
          </p:cNvSpPr>
          <p:nvPr>
            <p:ph type="body" idx="1"/>
          </p:nvPr>
        </p:nvSpPr>
        <p:spPr>
          <a:xfrm>
            <a:off x="4932041" y="2679762"/>
            <a:ext cx="38925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Два объекта">
  <p:cSld name="8_Два объекта">
    <p:bg>
      <p:bgPr>
        <a:solidFill>
          <a:srgbClr val="00C1F4"/>
        </a:solidFill>
        <a:effectLst/>
      </p:bgPr>
    </p:bg>
    <p:spTree>
      <p:nvGrpSpPr>
        <p:cNvPr id="1" name="Shape 15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9" name="Google Shape;15719;p9"/>
          <p:cNvSpPr txBox="1">
            <a:spLocks noGrp="1"/>
          </p:cNvSpPr>
          <p:nvPr>
            <p:ph type="title"/>
          </p:nvPr>
        </p:nvSpPr>
        <p:spPr>
          <a:xfrm>
            <a:off x="4932040" y="339501"/>
            <a:ext cx="3888300" cy="21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20" name="Google Shape;15720;p9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21" name="Google Shape;15721;p9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22" name="Google Shape;15722;p9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5723" name="Google Shape;15723;p9"/>
          <p:cNvSpPr>
            <a:spLocks noGrp="1"/>
          </p:cNvSpPr>
          <p:nvPr>
            <p:ph type="pic" idx="2"/>
          </p:nvPr>
        </p:nvSpPr>
        <p:spPr>
          <a:xfrm>
            <a:off x="1352740" y="0"/>
            <a:ext cx="3219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24" name="Google Shape;15724;p9"/>
          <p:cNvSpPr txBox="1">
            <a:spLocks noGrp="1"/>
          </p:cNvSpPr>
          <p:nvPr>
            <p:ph type="body" idx="1"/>
          </p:nvPr>
        </p:nvSpPr>
        <p:spPr>
          <a:xfrm>
            <a:off x="4932041" y="2679762"/>
            <a:ext cx="3892500" cy="20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–"/>
              <a:defRPr sz="1100"/>
            </a:lvl2pPr>
            <a:lvl3pPr marL="1371600" lvl="2" indent="-295275" algn="l" rtl="0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Char char="•"/>
              <a:defRPr sz="1050"/>
            </a:lvl3pPr>
            <a:lvl4pPr marL="182880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Char char="»"/>
              <a:defRPr sz="1100"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26" name="Google Shape;15726;p10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27" name="Google Shape;15727;p10"/>
          <p:cNvSpPr txBox="1">
            <a:spLocks noGrp="1"/>
          </p:cNvSpPr>
          <p:nvPr>
            <p:ph type="body" idx="1"/>
          </p:nvPr>
        </p:nvSpPr>
        <p:spPr>
          <a:xfrm>
            <a:off x="1691680" y="1311610"/>
            <a:ext cx="7128900" cy="3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728" name="Google Shape;15728;p10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29" name="Google Shape;15729;p10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30" name="Google Shape;15730;p10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5731" name="Google Shape;15731;p10"/>
          <p:cNvCxnSpPr/>
          <p:nvPr/>
        </p:nvCxnSpPr>
        <p:spPr>
          <a:xfrm>
            <a:off x="1691680" y="1131590"/>
            <a:ext cx="7128900" cy="0"/>
          </a:xfrm>
          <a:prstGeom prst="straightConnector1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58" name="Google Shape;15658;p1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003E8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659" name="Google Shape;15659;p1"/>
          <p:cNvSpPr txBox="1">
            <a:spLocks noGrp="1"/>
          </p:cNvSpPr>
          <p:nvPr>
            <p:ph type="body" idx="1"/>
          </p:nvPr>
        </p:nvSpPr>
        <p:spPr>
          <a:xfrm>
            <a:off x="1691680" y="1311610"/>
            <a:ext cx="7128900" cy="3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–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»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60" name="Google Shape;15660;p1"/>
          <p:cNvSpPr txBox="1">
            <a:spLocks noGrp="1"/>
          </p:cNvSpPr>
          <p:nvPr>
            <p:ph type="dt" idx="10"/>
          </p:nvPr>
        </p:nvSpPr>
        <p:spPr>
          <a:xfrm>
            <a:off x="6174737" y="4803998"/>
            <a:ext cx="2133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61" name="Google Shape;15661;p1"/>
          <p:cNvSpPr txBox="1">
            <a:spLocks noGrp="1"/>
          </p:cNvSpPr>
          <p:nvPr>
            <p:ph type="ftr" idx="11"/>
          </p:nvPr>
        </p:nvSpPr>
        <p:spPr>
          <a:xfrm>
            <a:off x="1692463" y="4803998"/>
            <a:ext cx="28956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662" name="Google Shape;15662;p1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5663" name="Google Shape;15663;p1"/>
          <p:cNvPicPr preferRelativeResize="0"/>
          <p:nvPr/>
        </p:nvPicPr>
        <p:blipFill rotWithShape="1">
          <a:blip r:embed="rId21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23"/>
            <a:ext cx="1352551" cy="512525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ancedb.ru/modern-dance/article/sovremennye-tancy-chto-ehto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sportal.ru/detskiy-sad/muzykalno-ritmicheskoe-zanyatie/2019/08/31/znachenie-razvitiya-chuvstva-ritma-u-dete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09" name="Google Shape;15809;p21"/>
          <p:cNvSpPr txBox="1">
            <a:spLocks noGrp="1"/>
          </p:cNvSpPr>
          <p:nvPr>
            <p:ph type="ctrTitle"/>
          </p:nvPr>
        </p:nvSpPr>
        <p:spPr>
          <a:xfrm>
            <a:off x="1541420" y="71421"/>
            <a:ext cx="7412100" cy="10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1100"/>
              <a:buFont typeface="Arial"/>
              <a:buNone/>
            </a:pPr>
            <a:r>
              <a:rPr lang="ru-RU" sz="1100" b="1"/>
              <a:t>Деловая программа  ПМОФ – 2021</a:t>
            </a:r>
            <a:br>
              <a:rPr lang="ru-RU" sz="1000"/>
            </a:br>
            <a:r>
              <a:rPr lang="ru-RU" sz="1000"/>
              <a:t> </a:t>
            </a:r>
            <a:br>
              <a:rPr lang="ru-RU" sz="1000"/>
            </a:br>
            <a:r>
              <a:rPr lang="ru-RU" sz="1300" b="1"/>
              <a:t>Профессиональная площадка СПО «Молодые профессионалы – будущее России»</a:t>
            </a:r>
            <a:r>
              <a:rPr lang="ru-RU" sz="1600" b="1"/>
              <a:t> </a:t>
            </a:r>
            <a:br>
              <a:rPr lang="ru-RU" sz="1600" b="1"/>
            </a:br>
            <a:r>
              <a:rPr lang="ru-RU" sz="1100" b="1"/>
              <a:t>под девизом WSR:</a:t>
            </a:r>
            <a:r>
              <a:rPr lang="ru-RU" sz="900" b="1"/>
              <a:t> </a:t>
            </a:r>
            <a:br>
              <a:rPr lang="ru-RU" sz="1100" b="1"/>
            </a:br>
            <a:r>
              <a:rPr lang="ru-RU" sz="1200" b="1"/>
              <a:t>«Делай мир лучше силой своего мастерства!» («Improving the world with the power of skills!»)</a:t>
            </a:r>
            <a:endParaRPr sz="105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10" name="Google Shape;15810;p21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  <p:sp>
        <p:nvSpPr>
          <p:cNvPr id="15811" name="Google Shape;15811;p21"/>
          <p:cNvSpPr txBox="1"/>
          <p:nvPr/>
        </p:nvSpPr>
        <p:spPr>
          <a:xfrm>
            <a:off x="1692463" y="1147743"/>
            <a:ext cx="6984000" cy="34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B09B"/>
              </a:buClr>
              <a:buSzPts val="1200"/>
              <a:buFont typeface="Arial"/>
              <a:buNone/>
            </a:pPr>
            <a:r>
              <a:rPr lang="ru-RU" sz="1200" b="1" i="0" u="none" strike="noStrike" cap="none">
                <a:solidFill>
                  <a:srgbClr val="00B09B"/>
                </a:solidFill>
                <a:latin typeface="Arial"/>
                <a:ea typeface="Arial"/>
                <a:cs typeface="Arial"/>
                <a:sym typeface="Arial"/>
              </a:rPr>
              <a:t>Профессиональный марафон</a:t>
            </a:r>
            <a:br>
              <a:rPr lang="ru-RU" sz="1000" b="0" i="0" u="none" strike="noStrike" cap="none">
                <a:solidFill>
                  <a:srgbClr val="00B09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>
                <a:solidFill>
                  <a:srgbClr val="00B0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1400" b="1" i="0" u="none" strike="noStrike" cap="none">
                <a:solidFill>
                  <a:srgbClr val="00B09B"/>
                </a:solidFill>
                <a:latin typeface="Arial"/>
                <a:ea typeface="Arial"/>
                <a:cs typeface="Arial"/>
                <a:sym typeface="Arial"/>
              </a:rPr>
              <a:t>«СОВРЕМЕННОЕ ОБРАЗОВАНИЕ ДЛЯ КАЧЕСТВЕННОЙ   ЖИЗНИ»</a:t>
            </a:r>
            <a:endParaRPr sz="1400" b="0" i="0" u="none" strike="noStrike" cap="none">
              <a:solidFill>
                <a:srgbClr val="00B0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12" name="Google Shape;15812;p21" descr="https://i.arts.in.ua/i/1296/f_polet_semerenko_vladimir_1389777061.jp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728" y="3561634"/>
            <a:ext cx="2520416" cy="15818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13" name="Google Shape;15813;p21"/>
          <p:cNvGrpSpPr/>
          <p:nvPr/>
        </p:nvGrpSpPr>
        <p:grpSpPr>
          <a:xfrm>
            <a:off x="107504" y="2375324"/>
            <a:ext cx="1225500" cy="956591"/>
            <a:chOff x="107504" y="2499742"/>
            <a:chExt cx="1225500" cy="956591"/>
          </a:xfrm>
        </p:grpSpPr>
        <p:pic>
          <p:nvPicPr>
            <p:cNvPr id="15814" name="Google Shape;15814;p21" descr="символ ПК4"/>
            <p:cNvPicPr preferRelativeResize="0"/>
            <p:nvPr/>
          </p:nvPicPr>
          <p:blipFill rotWithShape="1"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528" y="2499742"/>
              <a:ext cx="675956" cy="6708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15" name="Google Shape;15815;p21"/>
            <p:cNvSpPr txBox="1"/>
            <p:nvPr/>
          </p:nvSpPr>
          <p:spPr>
            <a:xfrm>
              <a:off x="107504" y="3225633"/>
              <a:ext cx="1225500" cy="230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900"/>
                <a:buFont typeface="Calibri"/>
                <a:buNone/>
              </a:pPr>
              <a:r>
                <a:rPr lang="ru-RU" sz="9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ГБПОУ «ПК №4 СПб»</a:t>
              </a:r>
              <a:endParaRPr sz="10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816" name="Google Shape;15816;p21"/>
          <p:cNvSpPr txBox="1"/>
          <p:nvPr/>
        </p:nvSpPr>
        <p:spPr>
          <a:xfrm>
            <a:off x="2087724" y="1952131"/>
            <a:ext cx="6461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i="0" u="none" strike="noStrike" cap="none">
                <a:solidFill>
                  <a:srgbClr val="28466A"/>
                </a:solidFill>
                <a:latin typeface="Calibri"/>
                <a:ea typeface="Calibri"/>
                <a:cs typeface="Calibri"/>
                <a:sym typeface="Calibri"/>
              </a:rPr>
              <a:t>Использование музыкально-дидактических игр для развития чувства ритма у детей старшего дошкольного возраста</a:t>
            </a:r>
            <a:endParaRPr sz="2000" b="1" i="0" u="none" strike="noStrike" cap="none">
              <a:solidFill>
                <a:srgbClr val="28466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17" name="Google Shape;15817;p21"/>
          <p:cNvSpPr txBox="1"/>
          <p:nvPr/>
        </p:nvSpPr>
        <p:spPr>
          <a:xfrm>
            <a:off x="4788920" y="3767811"/>
            <a:ext cx="4164600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 dirty="0" err="1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Котрина</a:t>
            </a:r>
            <a:r>
              <a:rPr lang="ru-RU" sz="1400" b="0" i="0" u="none" strike="noStrike" cap="none" dirty="0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 Вера Александровна</a:t>
            </a: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rgbClr val="28466A"/>
                </a:solidFill>
              </a:rPr>
              <a:t>Преподаватель </a:t>
            </a:r>
            <a:r>
              <a:rPr lang="ru-RU" sz="1400" b="0" i="0" u="none" strike="noStrike" cap="none" dirty="0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none" strike="noStrike" cap="none" dirty="0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 dirty="0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ГБПОУ «Педагогический колледж №4 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i="0" u="none" strike="noStrike" cap="none" dirty="0">
                <a:solidFill>
                  <a:srgbClr val="28466A"/>
                </a:solidFill>
                <a:latin typeface="Arial"/>
                <a:ea typeface="Arial"/>
                <a:cs typeface="Arial"/>
                <a:sym typeface="Arial"/>
              </a:rPr>
              <a:t>Санкт-Петербурга»</a:t>
            </a:r>
            <a:endParaRPr sz="1400" b="0" i="0" u="none" strike="noStrike" cap="none" dirty="0">
              <a:solidFill>
                <a:srgbClr val="28466A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rgbClr val="28466A"/>
                </a:solidFill>
              </a:rPr>
              <a:t> </a:t>
            </a:r>
            <a:endParaRPr dirty="0">
              <a:solidFill>
                <a:srgbClr val="28466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99" name="Google Shape;15899;p30"/>
          <p:cNvSpPr txBox="1">
            <a:spLocks noGrp="1"/>
          </p:cNvSpPr>
          <p:nvPr>
            <p:ph type="title"/>
          </p:nvPr>
        </p:nvSpPr>
        <p:spPr>
          <a:xfrm>
            <a:off x="1691680" y="303498"/>
            <a:ext cx="71289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 b="1"/>
              <a:t>Примеры музыкально-дидактических игр</a:t>
            </a:r>
            <a:endParaRPr b="1"/>
          </a:p>
        </p:txBody>
      </p:sp>
      <p:sp>
        <p:nvSpPr>
          <p:cNvPr id="15900" name="Google Shape;15900;p30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  <p:pic>
        <p:nvPicPr>
          <p:cNvPr id="15901" name="Google Shape;15901;p3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5676" y="1059582"/>
            <a:ext cx="7236802" cy="3960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06" name="Google Shape;15906;p31"/>
          <p:cNvSpPr txBox="1">
            <a:spLocks noGrp="1"/>
          </p:cNvSpPr>
          <p:nvPr>
            <p:ph type="ctrTitle"/>
          </p:nvPr>
        </p:nvSpPr>
        <p:spPr>
          <a:xfrm>
            <a:off x="1692463" y="303497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Ученые, изучившие это вопрос</a:t>
            </a:r>
            <a:endParaRPr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907" name="Google Shape;15907;p31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  <p:sp>
        <p:nvSpPr>
          <p:cNvPr id="15908" name="Google Shape;15908;p31"/>
          <p:cNvSpPr/>
          <p:nvPr/>
        </p:nvSpPr>
        <p:spPr>
          <a:xfrm>
            <a:off x="1619672" y="3363838"/>
            <a:ext cx="185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Н. А. Ветлугина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09" name="Google Shape;15909;p31"/>
          <p:cNvSpPr/>
          <p:nvPr/>
        </p:nvSpPr>
        <p:spPr>
          <a:xfrm>
            <a:off x="4031940" y="4587974"/>
            <a:ext cx="1740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К. В. Тарасова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10" name="Google Shape;15910;p31"/>
          <p:cNvSpPr/>
          <p:nvPr/>
        </p:nvSpPr>
        <p:spPr>
          <a:xfrm>
            <a:off x="7272300" y="3687874"/>
            <a:ext cx="1556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Б. М. Теплов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911" name="Google Shape;15911;p31" descr="https://megabook.ru/stream/mediapreview?Key=%D0%A2%D1%83%D1%87%D0%BA%D0%BE%D0%B2%D0%B0-%D0%9E%D0%B3%D0%B0%D1%80%D0%B5%D0%B2%D0%B0%20%D0%9D%D0%B0%D1%82%D0%B0%D0%BB%D0%B8%D1%8F%20%D0%90%D0%BB%D0%B5%D0%BA%D1%81%D0%B5%D0%B5%D0%B2%D0%BD%D0%B0&amp;Width=654&amp;Height=6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2" y="1239602"/>
            <a:ext cx="1771650" cy="197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12" name="Google Shape;15912;p31" descr="https://i1.wp.com/maddeningtheology.org/wp-content/uploads/2018/03/rsz_untitled-1.jpg?w=1920&amp;ssl=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3908" y="2355726"/>
            <a:ext cx="2534923" cy="2021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13" name="Google Shape;15913;p31" descr="http://www.psy-expert.ru/Foto-psy/Boris_Teplov.jp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1203598"/>
            <a:ext cx="2052228" cy="2376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18" name="Google Shape;15918;p3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-1674"/>
            <a:ext cx="3239852" cy="1823211"/>
          </a:xfrm>
          <a:prstGeom prst="rect">
            <a:avLst/>
          </a:prstGeom>
          <a:noFill/>
          <a:ln>
            <a:noFill/>
          </a:ln>
        </p:spPr>
      </p:pic>
      <p:sp>
        <p:nvSpPr>
          <p:cNvPr id="15919" name="Google Shape;15919;p32"/>
          <p:cNvSpPr txBox="1">
            <a:spLocks noGrp="1"/>
          </p:cNvSpPr>
          <p:nvPr>
            <p:ph type="ctrTitle"/>
          </p:nvPr>
        </p:nvSpPr>
        <p:spPr>
          <a:xfrm>
            <a:off x="1473628" y="231490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 b="1" i="1"/>
              <a:t>Вывод </a:t>
            </a:r>
            <a:endParaRPr/>
          </a:p>
        </p:txBody>
      </p:sp>
      <p:sp>
        <p:nvSpPr>
          <p:cNvPr id="15920" name="Google Shape;15920;p32"/>
          <p:cNvSpPr txBox="1">
            <a:spLocks noGrp="1"/>
          </p:cNvSpPr>
          <p:nvPr>
            <p:ph type="subTitle" idx="1"/>
          </p:nvPr>
        </p:nvSpPr>
        <p:spPr>
          <a:xfrm>
            <a:off x="1692463" y="1707654"/>
            <a:ext cx="7110600" cy="331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None/>
            </a:pPr>
            <a:r>
              <a:rPr lang="ru-RU" sz="2000">
                <a:solidFill>
                  <a:srgbClr val="002060"/>
                </a:solidFill>
              </a:rPr>
              <a:t>Таким образом, </a:t>
            </a:r>
            <a:r>
              <a:rPr lang="ru-RU" sz="2000" b="1">
                <a:solidFill>
                  <a:srgbClr val="17365D"/>
                </a:solidFill>
              </a:rPr>
              <a:t>дидактическая игра </a:t>
            </a:r>
            <a:r>
              <a:rPr lang="ru-RU" sz="2000">
                <a:solidFill>
                  <a:srgbClr val="17365D"/>
                </a:solidFill>
              </a:rPr>
              <a:t>делает процесс обучения более легким, занимательным: та или иная умственная задача, заключенная в игре, решается в ходе доступной и привлекательной для детей деятельности. Дидактическая игра создается в целях обучения и умственного развития. И чем в большей мере она сохраняет признаки игры, тем в большей мере она доставляет детям радость.</a:t>
            </a:r>
            <a:endParaRPr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>
              <a:solidFill>
                <a:srgbClr val="002060"/>
              </a:solidFill>
            </a:endParaRPr>
          </a:p>
        </p:txBody>
      </p:sp>
      <p:sp>
        <p:nvSpPr>
          <p:cNvPr id="15921" name="Google Shape;15921;p32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6" name="Google Shape;15926;p33"/>
          <p:cNvSpPr txBox="1">
            <a:spLocks noGrp="1"/>
          </p:cNvSpPr>
          <p:nvPr>
            <p:ph type="ctrTitle"/>
          </p:nvPr>
        </p:nvSpPr>
        <p:spPr>
          <a:xfrm>
            <a:off x="1692463" y="303497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 b="1" i="1"/>
              <a:t>Список Литературы</a:t>
            </a:r>
            <a:endParaRPr/>
          </a:p>
        </p:txBody>
      </p:sp>
      <p:sp>
        <p:nvSpPr>
          <p:cNvPr id="15927" name="Google Shape;15927;p33"/>
          <p:cNvSpPr txBox="1">
            <a:spLocks noGrp="1"/>
          </p:cNvSpPr>
          <p:nvPr>
            <p:ph type="subTitle" idx="1"/>
          </p:nvPr>
        </p:nvSpPr>
        <p:spPr>
          <a:xfrm>
            <a:off x="1692463" y="1203598"/>
            <a:ext cx="7110600" cy="38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800"/>
              <a:buNone/>
            </a:pPr>
            <a:r>
              <a:rPr lang="ru-RU" sz="1800" b="1" i="1">
                <a:solidFill>
                  <a:srgbClr val="002060"/>
                </a:solidFill>
              </a:rPr>
              <a:t>Учебные пособия по современному танцу: </a:t>
            </a:r>
            <a:endParaRPr/>
          </a:p>
          <a:p>
            <a:pPr marL="285750" lvl="0" indent="-285750" algn="l" rtl="0">
              <a:spcBef>
                <a:spcPts val="600"/>
              </a:spcBef>
              <a:spcAft>
                <a:spcPts val="0"/>
              </a:spcAft>
              <a:buClr>
                <a:srgbClr val="17365D"/>
              </a:buClr>
              <a:buSzPts val="1600"/>
              <a:buFont typeface="Arial"/>
              <a:buChar char="•"/>
            </a:pPr>
            <a:r>
              <a:rPr lang="ru-RU">
                <a:solidFill>
                  <a:srgbClr val="17365D"/>
                </a:solidFill>
              </a:rPr>
              <a:t>Елисеева, М. Н. Чувство ритм как один из аспектов музыкального воспитания / М. Н. Елисеева. — Текст : непосредственный // Теория и практика образования в современном мире : материалы VII Междунар. науч. конф. (г. Санкт-Петербург, июль 2015 г.). — Санкт-Петербург : Свое издательство, 2015. — С. 187-189. </a:t>
            </a:r>
            <a:endParaRPr>
              <a:solidFill>
                <a:srgbClr val="17365D"/>
              </a:solidFill>
            </a:endParaRPr>
          </a:p>
          <a:p>
            <a:pPr marL="285750" lvl="0" indent="-285750" algn="l" rtl="0">
              <a:spcBef>
                <a:spcPts val="600"/>
              </a:spcBef>
              <a:spcAft>
                <a:spcPts val="0"/>
              </a:spcAft>
              <a:buClr>
                <a:srgbClr val="17365D"/>
              </a:buClr>
              <a:buSzPts val="1600"/>
              <a:buFont typeface="Arial"/>
              <a:buChar char="•"/>
            </a:pPr>
            <a:r>
              <a:rPr lang="ru-RU">
                <a:solidFill>
                  <a:srgbClr val="17365D"/>
                </a:solidFill>
              </a:rPr>
              <a:t>Музыка и движение, Бекина С.И., Ломова Т.П., Соковнина Е.Н., 1981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rgbClr val="002060"/>
              </a:buClr>
              <a:buSzPts val="1800"/>
              <a:buNone/>
            </a:pPr>
            <a:r>
              <a:rPr lang="ru-RU" sz="1800" b="1" i="1">
                <a:solidFill>
                  <a:srgbClr val="002060"/>
                </a:solidFill>
              </a:rPr>
              <a:t>Интернет источники:</a:t>
            </a:r>
            <a:endParaRPr/>
          </a:p>
          <a:p>
            <a:pPr marL="342900" lvl="0" indent="-3429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Noto Sans Symbols"/>
              <a:buChar char="∙"/>
            </a:pPr>
            <a:r>
              <a:rPr lang="ru-RU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https://studopedia.ru/9_151486_harakteristika-muzikalnih-sposobnostey.html</a:t>
            </a:r>
            <a:endParaRPr sz="18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marL="285750" lvl="0" indent="-285750" algn="l" rtl="0">
              <a:spcBef>
                <a:spcPts val="1600"/>
              </a:spcBef>
              <a:spcAft>
                <a:spcPts val="0"/>
              </a:spcAft>
              <a:buClr>
                <a:srgbClr val="002060"/>
              </a:buClr>
              <a:buSzPts val="1800"/>
              <a:buFont typeface="Arial"/>
              <a:buChar char="•"/>
            </a:pPr>
            <a:r>
              <a:rPr lang="ru-RU" sz="1800" u="sng">
                <a:solidFill>
                  <a:schemeClr val="hlink"/>
                </a:solidFill>
                <a:hlinkClick r:id="rId4"/>
              </a:rPr>
              <a:t>https://nsportal.ru/detskiy-sad/muzykalno-ritmicheskoe-zanyatie/2019/08/31/znachenie-razvitiya-chuvstva-ritma-u-detey</a:t>
            </a:r>
            <a:endParaRPr sz="1800">
              <a:solidFill>
                <a:srgbClr val="002060"/>
              </a:solidFill>
            </a:endParaRPr>
          </a:p>
          <a:p>
            <a:pPr marL="285750" lvl="0" indent="-171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rgbClr val="002060"/>
              </a:solidFill>
            </a:endParaRPr>
          </a:p>
        </p:txBody>
      </p:sp>
      <p:sp>
        <p:nvSpPr>
          <p:cNvPr id="15928" name="Google Shape;15928;p33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33" name="Google Shape;15933;p34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  <p:pic>
        <p:nvPicPr>
          <p:cNvPr id="15934" name="Google Shape;15934;p34" descr="http://900igr.net/up/datas/254601/027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0"/>
            <a:ext cx="781236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2" name="Google Shape;15822;p22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  <p:pic>
        <p:nvPicPr>
          <p:cNvPr id="15823" name="Google Shape;15823;p22" descr="http://900igr.net/up/datas/169323/011.jp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7644" y="0"/>
            <a:ext cx="777635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24" name="Google Shape;15824;p22"/>
          <p:cNvSpPr/>
          <p:nvPr/>
        </p:nvSpPr>
        <p:spPr>
          <a:xfrm>
            <a:off x="6850295" y="4774168"/>
            <a:ext cx="2293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Рахель Фарнхаген</a:t>
            </a:r>
            <a:endParaRPr sz="1800" b="1" i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9" name="Google Shape;15829;p23"/>
          <p:cNvSpPr txBox="1">
            <a:spLocks noGrp="1"/>
          </p:cNvSpPr>
          <p:nvPr>
            <p:ph type="title"/>
          </p:nvPr>
        </p:nvSpPr>
        <p:spPr>
          <a:xfrm>
            <a:off x="2735796" y="1599642"/>
            <a:ext cx="4752600" cy="1980300"/>
          </a:xfrm>
          <a:prstGeom prst="rect">
            <a:avLst/>
          </a:prstGeom>
          <a:solidFill>
            <a:srgbClr val="FABF8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000"/>
              <a:buFont typeface="Arial"/>
              <a:buNone/>
            </a:pPr>
            <a:br>
              <a:rPr lang="ru-RU" sz="2000" b="1" i="1"/>
            </a:br>
            <a:r>
              <a:rPr lang="ru-RU" sz="2000" b="1" i="1"/>
              <a:t>Актуальность</a:t>
            </a:r>
            <a:r>
              <a:rPr lang="ru-RU" sz="2000"/>
              <a:t> данной темы является то, что музыкально-дидактические игры наиболее эффективные и результативные в  процессе освоения и закрепления новых музыкальных знаний в </a:t>
            </a:r>
            <a:r>
              <a:rPr lang="ru-RU" sz="2000" b="1" i="1"/>
              <a:t>старшем дошкольном</a:t>
            </a:r>
            <a:r>
              <a:rPr lang="ru-RU" sz="2000"/>
              <a:t> возрасте.</a:t>
            </a:r>
            <a:br>
              <a:rPr lang="ru-RU" sz="2000"/>
            </a:br>
            <a:endParaRPr sz="2000"/>
          </a:p>
        </p:txBody>
      </p:sp>
      <p:sp>
        <p:nvSpPr>
          <p:cNvPr id="15830" name="Google Shape;15830;p23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  <p:pic>
        <p:nvPicPr>
          <p:cNvPr id="15831" name="Google Shape;15831;p23" descr="https://ds04.infourok.ru/uploads/ex/0478/0018a90f-92e19950/img5.jp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0"/>
            <a:ext cx="2088233" cy="208823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15832" name="Google Shape;15832;p23" descr="https://ds04.infourok.ru/uploads/ex/0478/0018a90f-92e19950/img5.jp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253" y="0"/>
            <a:ext cx="2303748" cy="1923678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15833" name="Google Shape;15833;p23"/>
          <p:cNvSpPr/>
          <p:nvPr/>
        </p:nvSpPr>
        <p:spPr>
          <a:xfrm rot="2069519">
            <a:off x="1290480" y="1568799"/>
            <a:ext cx="1658688" cy="3693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Наглядность</a:t>
            </a:r>
            <a:endParaRPr sz="1800" b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34" name="Google Shape;15834;p23"/>
          <p:cNvSpPr/>
          <p:nvPr/>
        </p:nvSpPr>
        <p:spPr>
          <a:xfrm rot="-826111">
            <a:off x="7335590" y="1714420"/>
            <a:ext cx="1806304" cy="36941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Визуализация</a:t>
            </a:r>
            <a:endParaRPr sz="1800" b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35" name="Google Shape;15835;p23" descr="https://region8today.ieeer8.org/wp-content/uploads/sites/4/2018/12/stem.jpe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61337">
            <a:off x="1273803" y="3410793"/>
            <a:ext cx="2254655" cy="1690991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15836" name="Google Shape;15836;p23"/>
          <p:cNvSpPr/>
          <p:nvPr/>
        </p:nvSpPr>
        <p:spPr>
          <a:xfrm rot="1092379">
            <a:off x="1539586" y="4597612"/>
            <a:ext cx="1188710" cy="3692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Яркость </a:t>
            </a:r>
            <a:endParaRPr sz="1800" b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37" name="Google Shape;15837;p23" descr="https://minakov.com.ru/wp-content/uploads/2019/07/shutterstock_90589885.jpg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060589">
            <a:off x="6740142" y="3487408"/>
            <a:ext cx="2230817" cy="1486630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15838" name="Google Shape;15838;p23"/>
          <p:cNvSpPr/>
          <p:nvPr/>
        </p:nvSpPr>
        <p:spPr>
          <a:xfrm rot="-582779">
            <a:off x="7619455" y="4681711"/>
            <a:ext cx="1127360" cy="3692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Интерес</a:t>
            </a:r>
            <a:endParaRPr sz="1800" b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3" name="Google Shape;15843;p24"/>
          <p:cNvSpPr txBox="1">
            <a:spLocks noGrp="1"/>
          </p:cNvSpPr>
          <p:nvPr>
            <p:ph type="ctrTitle"/>
          </p:nvPr>
        </p:nvSpPr>
        <p:spPr>
          <a:xfrm>
            <a:off x="1691680" y="0"/>
            <a:ext cx="7143300" cy="1311600"/>
          </a:xfrm>
          <a:prstGeom prst="rect">
            <a:avLst/>
          </a:prstGeom>
          <a:gradFill>
            <a:gsLst>
              <a:gs pos="0">
                <a:srgbClr val="97B4E4"/>
              </a:gs>
              <a:gs pos="50000">
                <a:srgbClr val="BFCFEC"/>
              </a:gs>
              <a:gs pos="100000">
                <a:srgbClr val="E0E8F4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ct val="100000"/>
              <a:buFont typeface="Arial"/>
              <a:buNone/>
            </a:pPr>
            <a:br>
              <a:rPr lang="ru-RU"/>
            </a:br>
            <a:r>
              <a:rPr lang="ru-RU" b="1"/>
              <a:t>Музыкально-дидактические игры </a:t>
            </a:r>
            <a:r>
              <a:rPr lang="ru-RU"/>
              <a:t>- это игры, специально созданные для решения задач музыкального воспитания, обучения и развития детей.</a:t>
            </a:r>
            <a:br>
              <a:rPr lang="ru-RU"/>
            </a:br>
            <a:endParaRPr/>
          </a:p>
        </p:txBody>
      </p:sp>
      <p:sp>
        <p:nvSpPr>
          <p:cNvPr id="15844" name="Google Shape;15844;p24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  <p:sp>
        <p:nvSpPr>
          <p:cNvPr id="15845" name="Google Shape;15845;p24"/>
          <p:cNvSpPr txBox="1">
            <a:spLocks noGrp="1"/>
          </p:cNvSpPr>
          <p:nvPr>
            <p:ph type="subTitle" idx="1"/>
          </p:nvPr>
        </p:nvSpPr>
        <p:spPr>
          <a:xfrm>
            <a:off x="1692463" y="1635646"/>
            <a:ext cx="7110600" cy="29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 b="1"/>
              <a:t>Ритм</a:t>
            </a:r>
            <a:r>
              <a:rPr lang="ru-RU" sz="2000"/>
              <a:t> - организация музыки во времени. Ритмическую структуру музыкального сочинения образует последовательность длительностей — звуков и пауз.</a:t>
            </a:r>
            <a:endParaRPr/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  <p:pic>
        <p:nvPicPr>
          <p:cNvPr id="15846" name="Google Shape;15846;p24" descr="https://www.kras-dou.ru/303/images/18-19/str-ped/bolsunovskaja/music_notes_PNG40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7644" y="3291830"/>
            <a:ext cx="7776358" cy="18516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1" name="Google Shape;15851;p25"/>
          <p:cNvSpPr txBox="1">
            <a:spLocks noGrp="1"/>
          </p:cNvSpPr>
          <p:nvPr>
            <p:ph type="ctrTitle"/>
          </p:nvPr>
        </p:nvSpPr>
        <p:spPr>
          <a:xfrm>
            <a:off x="1547664" y="115978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/>
              <a:t>Виды музыкально-дидактических игр представлены ниже: </a:t>
            </a:r>
            <a:endParaRPr/>
          </a:p>
        </p:txBody>
      </p:sp>
      <p:sp>
        <p:nvSpPr>
          <p:cNvPr id="15852" name="Google Shape;15852;p25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  <p:sp>
        <p:nvSpPr>
          <p:cNvPr id="15853" name="Google Shape;15853;p25"/>
          <p:cNvSpPr/>
          <p:nvPr/>
        </p:nvSpPr>
        <p:spPr>
          <a:xfrm>
            <a:off x="1583668" y="1455626"/>
            <a:ext cx="3276300" cy="1296000"/>
          </a:xfrm>
          <a:prstGeom prst="roundRect">
            <a:avLst>
              <a:gd name="adj" fmla="val 16667"/>
            </a:avLst>
          </a:prstGeom>
          <a:solidFill>
            <a:srgbClr val="E36C09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Спокойное музицирование</a:t>
            </a:r>
            <a:endParaRPr sz="2400" b="1" i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54" name="Google Shape;15854;p25"/>
          <p:cNvSpPr/>
          <p:nvPr/>
        </p:nvSpPr>
        <p:spPr>
          <a:xfrm>
            <a:off x="3563888" y="3363838"/>
            <a:ext cx="3276300" cy="1296000"/>
          </a:xfrm>
          <a:prstGeom prst="roundRect">
            <a:avLst>
              <a:gd name="adj" fmla="val 16667"/>
            </a:avLst>
          </a:prstGeom>
          <a:solidFill>
            <a:srgbClr val="E36C09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Подвижные игры</a:t>
            </a:r>
            <a:endParaRPr sz="2400" b="1" i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55" name="Google Shape;15855;p25"/>
          <p:cNvSpPr/>
          <p:nvPr/>
        </p:nvSpPr>
        <p:spPr>
          <a:xfrm>
            <a:off x="5472100" y="1455626"/>
            <a:ext cx="3276300" cy="1296000"/>
          </a:xfrm>
          <a:prstGeom prst="roundRect">
            <a:avLst>
              <a:gd name="adj" fmla="val 16667"/>
            </a:avLst>
          </a:prstGeom>
          <a:solidFill>
            <a:srgbClr val="E36C09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Игры, построены по типу хороводных</a:t>
            </a:r>
            <a:endParaRPr sz="2400" b="1" i="1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0" name="Google Shape;15860;p26"/>
          <p:cNvSpPr txBox="1">
            <a:spLocks noGrp="1"/>
          </p:cNvSpPr>
          <p:nvPr>
            <p:ph type="title"/>
          </p:nvPr>
        </p:nvSpPr>
        <p:spPr>
          <a:xfrm>
            <a:off x="1331640" y="0"/>
            <a:ext cx="7668900" cy="9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7365D"/>
              </a:buClr>
              <a:buSzPts val="2800"/>
              <a:buFont typeface="Arial"/>
              <a:buNone/>
            </a:pPr>
            <a:r>
              <a:rPr lang="ru-RU" sz="2800" b="1">
                <a:solidFill>
                  <a:srgbClr val="17365D"/>
                </a:solidFill>
              </a:rPr>
              <a:t>ОСОБЕННОСТИ РАЗВИТИЯ</a:t>
            </a:r>
            <a:br>
              <a:rPr lang="ru-RU" sz="2800"/>
            </a:br>
            <a:endParaRPr sz="2800"/>
          </a:p>
        </p:txBody>
      </p:sp>
      <p:sp>
        <p:nvSpPr>
          <p:cNvPr id="15861" name="Google Shape;15861;p26"/>
          <p:cNvSpPr/>
          <p:nvPr/>
        </p:nvSpPr>
        <p:spPr>
          <a:xfrm>
            <a:off x="4788024" y="1677396"/>
            <a:ext cx="421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000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62" name="Google Shape;15862;p26"/>
          <p:cNvSpPr/>
          <p:nvPr/>
        </p:nvSpPr>
        <p:spPr>
          <a:xfrm>
            <a:off x="1943708" y="735546"/>
            <a:ext cx="6624600" cy="1200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Старший дошкольный возраст играет особую роль в развитии ребенка: в этот период жизни начинают формироваться новые психологические механизмы деятельности и поведения. </a:t>
            </a:r>
            <a:endParaRPr sz="180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63" name="Google Shape;15863;p26" descr="https://ds05.infourok.ru/uploads/ex/0011/000c2188-43408b3f/hello_html_m6e0d87ce.pn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2067694"/>
            <a:ext cx="5849778" cy="3075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68" name="Google Shape;15868;p27"/>
          <p:cNvSpPr/>
          <p:nvPr/>
        </p:nvSpPr>
        <p:spPr>
          <a:xfrm>
            <a:off x="4824028" y="1239602"/>
            <a:ext cx="4050300" cy="64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Формируются социальные представления морального плана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69" name="Google Shape;15869;p27"/>
          <p:cNvSpPr/>
          <p:nvPr/>
        </p:nvSpPr>
        <p:spPr>
          <a:xfrm>
            <a:off x="1367644" y="159482"/>
            <a:ext cx="3636300" cy="923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Расширяются интеллектуальные возможности детей. 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70" name="Google Shape;15870;p27"/>
          <p:cNvSpPr/>
          <p:nvPr/>
        </p:nvSpPr>
        <p:spPr>
          <a:xfrm>
            <a:off x="1403648" y="2031690"/>
            <a:ext cx="4087800" cy="64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Расширяется общий кругозор детей.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71" name="Google Shape;15871;p27"/>
          <p:cNvSpPr/>
          <p:nvPr/>
        </p:nvSpPr>
        <p:spPr>
          <a:xfrm>
            <a:off x="4572000" y="2859782"/>
            <a:ext cx="4572000" cy="175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старшем дошкольном возрасте возрастают возможности памяти, возникает намеренное запоминание в целях последующего воспроизведения материала, более устойчивым становится внимание.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72" name="Google Shape;15872;p27" descr="http://ds89.detkin-club.ru/images/groups/1_5fc5362890c75.jp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3037266"/>
            <a:ext cx="2808312" cy="2106234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7" name="Google Shape;15877;p28"/>
          <p:cNvSpPr txBox="1">
            <a:spLocks noGrp="1"/>
          </p:cNvSpPr>
          <p:nvPr>
            <p:ph type="ctrTitle"/>
          </p:nvPr>
        </p:nvSpPr>
        <p:spPr>
          <a:xfrm>
            <a:off x="1691680" y="231490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ct val="100000"/>
              <a:buFont typeface="Arial"/>
              <a:buNone/>
            </a:pPr>
            <a:r>
              <a:rPr lang="ru-RU" b="1"/>
              <a:t>Чувство ритма </a:t>
            </a:r>
            <a:r>
              <a:rPr lang="ru-RU"/>
              <a:t>- это способность ощущать музыкальное время и улавливать события, которые происходят в течении этого времени.</a:t>
            </a:r>
            <a:br>
              <a:rPr lang="ru-RU"/>
            </a:br>
            <a:endParaRPr/>
          </a:p>
        </p:txBody>
      </p:sp>
      <p:sp>
        <p:nvSpPr>
          <p:cNvPr id="15878" name="Google Shape;15878;p28"/>
          <p:cNvSpPr txBox="1">
            <a:spLocks noGrp="1"/>
          </p:cNvSpPr>
          <p:nvPr>
            <p:ph type="subTitle" idx="1"/>
          </p:nvPr>
        </p:nvSpPr>
        <p:spPr>
          <a:xfrm>
            <a:off x="2879811" y="1167594"/>
            <a:ext cx="44286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A1DD"/>
              </a:buClr>
              <a:buSzPts val="1600"/>
              <a:buNone/>
            </a:pPr>
            <a:r>
              <a:rPr lang="ru-RU" b="1">
                <a:solidFill>
                  <a:srgbClr val="00A1DD"/>
                </a:solidFill>
              </a:rPr>
              <a:t> </a:t>
            </a:r>
            <a:r>
              <a:rPr lang="ru-RU">
                <a:solidFill>
                  <a:srgbClr val="17365D"/>
                </a:solidFill>
              </a:rPr>
              <a:t>Так как чувство ритма трудно поддается воспитанию, то начинать его развивать нужно именно с младшего школьного возраста, потому что </a:t>
            </a:r>
            <a:r>
              <a:rPr lang="ru-RU" b="1">
                <a:solidFill>
                  <a:srgbClr val="17365D"/>
                </a:solidFill>
              </a:rPr>
              <a:t>в этот период происходит развитие всех сфер личности</a:t>
            </a:r>
            <a:r>
              <a:rPr lang="ru-RU">
                <a:solidFill>
                  <a:srgbClr val="17365D"/>
                </a:solidFill>
              </a:rPr>
              <a:t>. </a:t>
            </a:r>
            <a:endParaRPr>
              <a:solidFill>
                <a:srgbClr val="17365D"/>
              </a:solidFill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>
              <a:solidFill>
                <a:srgbClr val="17365D"/>
              </a:solidFill>
            </a:endParaRP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Clr>
                <a:srgbClr val="17365D"/>
              </a:buClr>
              <a:buSzPts val="1600"/>
              <a:buNone/>
            </a:pPr>
            <a:r>
              <a:rPr lang="ru-RU">
                <a:solidFill>
                  <a:srgbClr val="17365D"/>
                </a:solidFill>
              </a:rPr>
              <a:t>Если человек будет обладать с этого возраста музыкально-ритмическим чувством, то для него музыкально-ритмическая задача всегда будет легче формально равно трудной задаче на внемузыкальный ритм.</a:t>
            </a:r>
            <a:endParaRPr>
              <a:solidFill>
                <a:srgbClr val="17365D"/>
              </a:solidFill>
            </a:endParaRPr>
          </a:p>
        </p:txBody>
      </p:sp>
      <p:sp>
        <p:nvSpPr>
          <p:cNvPr id="15879" name="Google Shape;15879;p28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  <p:pic>
        <p:nvPicPr>
          <p:cNvPr id="15880" name="Google Shape;15880;p28" descr="https://thumbs.dreamstime.com/z/%D1%83%D1%81%D1%82%D0%B0%D0%BD%D0%BE%D0%B2-%D0%B5%D0%BD%D0%BD%D1%8B%D0%B5-%D1%81%D0%B8-%D1%83%D1%8D%D1%82%D1%8B-%D0%B5%D1%82%D0%B5%D0%B9-67644131.jp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1347614"/>
            <a:ext cx="1476163" cy="1764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81" name="Google Shape;15881;p28" descr="https://thumbs.dreamstime.com/z/%D1%83%D1%81%D1%82%D0%B0%D0%BD%D0%BE%D0%B2-%D0%B5%D0%BD%D0%BD%D1%8B%D0%B5-%D1%81%D0%B8-%D1%83%D1%8D%D1%82%D1%8B-%D0%B5%D1%82%D0%B5%D0%B9-67644131.jp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3363838"/>
            <a:ext cx="1296146" cy="1620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82" name="Google Shape;15882;p28" descr="https://thumbs.dreamstime.com/z/%D1%83%D1%81%D1%82%D0%B0%D0%BD%D0%BE%D0%B2-%D0%B5%D0%BD%D0%BD%D1%8B%D0%B5-%D1%81%D0%B8-%D1%83%D1%8D%D1%82%D1%8B-%D0%B5%D1%82%D0%B5%D0%B9-67644131.jp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4288" y="1779662"/>
            <a:ext cx="1764198" cy="2376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7" name="Google Shape;15887;p29"/>
          <p:cNvSpPr txBox="1">
            <a:spLocks noGrp="1"/>
          </p:cNvSpPr>
          <p:nvPr>
            <p:ph type="sldNum" idx="12"/>
          </p:nvPr>
        </p:nvSpPr>
        <p:spPr>
          <a:xfrm>
            <a:off x="8370981" y="4803998"/>
            <a:ext cx="4320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  <p:sp>
        <p:nvSpPr>
          <p:cNvPr id="15888" name="Google Shape;15888;p29"/>
          <p:cNvSpPr txBox="1">
            <a:spLocks noGrp="1"/>
          </p:cNvSpPr>
          <p:nvPr>
            <p:ph type="ctrTitle"/>
          </p:nvPr>
        </p:nvSpPr>
        <p:spPr>
          <a:xfrm>
            <a:off x="1476439" y="195486"/>
            <a:ext cx="7110600" cy="8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3E81"/>
              </a:buClr>
              <a:buSzPts val="2400"/>
              <a:buFont typeface="Arial"/>
              <a:buNone/>
            </a:pPr>
            <a:r>
              <a:rPr lang="ru-RU" b="1"/>
              <a:t>Почему же так важно развитое чувство ритма?</a:t>
            </a:r>
            <a:endParaRPr b="1"/>
          </a:p>
        </p:txBody>
      </p:sp>
      <p:sp>
        <p:nvSpPr>
          <p:cNvPr id="15889" name="Google Shape;15889;p29"/>
          <p:cNvSpPr txBox="1"/>
          <p:nvPr/>
        </p:nvSpPr>
        <p:spPr>
          <a:xfrm>
            <a:off x="4644008" y="1311610"/>
            <a:ext cx="41046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Ритмические движения под музыку приводят к согласованной работе тех частей мозга, которые отвечают за слух и речь.</a:t>
            </a:r>
            <a:endParaRPr/>
          </a:p>
        </p:txBody>
      </p:sp>
      <p:sp>
        <p:nvSpPr>
          <p:cNvPr id="15890" name="Google Shape;15890;p29"/>
          <p:cNvSpPr/>
          <p:nvPr/>
        </p:nvSpPr>
        <p:spPr>
          <a:xfrm>
            <a:off x="1511660" y="2895786"/>
            <a:ext cx="4572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Дети с развитым чувством ритма лидируют в музыкальном воспитании.</a:t>
            </a:r>
            <a:endParaRPr sz="180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91" name="Google Shape;15891;p29"/>
          <p:cNvSpPr/>
          <p:nvPr/>
        </p:nvSpPr>
        <p:spPr>
          <a:xfrm>
            <a:off x="4355976" y="3975906"/>
            <a:ext cx="45720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17365D"/>
                </a:solidFill>
                <a:latin typeface="Arial"/>
                <a:ea typeface="Arial"/>
                <a:cs typeface="Arial"/>
                <a:sym typeface="Arial"/>
              </a:rPr>
              <a:t>Чувство ритма напрямую связано с координацией движений и умением управлять своим телом</a:t>
            </a:r>
            <a:endParaRPr sz="1800">
              <a:solidFill>
                <a:srgbClr val="17365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892" name="Google Shape;15892;p29" descr="https://w7.pngwing.com/pngs/608/220/png-transparent-brain-flower-mouth-brain-people-fictional-character-flower.png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5676" y="1318850"/>
            <a:ext cx="2710097" cy="1228381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15893" name="Google Shape;15893;p29" descr="https://w7.pngwing.com/pngs/202/544/png-transparent-cartoon-illustration-laughing-boy-child-painted-photography.pn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220" y="2247714"/>
            <a:ext cx="1872207" cy="1628006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15894" name="Google Shape;15894;p29" descr="https://www.clipartmax.com/png/full/59-594628_ice-skating-woman-ice-skating-cartoon.pn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3570669"/>
            <a:ext cx="1598037" cy="15728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582</Words>
  <Application>Microsoft Office PowerPoint</Application>
  <PresentationFormat>Экран (16:9)</PresentationFormat>
  <Paragraphs>62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Noto Sans Symbols</vt:lpstr>
      <vt:lpstr>Тема Office</vt:lpstr>
      <vt:lpstr>Деловая программа  ПМОФ – 2021   Профессиональная площадка СПО «Молодые профессионалы – будущее России»  под девизом WSR:  «Делай мир лучше силой своего мастерства!» («Improving the world with the power of skills!»)</vt:lpstr>
      <vt:lpstr>Презентация PowerPoint</vt:lpstr>
      <vt:lpstr> Актуальность данной темы является то, что музыкально-дидактические игры наиболее эффективные и результативные в  процессе освоения и закрепления новых музыкальных знаний в старшем дошкольном возрасте. </vt:lpstr>
      <vt:lpstr> Музыкально-дидактические игры - это игры, специально созданные для решения задач музыкального воспитания, обучения и развития детей. </vt:lpstr>
      <vt:lpstr>Виды музыкально-дидактических игр представлены ниже: </vt:lpstr>
      <vt:lpstr>ОСОБЕННОСТИ РАЗВИТИЯ </vt:lpstr>
      <vt:lpstr>Презентация PowerPoint</vt:lpstr>
      <vt:lpstr>Чувство ритма - это способность ощущать музыкальное время и улавливать события, которые происходят в течении этого времени. </vt:lpstr>
      <vt:lpstr>Почему же так важно развитое чувство ритма?</vt:lpstr>
      <vt:lpstr>Примеры музыкально-дидактических игр</vt:lpstr>
      <vt:lpstr>Ученые, изучившие это вопрос</vt:lpstr>
      <vt:lpstr>Вывод </vt:lpstr>
      <vt:lpstr>Список Литературы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программа  ПМОФ – 2021   Профессиональная площадка СПО «Молодые профессионалы – будущее России»  под девизом WSR:  «Делай мир лучше силой своего мастерства!» («Improving the world with the power of skills!»)</dc:title>
  <dc:creator>Andrey Kotrin</dc:creator>
  <cp:lastModifiedBy>Andrey Kotrin</cp:lastModifiedBy>
  <cp:revision>1</cp:revision>
  <dcterms:modified xsi:type="dcterms:W3CDTF">2021-06-06T13:01:48Z</dcterms:modified>
</cp:coreProperties>
</file>