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33"/>
    <a:srgbClr val="4A7FB4"/>
    <a:srgbClr val="4374BB"/>
    <a:srgbClr val="3378CB"/>
    <a:srgbClr val="3366CC"/>
    <a:srgbClr val="91E5E3"/>
    <a:srgbClr val="9D8D65"/>
    <a:srgbClr val="CC0000"/>
    <a:srgbClr val="ADA0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pic>
        <p:nvPicPr>
          <p:cNvPr id="4" name="Picture 3" descr="17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467600" y="2590800"/>
            <a:ext cx="1676400" cy="2095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4" name="Picture 3" descr="liam_ball_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4" name="Picture 3" descr="liam_ball_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5" name="Picture 4" descr="liam_ball_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pic>
        <p:nvPicPr>
          <p:cNvPr id="7" name="Picture 6" descr="liam_ball_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pic>
        <p:nvPicPr>
          <p:cNvPr id="3" name="Picture 2" descr="liam_ball_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iam_ball_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iam_ball_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Bitmap_128.bmp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0782" t="19157" r="10805" b="10200"/>
          <a:stretch>
            <a:fillRect/>
          </a:stretch>
        </p:blipFill>
        <p:spPr>
          <a:xfrm>
            <a:off x="1524000" y="1447800"/>
            <a:ext cx="6096000" cy="4495800"/>
          </a:xfrm>
          <a:prstGeom prst="rect">
            <a:avLst/>
          </a:prstGeom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  <a:softEdge rad="112500"/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1828800"/>
            <a:ext cx="5715000" cy="3733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6019800"/>
            <a:ext cx="5751512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9" name="Picture 8" descr="liam_ball_1.gi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277225" y="5838825"/>
            <a:ext cx="866775" cy="101917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 cstate="print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4005064"/>
            <a:ext cx="8229600" cy="838200"/>
          </a:xfrm>
        </p:spPr>
        <p:txBody>
          <a:bodyPr/>
          <a:lstStyle/>
          <a:p>
            <a:r>
              <a:rPr lang="ru-RU" dirty="0" smtClean="0"/>
              <a:t>Основы </a:t>
            </a:r>
            <a:r>
              <a:rPr lang="ru-RU" dirty="0"/>
              <a:t>здорового образа </a:t>
            </a:r>
            <a:r>
              <a:rPr lang="ru-RU" dirty="0" smtClean="0"/>
              <a:t>жизни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495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6221146"/>
            <a:ext cx="8229600" cy="609600"/>
          </a:xfrm>
        </p:spPr>
        <p:txBody>
          <a:bodyPr/>
          <a:lstStyle/>
          <a:p>
            <a:r>
              <a:rPr lang="ru-RU" sz="1800" dirty="0" err="1" smtClean="0"/>
              <a:t>Чечуевский</a:t>
            </a:r>
            <a:r>
              <a:rPr lang="ru-RU" sz="1800" dirty="0" smtClean="0"/>
              <a:t> Никита Витальевич</a:t>
            </a:r>
          </a:p>
          <a:p>
            <a:r>
              <a:rPr lang="ru-RU" sz="1800" dirty="0" smtClean="0"/>
              <a:t>Учитель физической культуры</a:t>
            </a:r>
          </a:p>
          <a:p>
            <a:r>
              <a:rPr lang="ru-RU" sz="1800" dirty="0" smtClean="0"/>
              <a:t>МАОУ «Лицей №36»,</a:t>
            </a:r>
          </a:p>
          <a:p>
            <a:r>
              <a:rPr lang="ru-RU" sz="1800" dirty="0" smtClean="0"/>
              <a:t>ЧОУ «прогимназия Д.А.Р»</a:t>
            </a:r>
          </a:p>
          <a:p>
            <a:r>
              <a:rPr lang="ru-RU" sz="1800" dirty="0" smtClean="0"/>
              <a:t>г. Саратов</a:t>
            </a:r>
            <a:endParaRPr lang="en-US" sz="1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9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9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9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9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9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9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49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49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49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49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9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95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38" grpId="0"/>
      <p:bldP spid="44953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/>
              <a:t>Основы здорового образа начинаются с личной гигиены.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1484784"/>
            <a:ext cx="3686944" cy="4038600"/>
          </a:xfrm>
        </p:spPr>
        <p:txBody>
          <a:bodyPr/>
          <a:lstStyle/>
          <a:p>
            <a:r>
              <a:rPr lang="ru-RU" b="1" dirty="0" smtClean="0"/>
              <a:t> </a:t>
            </a:r>
            <a:r>
              <a:rPr lang="ru-RU" sz="2400" dirty="0" smtClean="0"/>
              <a:t>Личная гигиена включает уход за собственным телом, гигиену одежды и обуви. Гигиене тела взрослые, понятное дело, уделяют должное внимание, но вот маленьким детям водные процедуры в ванной не всегда по душе.</a:t>
            </a:r>
            <a:endParaRPr lang="en-US" sz="2400" dirty="0"/>
          </a:p>
        </p:txBody>
      </p:sp>
      <p:pic>
        <p:nvPicPr>
          <p:cNvPr id="3074" name="Picture 2" descr="http://womenmag.ru/forpics/2015/11/lich-gigie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44824"/>
            <a:ext cx="4762500" cy="371475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Основы здорового образа начинаются с личной гигиены.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60032" y="1556792"/>
            <a:ext cx="3686944" cy="4785320"/>
          </a:xfrm>
        </p:spPr>
        <p:txBody>
          <a:bodyPr/>
          <a:lstStyle/>
          <a:p>
            <a:r>
              <a:rPr lang="ru-RU" sz="2000" b="1" dirty="0" smtClean="0"/>
              <a:t>Гигиена одежды и обуви</a:t>
            </a:r>
            <a:r>
              <a:rPr lang="ru-RU" sz="2000" dirty="0" smtClean="0"/>
              <a:t> включает в себя обязательный уход за предметами своего гардероба, своевременную стирку и чистку одежды. Наиболее гигиенична одежда и обувь из натуральных материалов: лен, хлопок, шерсть, кожа. Такие материалы дышат, хорошо впитывают влагу.</a:t>
            </a:r>
            <a:endParaRPr lang="ru-RU" sz="2000" dirty="0"/>
          </a:p>
        </p:txBody>
      </p:sp>
      <p:pic>
        <p:nvPicPr>
          <p:cNvPr id="1028" name="Picture 4" descr="http://siroty.com.ua/assets/images/037cbf1d7ae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484784"/>
            <a:ext cx="4515323" cy="2348880"/>
          </a:xfrm>
          <a:prstGeom prst="rect">
            <a:avLst/>
          </a:prstGeom>
          <a:noFill/>
        </p:spPr>
      </p:pic>
      <p:pic>
        <p:nvPicPr>
          <p:cNvPr id="1030" name="Picture 6" descr="http://us.cdn4.123rf.com/168nwm/pretoperola/pretoperola1201/pretoperola120100029/11936982-%D1%81%D1%82%D0%B0%D1%80%D0%B8%D0%BD%D0%BD%D1%8B%D0%B5-%D0%BA%D1%80%D0%B0%D1%81%D0%BD%D1%8B%D0%B5-%D1%82%D1%83%D1%84%D0%BB%D0%B8-%D0%BD%D0%B0-%D0%B1%D0%B5%D0%BB%D0%BE%D0%BC-%D1%84%D0%BE%D0%BD%D0%B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4653136"/>
            <a:ext cx="2176264" cy="1761739"/>
          </a:xfrm>
          <a:prstGeom prst="rect">
            <a:avLst/>
          </a:prstGeom>
          <a:noFill/>
        </p:spPr>
      </p:pic>
      <p:pic>
        <p:nvPicPr>
          <p:cNvPr id="1032" name="Picture 8" descr="http://makro-market.ru/wa-data/public/shop/products/98/13/11398/images/12237/12237.750x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140968"/>
            <a:ext cx="1566174" cy="2088232"/>
          </a:xfrm>
          <a:prstGeom prst="rect">
            <a:avLst/>
          </a:prstGeom>
          <a:noFill/>
        </p:spPr>
      </p:pic>
      <p:pic>
        <p:nvPicPr>
          <p:cNvPr id="1034" name="Picture 10" descr="https://im0-tub-ru.yandex.net/i?id=ad9ac2f76cde96d6daa329943eb9d421&amp;n=33&amp;h=215&amp;w=32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47664" y="3429000"/>
            <a:ext cx="2170287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382000" cy="914400"/>
          </a:xfrm>
        </p:spPr>
        <p:txBody>
          <a:bodyPr/>
          <a:lstStyle/>
          <a:p>
            <a:r>
              <a:rPr lang="ru-RU" sz="2400" b="1" dirty="0" smtClean="0"/>
              <a:t>Режим дня с точки зрения здорового образа жизни – также одна из главнейших его составляющих.</a:t>
            </a:r>
            <a:r>
              <a:rPr lang="ru-RU" sz="3200" b="1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484784"/>
            <a:ext cx="3816424" cy="5001344"/>
          </a:xfrm>
        </p:spPr>
        <p:txBody>
          <a:bodyPr/>
          <a:lstStyle/>
          <a:p>
            <a:r>
              <a:rPr lang="ru-RU" sz="1800" dirty="0" smtClean="0"/>
              <a:t>Очень важно соблюдать режим сна, режим питания, режим трудовой деятельности. При нарушениях режима возникает усталость, сонливость, раздражение.</a:t>
            </a:r>
          </a:p>
          <a:p>
            <a:r>
              <a:rPr lang="ru-RU" sz="1800" dirty="0" smtClean="0"/>
              <a:t>Так, здоровый образ жизни предписывает взрослому человеку спать по 6-8 часов в сутки. Не стоит значительно изменять эту цифру в ту или иную сторону. При недосыпании организм не успевает восстановить силы, а избыток сна делает человека вялым, разбитым.</a:t>
            </a:r>
            <a:endParaRPr lang="ru-RU" sz="1800" dirty="0"/>
          </a:p>
        </p:txBody>
      </p:sp>
      <p:pic>
        <p:nvPicPr>
          <p:cNvPr id="17410" name="Picture 2" descr="http://0.s3.envato.com/files/152544633/alarmclock_bell_2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2235374" cy="1985187"/>
          </a:xfrm>
          <a:prstGeom prst="rect">
            <a:avLst/>
          </a:prstGeom>
          <a:noFill/>
        </p:spPr>
      </p:pic>
      <p:pic>
        <p:nvPicPr>
          <p:cNvPr id="17412" name="Picture 4" descr="http://www.sunrayhypnotherapy.com/wp-content/uploads/sleepy-girl-300px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476874"/>
            <a:ext cx="2857500" cy="1381126"/>
          </a:xfrm>
          <a:prstGeom prst="rect">
            <a:avLst/>
          </a:prstGeom>
          <a:noFill/>
        </p:spPr>
      </p:pic>
      <p:pic>
        <p:nvPicPr>
          <p:cNvPr id="17414" name="Picture 6" descr="http://cliparts.co/cliparts/rcL/xkg/rcLxkg6A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212976"/>
            <a:ext cx="2823989" cy="21861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1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1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82000" cy="914400"/>
          </a:xfrm>
        </p:spPr>
        <p:txBody>
          <a:bodyPr/>
          <a:lstStyle/>
          <a:p>
            <a:r>
              <a:rPr lang="ru-RU" sz="2800" b="1" dirty="0" smtClean="0"/>
              <a:t>Несоблюдение режима питания ведет зачастую к проблемам с пищеварительным трактом.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524000"/>
            <a:ext cx="3830960" cy="5073352"/>
          </a:xfrm>
        </p:spPr>
        <p:txBody>
          <a:bodyPr/>
          <a:lstStyle/>
          <a:p>
            <a:r>
              <a:rPr lang="ru-RU" sz="1800" dirty="0" smtClean="0"/>
              <a:t>Для хорошей работы ЖКТ(желудочно-кишечного тракта) пища должна поступать в организм регулярно, небольшими порциями. Если желудок работает «вхолостую», то это крайне негативно сказывается на его слизистой, а если же он, наоборот, «набит доверху» - это усиливает нагрузку на поджелудочную железу и желчный пузырь.</a:t>
            </a:r>
            <a:endParaRPr lang="ru-RU" sz="1800" dirty="0"/>
          </a:p>
        </p:txBody>
      </p:sp>
      <p:pic>
        <p:nvPicPr>
          <p:cNvPr id="18434" name="Picture 2" descr="http://www.manakriticlinic.com/wp-content/uploads/2015/08/loss-of-appetite-in-children-bef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484784"/>
            <a:ext cx="3042692" cy="2016668"/>
          </a:xfrm>
          <a:prstGeom prst="rect">
            <a:avLst/>
          </a:prstGeom>
          <a:noFill/>
        </p:spPr>
      </p:pic>
      <p:pic>
        <p:nvPicPr>
          <p:cNvPr id="18436" name="Picture 4" descr="http://i0.wp.com/rekdal.ru/wp-content/uploads/2015/02/yes.cn_.ua_kogda-delikatesy-ne-prinosyat-udovolstviya_1.jpeg?resize=454%2C3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645024"/>
            <a:ext cx="3754500" cy="29523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82000" cy="914400"/>
          </a:xfrm>
        </p:spPr>
        <p:txBody>
          <a:bodyPr/>
          <a:lstStyle/>
          <a:p>
            <a:r>
              <a:rPr lang="ru-RU" sz="2400" b="1" dirty="0" smtClean="0"/>
              <a:t>Сбалансированные физические нагрузки – еще одна важная составляющая культуры здорового образа жизни.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556792"/>
            <a:ext cx="4464496" cy="4929336"/>
          </a:xfrm>
        </p:spPr>
        <p:txBody>
          <a:bodyPr/>
          <a:lstStyle/>
          <a:p>
            <a:r>
              <a:rPr lang="ru-RU" sz="1800" dirty="0" smtClean="0"/>
              <a:t>Совсем без физических нагрузок организм «расслабляется», мышцы атрофируются и человек со временем становится все более слабым, не может «осилить» нагрузку.</a:t>
            </a:r>
          </a:p>
          <a:p>
            <a:r>
              <a:rPr lang="ru-RU" sz="1800" dirty="0" smtClean="0"/>
              <a:t>Поэтому крайне важно регулярно давать своему организму посильную нагрузку. Хорошо помогают в этом физические упражнения, занятия спортом, утренняя зарядка. Человек, мышцы которого находятся в тонусе, и чувствует себя лучше, и выглядит бодрым, свежим, подтянутым.</a:t>
            </a:r>
          </a:p>
          <a:p>
            <a:endParaRPr lang="ru-RU" dirty="0"/>
          </a:p>
        </p:txBody>
      </p:sp>
      <p:pic>
        <p:nvPicPr>
          <p:cNvPr id="19458" name="Picture 2" descr="https://im0-tub-ru.yandex.net/i?id=587b7d4ea5b0413280b527be943d88ef&amp;n=33&amp;h=215&amp;w=33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556792"/>
            <a:ext cx="3190875" cy="2047876"/>
          </a:xfrm>
          <a:prstGeom prst="rect">
            <a:avLst/>
          </a:prstGeom>
          <a:noFill/>
        </p:spPr>
      </p:pic>
      <p:pic>
        <p:nvPicPr>
          <p:cNvPr id="19462" name="Picture 6" descr="http://www.brownsburgathletics.com/information/1666394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941168"/>
            <a:ext cx="2775293" cy="1729286"/>
          </a:xfrm>
          <a:prstGeom prst="rect">
            <a:avLst/>
          </a:prstGeom>
          <a:noFill/>
        </p:spPr>
      </p:pic>
      <p:pic>
        <p:nvPicPr>
          <p:cNvPr id="19464" name="Picture 8" descr="https://im3-tub-ru.yandex.net/i?id=3f269240b7a0ddafaebeaeae900ff6fe&amp;n=33&amp;h=215&amp;w=21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3645024"/>
            <a:ext cx="1935172" cy="194421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3830960" cy="4038600"/>
          </a:xfrm>
        </p:spPr>
        <p:txBody>
          <a:bodyPr/>
          <a:lstStyle/>
          <a:p>
            <a:r>
              <a:rPr lang="ru-RU" sz="2400" dirty="0" smtClean="0"/>
              <a:t>В основы здорового образа жизни следует включить не только физические, но и умственные нагрузки. Крепкий ум позволяет человеку оставаться активным до самой старости.</a:t>
            </a:r>
            <a:endParaRPr lang="ru-RU" sz="2400" dirty="0"/>
          </a:p>
        </p:txBody>
      </p:sp>
      <p:pic>
        <p:nvPicPr>
          <p:cNvPr id="20482" name="Picture 2" descr="http://s.pfst.net/2011.12/93248820675c0288fa74651e250c7441bbb051d7db_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176" y="1772816"/>
            <a:ext cx="2319511" cy="1613573"/>
          </a:xfrm>
          <a:prstGeom prst="rect">
            <a:avLst/>
          </a:prstGeom>
          <a:noFill/>
        </p:spPr>
      </p:pic>
      <p:sp>
        <p:nvSpPr>
          <p:cNvPr id="20484" name="AutoShape 4" descr="https://openclipart.org/image/800px/svg_to_png/193152/Metacognition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6" name="Picture 6" descr="https://openclipart.org/image/800px/svg_to_png/193152/Metacognition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156176" y="3429000"/>
            <a:ext cx="2232248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82000" cy="914400"/>
          </a:xfrm>
        </p:spPr>
        <p:txBody>
          <a:bodyPr/>
          <a:lstStyle/>
          <a:p>
            <a:r>
              <a:rPr lang="ru-RU" sz="2400" b="1" dirty="0" smtClean="0"/>
              <a:t>Здоровое рациональное питание –это, конечно же, одна из самых известных составляющих здорового образа жизни.</a:t>
            </a:r>
            <a:r>
              <a:rPr lang="ru-RU" sz="2400" dirty="0" smtClean="0"/>
              <a:t> 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4680520" cy="5145360"/>
          </a:xfrm>
        </p:spPr>
        <p:txBody>
          <a:bodyPr/>
          <a:lstStyle/>
          <a:p>
            <a:r>
              <a:rPr lang="ru-RU" dirty="0" smtClean="0"/>
              <a:t> </a:t>
            </a:r>
            <a:r>
              <a:rPr lang="ru-RU" sz="1800" dirty="0" smtClean="0"/>
              <a:t>Гигиена питания предписывает соблюдать умеренность в порциях пищи, не увеличивать и не понижать без потребности калорийность питания.</a:t>
            </a:r>
          </a:p>
          <a:p>
            <a:r>
              <a:rPr lang="ru-RU" sz="1800" dirty="0" smtClean="0"/>
              <a:t>Так, обычному здоровому взрослому человеку требуется в день около 2-2,5 тыс. килокалорий. Получать эти калории лучше всего из продуктов, в которых содержание белков, жиров и углеводов сбалансировано.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1595021"/>
            <a:ext cx="403244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600" dirty="0" smtClean="0">
                <a:latin typeface="+mj-lt"/>
              </a:rPr>
              <a:t>При этом следует помнить, что здоровый образ жизни и здоровое питание не предусматривает полного отказа от употребления жиров, углеводов. Наоборот, жиры и углеводы употреблять нужно, ведь они крайне важны для организма. Другое дело, как именно их употреблять.</a:t>
            </a:r>
          </a:p>
          <a:p>
            <a:pPr algn="r"/>
            <a:r>
              <a:rPr lang="ru-RU" sz="1600" dirty="0" smtClean="0">
                <a:latin typeface="+mj-lt"/>
              </a:rPr>
              <a:t>В жареных продуктах, продуктах, приготовленных в большом количестве жира, в кондитерских изделиях, белом хлебе, макаронах из «мягкой» пшеницы полезных жиров и углеводов совсем мало. Зато много </a:t>
            </a:r>
            <a:r>
              <a:rPr lang="ru-RU" sz="1600" dirty="0" err="1" smtClean="0">
                <a:latin typeface="+mj-lt"/>
              </a:rPr>
              <a:t>транснасыщенных</a:t>
            </a:r>
            <a:r>
              <a:rPr lang="ru-RU" sz="1600" dirty="0" smtClean="0">
                <a:latin typeface="+mj-lt"/>
              </a:rPr>
              <a:t> липидов и простых углеводов, которые ведут к отложению излишков жира в подкожной жировой ткани, на стенках сосудов и органов.</a:t>
            </a:r>
            <a:endParaRPr lang="ru-RU" sz="1600" dirty="0">
              <a:latin typeface="+mj-lt"/>
            </a:endParaRPr>
          </a:p>
        </p:txBody>
      </p:sp>
      <p:pic>
        <p:nvPicPr>
          <p:cNvPr id="21506" name="Picture 2" descr="http://www.medclub.ca/img/work/catalog/a_3451_32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3753801" cy="3744416"/>
          </a:xfrm>
          <a:prstGeom prst="rect">
            <a:avLst/>
          </a:prstGeom>
          <a:noFill/>
        </p:spPr>
      </p:pic>
      <p:pic>
        <p:nvPicPr>
          <p:cNvPr id="21508" name="Picture 4" descr="http://flipbeans.com/FlipBeans/wp-content/uploads/2013/05/Healthy-Foods-HD-Wallpapers-1-2-1024x5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556792"/>
            <a:ext cx="4671028" cy="2522538"/>
          </a:xfrm>
          <a:prstGeom prst="rect">
            <a:avLst/>
          </a:prstGeom>
          <a:noFill/>
        </p:spPr>
      </p:pic>
      <p:pic>
        <p:nvPicPr>
          <p:cNvPr id="21510" name="Picture 6" descr="Круг с большим количеством продуктов питания — Стоковое фото #874477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7282" y="4149080"/>
            <a:ext cx="2852936" cy="2708920"/>
          </a:xfrm>
          <a:prstGeom prst="rect">
            <a:avLst/>
          </a:prstGeom>
          <a:noFill/>
        </p:spPr>
      </p:pic>
      <p:pic>
        <p:nvPicPr>
          <p:cNvPr id="21512" name="Picture 8" descr="http://dietcepat.co.id/wp-content/uploads/2014/12/7vzxo0xbhd8ceaqxpeqq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4123502"/>
            <a:ext cx="3187452" cy="2734498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4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52936"/>
            <a:ext cx="8964488" cy="216024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Основы здорового образа жизни важно не только знать – важно еще и применять все эти давно известные правила на практике.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Соблюдайте их!</a:t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Спасибо за внимание! </a:t>
            </a:r>
            <a:endParaRPr lang="ru-RU" sz="32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8037607" y="6596390"/>
            <a:ext cx="1106393" cy="26161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By _</a:t>
            </a:r>
            <a:r>
              <a:rPr kumimoji="0" 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tasbaeva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_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-10_apple">
  <a:themeElements>
    <a:clrScheme name="Office Theme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</TotalTime>
  <Words>403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Anim-10_apple</vt:lpstr>
      <vt:lpstr>Основы здорового образа жизни </vt:lpstr>
      <vt:lpstr>Основы здорового образа начинаются с личной гигиены.</vt:lpstr>
      <vt:lpstr>Основы здорового образа начинаются с личной гигиены.</vt:lpstr>
      <vt:lpstr>Режим дня с точки зрения здорового образа жизни – также одна из главнейших его составляющих. </vt:lpstr>
      <vt:lpstr>Несоблюдение режима питания ведет зачастую к проблемам с пищеварительным трактом.</vt:lpstr>
      <vt:lpstr>Сбалансированные физические нагрузки – еще одна важная составляющая культуры здорового образа жизни.</vt:lpstr>
      <vt:lpstr>Презентация PowerPoint</vt:lpstr>
      <vt:lpstr>Здоровое рациональное питание –это, конечно же, одна из самых известных составляющих здорового образа жизни. </vt:lpstr>
      <vt:lpstr>Основы здорового образа жизни важно не только знать – важно еще и применять все эти давно известные правила на практике. Соблюдайте их!    Спасибо за внимание!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</dc:title>
  <dc:subject>Анимированный шаблон для презентаций</dc:subject>
  <dc:creator>пк</dc:creator>
  <dc:description>http://freeppt.ru/ - Презентации по культуре и искусству, шаблоны PowerPoint.</dc:description>
  <cp:lastModifiedBy>Фаворит</cp:lastModifiedBy>
  <cp:revision>2</cp:revision>
  <dcterms:created xsi:type="dcterms:W3CDTF">2016-03-17T14:13:02Z</dcterms:created>
  <dcterms:modified xsi:type="dcterms:W3CDTF">2021-06-06T12:10:10Z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TC011408291033</vt:lpwstr>
  </property>
</Properties>
</file>