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Default Extension="xlsx" ContentType="application/vnd.openxmlformats-officedocument.spreadsheetml.sheet"/>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charts/chart1.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60" r:id="rId4"/>
    <p:sldId id="261" r:id="rId5"/>
    <p:sldId id="268" r:id="rId6"/>
    <p:sldId id="270" r:id="rId7"/>
    <p:sldId id="272" r:id="rId8"/>
    <p:sldId id="274" r:id="rId9"/>
    <p:sldId id="275" r:id="rId10"/>
    <p:sldId id="276" r:id="rId11"/>
    <p:sldId id="277" r:id="rId12"/>
    <p:sldId id="278" r:id="rId13"/>
    <p:sldId id="262" r:id="rId14"/>
    <p:sldId id="266"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94" d="100"/>
          <a:sy n="94" d="100"/>
        </p:scale>
        <p:origin x="150" y="6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charts/_rels/chart1.xml.rels><?xml version="1.0" encoding="UTF-8" standalone="yes"?>
<Relationships xmlns="http://schemas.openxmlformats.org/package/2006/relationships"><Relationship Id="rId1" Type="http://schemas.openxmlformats.org/officeDocument/2006/relationships/package" Target="../embeddings/_____Microsoft_Office_Excel1.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ru-RU"/>
  <c:chart>
    <c:plotArea>
      <c:layout>
        <c:manualLayout>
          <c:layoutTarget val="inner"/>
          <c:xMode val="edge"/>
          <c:yMode val="edge"/>
          <c:x val="0"/>
          <c:y val="2.9746847302640211E-2"/>
          <c:w val="0.92014710629636531"/>
          <c:h val="0.87587004737350604"/>
        </c:manualLayout>
      </c:layout>
      <c:barChart>
        <c:barDir val="col"/>
        <c:grouping val="clustered"/>
        <c:ser>
          <c:idx val="0"/>
          <c:order val="0"/>
          <c:tx>
            <c:strRef>
              <c:f>Лист1!$B$1</c:f>
              <c:strCache>
                <c:ptCount val="1"/>
                <c:pt idx="0">
                  <c:v>В</c:v>
                </c:pt>
              </c:strCache>
            </c:strRef>
          </c:tx>
          <c:dLbls>
            <c:showVal val="1"/>
          </c:dLbls>
          <c:cat>
            <c:strRef>
              <c:f>Лист1!$A$2:$A$5</c:f>
              <c:strCache>
                <c:ptCount val="2"/>
                <c:pt idx="0">
                  <c:v>01.09.</c:v>
                </c:pt>
                <c:pt idx="1">
                  <c:v>01.05.</c:v>
                </c:pt>
              </c:strCache>
            </c:strRef>
          </c:cat>
          <c:val>
            <c:numRef>
              <c:f>Лист1!$B$2:$B$5</c:f>
              <c:numCache>
                <c:formatCode>0%</c:formatCode>
                <c:ptCount val="4"/>
                <c:pt idx="0">
                  <c:v>0.3600000000000001</c:v>
                </c:pt>
                <c:pt idx="1">
                  <c:v>0.37000000000000011</c:v>
                </c:pt>
              </c:numCache>
            </c:numRef>
          </c:val>
        </c:ser>
        <c:ser>
          <c:idx val="1"/>
          <c:order val="1"/>
          <c:tx>
            <c:strRef>
              <c:f>Лист1!$C$1</c:f>
              <c:strCache>
                <c:ptCount val="1"/>
                <c:pt idx="0">
                  <c:v>С</c:v>
                </c:pt>
              </c:strCache>
            </c:strRef>
          </c:tx>
          <c:dLbls>
            <c:showVal val="1"/>
          </c:dLbls>
          <c:cat>
            <c:strRef>
              <c:f>Лист1!$A$2:$A$5</c:f>
              <c:strCache>
                <c:ptCount val="2"/>
                <c:pt idx="0">
                  <c:v>01.09.</c:v>
                </c:pt>
                <c:pt idx="1">
                  <c:v>01.05.</c:v>
                </c:pt>
              </c:strCache>
            </c:strRef>
          </c:cat>
          <c:val>
            <c:numRef>
              <c:f>Лист1!$C$2:$C$5</c:f>
              <c:numCache>
                <c:formatCode>0%</c:formatCode>
                <c:ptCount val="4"/>
                <c:pt idx="0">
                  <c:v>0.5</c:v>
                </c:pt>
                <c:pt idx="1">
                  <c:v>0.6000000000000002</c:v>
                </c:pt>
              </c:numCache>
            </c:numRef>
          </c:val>
        </c:ser>
        <c:ser>
          <c:idx val="2"/>
          <c:order val="2"/>
          <c:tx>
            <c:strRef>
              <c:f>Лист1!$D$1</c:f>
              <c:strCache>
                <c:ptCount val="1"/>
                <c:pt idx="0">
                  <c:v>Н</c:v>
                </c:pt>
              </c:strCache>
            </c:strRef>
          </c:tx>
          <c:dLbls>
            <c:showVal val="1"/>
          </c:dLbls>
          <c:cat>
            <c:strRef>
              <c:f>Лист1!$A$2:$A$5</c:f>
              <c:strCache>
                <c:ptCount val="2"/>
                <c:pt idx="0">
                  <c:v>01.09.</c:v>
                </c:pt>
                <c:pt idx="1">
                  <c:v>01.05.</c:v>
                </c:pt>
              </c:strCache>
            </c:strRef>
          </c:cat>
          <c:val>
            <c:numRef>
              <c:f>Лист1!$D$2:$D$5</c:f>
              <c:numCache>
                <c:formatCode>0%</c:formatCode>
                <c:ptCount val="4"/>
                <c:pt idx="0">
                  <c:v>0.14000000000000001</c:v>
                </c:pt>
                <c:pt idx="1">
                  <c:v>3.0000000000000009E-2</c:v>
                </c:pt>
              </c:numCache>
            </c:numRef>
          </c:val>
        </c:ser>
        <c:axId val="63955328"/>
        <c:axId val="63956864"/>
      </c:barChart>
      <c:catAx>
        <c:axId val="63955328"/>
        <c:scaling>
          <c:orientation val="minMax"/>
        </c:scaling>
        <c:axPos val="b"/>
        <c:numFmt formatCode="mmm/yy" sourceLinked="1"/>
        <c:tickLblPos val="nextTo"/>
        <c:crossAx val="63956864"/>
        <c:crosses val="autoZero"/>
        <c:auto val="1"/>
        <c:lblAlgn val="ctr"/>
        <c:lblOffset val="100"/>
      </c:catAx>
      <c:valAx>
        <c:axId val="63956864"/>
        <c:scaling>
          <c:orientation val="minMax"/>
        </c:scaling>
        <c:delete val="1"/>
        <c:axPos val="l"/>
        <c:majorGridlines/>
        <c:numFmt formatCode="0%" sourceLinked="1"/>
        <c:tickLblPos val="none"/>
        <c:crossAx val="63955328"/>
        <c:crosses val="autoZero"/>
        <c:crossBetween val="between"/>
      </c:valAx>
    </c:plotArea>
    <c:legend>
      <c:legendPos val="r"/>
      <c:layout/>
    </c:legend>
    <c:plotVisOnly val="1"/>
    <c:dispBlanksAs val="zero"/>
  </c:chart>
  <c:txPr>
    <a:bodyPr/>
    <a:lstStyle/>
    <a:p>
      <a:pPr>
        <a:defRPr sz="1800"/>
      </a:pPr>
      <a:endParaRPr lang="ru-RU"/>
    </a:p>
  </c:txPr>
  <c:externalData r:id="rId1"/>
</c:chartSpace>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995936" y="3717032"/>
            <a:ext cx="4968552" cy="2334121"/>
          </a:xfrm>
        </p:spPr>
        <p:txBody>
          <a:bodyPr/>
          <a:lstStyle/>
          <a:p>
            <a:r>
              <a:rPr lang="ru-RU" dirty="0" smtClean="0"/>
              <a:t>Образец заголовка</a:t>
            </a:r>
            <a:endParaRPr lang="ru-RU" dirty="0"/>
          </a:p>
        </p:txBody>
      </p:sp>
      <p:sp>
        <p:nvSpPr>
          <p:cNvPr id="4" name="Дата 3"/>
          <p:cNvSpPr>
            <a:spLocks noGrp="1"/>
          </p:cNvSpPr>
          <p:nvPr>
            <p:ph type="dt" sz="half" idx="10"/>
          </p:nvPr>
        </p:nvSpPr>
        <p:spPr/>
        <p:txBody>
          <a:bodyPr/>
          <a:lstStyle/>
          <a:p>
            <a:fld id="{F96400F1-3370-4E18-8C14-8EE14E31FA46}" type="datetimeFigureOut">
              <a:rPr lang="ru-RU" smtClean="0"/>
              <a:pPr/>
              <a:t>06.06.2021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5ADFBB57-F7BF-40F0-8359-D483DD3392A4}" type="slidenum">
              <a:rPr lang="ru-RU" smtClean="0"/>
              <a:pPr/>
              <a:t>‹#›</a:t>
            </a:fld>
            <a:endParaRPr lang="ru-RU"/>
          </a:p>
        </p:txBody>
      </p:sp>
      <p:pic>
        <p:nvPicPr>
          <p:cNvPr id="12290" name="Picture 2" descr="брызги краски"/>
          <p:cNvPicPr>
            <a:picLocks noChangeAspect="1" noChangeArrowheads="1"/>
          </p:cNvPicPr>
          <p:nvPr userDrawn="1"/>
        </p:nvPicPr>
        <p:blipFill>
          <a:blip r:embed="rId2" cstate="screen"/>
          <a:srcRect/>
          <a:stretch>
            <a:fillRect/>
          </a:stretch>
        </p:blipFill>
        <p:spPr bwMode="auto">
          <a:xfrm>
            <a:off x="0" y="0"/>
            <a:ext cx="4762500" cy="1895476"/>
          </a:xfrm>
          <a:prstGeom prst="rect">
            <a:avLst/>
          </a:prstGeom>
          <a:noFill/>
        </p:spPr>
      </p:pic>
      <p:pic>
        <p:nvPicPr>
          <p:cNvPr id="12292" name="Picture 4" descr="брызги краски"/>
          <p:cNvPicPr>
            <a:picLocks noChangeAspect="1" noChangeArrowheads="1"/>
          </p:cNvPicPr>
          <p:nvPr userDrawn="1"/>
        </p:nvPicPr>
        <p:blipFill>
          <a:blip r:embed="rId2" cstate="screen"/>
          <a:srcRect/>
          <a:stretch>
            <a:fillRect/>
          </a:stretch>
        </p:blipFill>
        <p:spPr bwMode="auto">
          <a:xfrm>
            <a:off x="4381500" y="0"/>
            <a:ext cx="4762500" cy="1895476"/>
          </a:xfrm>
          <a:prstGeom prst="rect">
            <a:avLst/>
          </a:prstGeom>
          <a:noFill/>
        </p:spPr>
      </p:pic>
      <p:pic>
        <p:nvPicPr>
          <p:cNvPr id="12294" name="Picture 6" descr="брызги краски"/>
          <p:cNvPicPr>
            <a:picLocks noChangeAspect="1" noChangeArrowheads="1"/>
          </p:cNvPicPr>
          <p:nvPr userDrawn="1"/>
        </p:nvPicPr>
        <p:blipFill>
          <a:blip r:embed="rId3" cstate="screen"/>
          <a:srcRect/>
          <a:stretch>
            <a:fillRect/>
          </a:stretch>
        </p:blipFill>
        <p:spPr bwMode="auto">
          <a:xfrm>
            <a:off x="0" y="4829174"/>
            <a:ext cx="4762500" cy="2028826"/>
          </a:xfrm>
          <a:prstGeom prst="rect">
            <a:avLst/>
          </a:prstGeom>
          <a:noFill/>
        </p:spPr>
      </p:pic>
      <p:pic>
        <p:nvPicPr>
          <p:cNvPr id="12300" name="Picture 12" descr="http://kid-info.ru/wp-content/uploads/2012/10/kak-nauchit-rebenka-risovat.jpg"/>
          <p:cNvPicPr>
            <a:picLocks noChangeAspect="1" noChangeArrowheads="1"/>
          </p:cNvPicPr>
          <p:nvPr userDrawn="1"/>
        </p:nvPicPr>
        <p:blipFill>
          <a:blip r:embed="rId4" cstate="screen"/>
          <a:srcRect/>
          <a:stretch>
            <a:fillRect/>
          </a:stretch>
        </p:blipFill>
        <p:spPr bwMode="auto">
          <a:xfrm>
            <a:off x="500034" y="1428736"/>
            <a:ext cx="2962588" cy="2203670"/>
          </a:xfrm>
          <a:prstGeom prst="ellipse">
            <a:avLst/>
          </a:prstGeom>
          <a:ln>
            <a:noFill/>
          </a:ln>
          <a:effectLst>
            <a:softEdge rad="112500"/>
          </a:effectLst>
        </p:spPr>
      </p:pic>
      <p:pic>
        <p:nvPicPr>
          <p:cNvPr id="12302" name="Picture 14" descr="http://shkolazhizni.ru/img/content/i111/111865_or.jpg"/>
          <p:cNvPicPr>
            <a:picLocks noChangeAspect="1" noChangeArrowheads="1"/>
          </p:cNvPicPr>
          <p:nvPr userDrawn="1"/>
        </p:nvPicPr>
        <p:blipFill>
          <a:blip r:embed="rId5" cstate="screen"/>
          <a:srcRect/>
          <a:stretch>
            <a:fillRect/>
          </a:stretch>
        </p:blipFill>
        <p:spPr bwMode="auto">
          <a:xfrm>
            <a:off x="5715008" y="1428736"/>
            <a:ext cx="3011048" cy="2141609"/>
          </a:xfrm>
          <a:prstGeom prst="ellipse">
            <a:avLst/>
          </a:prstGeom>
          <a:ln>
            <a:noFill/>
          </a:ln>
          <a:effectLst>
            <a:softEdge rad="112500"/>
          </a:effectLst>
        </p:spPr>
      </p:pic>
      <p:sp>
        <p:nvSpPr>
          <p:cNvPr id="17" name="Овал 16"/>
          <p:cNvSpPr/>
          <p:nvPr userDrawn="1"/>
        </p:nvSpPr>
        <p:spPr>
          <a:xfrm>
            <a:off x="285720" y="3714752"/>
            <a:ext cx="3249480" cy="214314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12304" name="Picture 16" descr="http://skarvit.ru/wp-content/uploads/2013/06/originnal_18322caffafb8d77c388c2a96f389d3b.jpg"/>
          <p:cNvPicPr>
            <a:picLocks noChangeAspect="1" noChangeArrowheads="1"/>
          </p:cNvPicPr>
          <p:nvPr userDrawn="1"/>
        </p:nvPicPr>
        <p:blipFill>
          <a:blip r:embed="rId6" cstate="screen"/>
          <a:srcRect/>
          <a:stretch>
            <a:fillRect/>
          </a:stretch>
        </p:blipFill>
        <p:spPr bwMode="auto">
          <a:xfrm>
            <a:off x="357158" y="3714752"/>
            <a:ext cx="3170066" cy="2107874"/>
          </a:xfrm>
          <a:prstGeom prst="ellipse">
            <a:avLst/>
          </a:prstGeom>
          <a:ln>
            <a:noFill/>
          </a:ln>
          <a:effectLst>
            <a:softEdge rad="112500"/>
          </a:effectLst>
        </p:spPr>
      </p:pic>
      <p:pic>
        <p:nvPicPr>
          <p:cNvPr id="23" name="Picture 6" descr="брызги краски"/>
          <p:cNvPicPr>
            <a:picLocks noChangeAspect="1" noChangeArrowheads="1"/>
          </p:cNvPicPr>
          <p:nvPr userDrawn="1"/>
        </p:nvPicPr>
        <p:blipFill>
          <a:blip r:embed="rId3" cstate="screen"/>
          <a:srcRect/>
          <a:stretch>
            <a:fillRect/>
          </a:stretch>
        </p:blipFill>
        <p:spPr bwMode="auto">
          <a:xfrm>
            <a:off x="4139952" y="4829174"/>
            <a:ext cx="4762500" cy="2028826"/>
          </a:xfrm>
          <a:prstGeom prst="rect">
            <a:avLst/>
          </a:prstGeom>
          <a:noFill/>
        </p:spPr>
      </p:pic>
      <p:sp>
        <p:nvSpPr>
          <p:cNvPr id="18" name="Овал 17"/>
          <p:cNvSpPr/>
          <p:nvPr userDrawn="1"/>
        </p:nvSpPr>
        <p:spPr>
          <a:xfrm>
            <a:off x="331912" y="1438260"/>
            <a:ext cx="3249480" cy="214314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1" name="Овал 20"/>
          <p:cNvSpPr/>
          <p:nvPr userDrawn="1"/>
        </p:nvSpPr>
        <p:spPr>
          <a:xfrm>
            <a:off x="5572132" y="1357298"/>
            <a:ext cx="3249480" cy="2143140"/>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12298" name="Picture 10" descr="http://www.r46.ru/images/festival_logo.png"/>
          <p:cNvPicPr>
            <a:picLocks noChangeAspect="1" noChangeArrowheads="1"/>
          </p:cNvPicPr>
          <p:nvPr userDrawn="1"/>
        </p:nvPicPr>
        <p:blipFill>
          <a:blip r:embed="rId7" cstate="screen"/>
          <a:srcRect/>
          <a:stretch>
            <a:fillRect/>
          </a:stretch>
        </p:blipFill>
        <p:spPr bwMode="auto">
          <a:xfrm>
            <a:off x="3286116" y="1643050"/>
            <a:ext cx="2489696" cy="2548509"/>
          </a:xfrm>
          <a:prstGeom prst="rect">
            <a:avLst/>
          </a:prstGeom>
          <a:noFill/>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F96400F1-3370-4E18-8C14-8EE14E31FA46}" type="datetimeFigureOut">
              <a:rPr lang="ru-RU" smtClean="0"/>
              <a:pPr/>
              <a:t>06.06.2021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5ADFBB57-F7BF-40F0-8359-D483DD3392A4}" type="slidenum">
              <a:rPr lang="ru-RU" smtClean="0"/>
              <a:pPr/>
              <a:t>‹#›</a:t>
            </a:fld>
            <a:endParaRPr lang="ru-RU"/>
          </a:p>
        </p:txBody>
      </p:sp>
      <p:pic>
        <p:nvPicPr>
          <p:cNvPr id="5122" name="Picture 2" descr="брызги краски"/>
          <p:cNvPicPr>
            <a:picLocks noChangeAspect="1" noChangeArrowheads="1"/>
          </p:cNvPicPr>
          <p:nvPr userDrawn="1"/>
        </p:nvPicPr>
        <p:blipFill>
          <a:blip r:embed="rId2" cstate="screen"/>
          <a:srcRect/>
          <a:stretch>
            <a:fillRect/>
          </a:stretch>
        </p:blipFill>
        <p:spPr bwMode="auto">
          <a:xfrm>
            <a:off x="0" y="0"/>
            <a:ext cx="4762500" cy="1895476"/>
          </a:xfrm>
          <a:prstGeom prst="rect">
            <a:avLst/>
          </a:prstGeom>
          <a:noFill/>
        </p:spPr>
      </p:pic>
      <p:pic>
        <p:nvPicPr>
          <p:cNvPr id="5124" name="Picture 4" descr="брызги краски"/>
          <p:cNvPicPr>
            <a:picLocks noChangeAspect="1" noChangeArrowheads="1"/>
          </p:cNvPicPr>
          <p:nvPr userDrawn="1"/>
        </p:nvPicPr>
        <p:blipFill>
          <a:blip r:embed="rId2" cstate="screen"/>
          <a:srcRect/>
          <a:stretch>
            <a:fillRect/>
          </a:stretch>
        </p:blipFill>
        <p:spPr bwMode="auto">
          <a:xfrm>
            <a:off x="4499992" y="0"/>
            <a:ext cx="4762500" cy="1895476"/>
          </a:xfrm>
          <a:prstGeom prst="rect">
            <a:avLst/>
          </a:prstGeom>
          <a:noFill/>
        </p:spPr>
      </p:pic>
      <p:pic>
        <p:nvPicPr>
          <p:cNvPr id="5126" name="Picture 6" descr="брызги краски"/>
          <p:cNvPicPr>
            <a:picLocks noChangeAspect="1" noChangeArrowheads="1"/>
          </p:cNvPicPr>
          <p:nvPr userDrawn="1"/>
        </p:nvPicPr>
        <p:blipFill>
          <a:blip r:embed="rId3" cstate="screen"/>
          <a:srcRect/>
          <a:stretch>
            <a:fillRect/>
          </a:stretch>
        </p:blipFill>
        <p:spPr bwMode="auto">
          <a:xfrm>
            <a:off x="0" y="4829174"/>
            <a:ext cx="4762500" cy="2028826"/>
          </a:xfrm>
          <a:prstGeom prst="rect">
            <a:avLst/>
          </a:prstGeom>
          <a:noFill/>
        </p:spPr>
      </p:pic>
      <p:pic>
        <p:nvPicPr>
          <p:cNvPr id="5128" name="Picture 8" descr="брызги краски"/>
          <p:cNvPicPr>
            <a:picLocks noChangeAspect="1" noChangeArrowheads="1"/>
          </p:cNvPicPr>
          <p:nvPr userDrawn="1"/>
        </p:nvPicPr>
        <p:blipFill>
          <a:blip r:embed="rId3" cstate="screen"/>
          <a:srcRect/>
          <a:stretch>
            <a:fillRect/>
          </a:stretch>
        </p:blipFill>
        <p:spPr bwMode="auto">
          <a:xfrm>
            <a:off x="4381500" y="4829174"/>
            <a:ext cx="4762500" cy="2028826"/>
          </a:xfrm>
          <a:prstGeom prst="rect">
            <a:avLst/>
          </a:prstGeom>
          <a:noFill/>
        </p:spPr>
      </p:pic>
      <p:pic>
        <p:nvPicPr>
          <p:cNvPr id="5130" name="Picture 10" descr="политра"/>
          <p:cNvPicPr>
            <a:picLocks noChangeAspect="1" noChangeArrowheads="1"/>
          </p:cNvPicPr>
          <p:nvPr userDrawn="1"/>
        </p:nvPicPr>
        <p:blipFill>
          <a:blip r:embed="rId4" cstate="screen"/>
          <a:srcRect/>
          <a:stretch>
            <a:fillRect/>
          </a:stretch>
        </p:blipFill>
        <p:spPr bwMode="auto">
          <a:xfrm>
            <a:off x="6876256" y="4293096"/>
            <a:ext cx="2016224" cy="2036590"/>
          </a:xfrm>
          <a:prstGeom prst="rect">
            <a:avLst/>
          </a:prstGeom>
          <a:noFill/>
        </p:spPr>
      </p:pic>
      <p:sp>
        <p:nvSpPr>
          <p:cNvPr id="10" name="Прямоугольник 9"/>
          <p:cNvSpPr/>
          <p:nvPr userDrawn="1"/>
        </p:nvSpPr>
        <p:spPr>
          <a:xfrm>
            <a:off x="0" y="0"/>
            <a:ext cx="9144000" cy="6858000"/>
          </a:xfrm>
          <a:prstGeom prst="rect">
            <a:avLst/>
          </a:prstGeom>
          <a:solidFill>
            <a:schemeClr val="bg1">
              <a:alpha val="73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96400F1-3370-4E18-8C14-8EE14E31FA46}" type="datetimeFigureOut">
              <a:rPr lang="ru-RU" smtClean="0"/>
              <a:pPr/>
              <a:t>06.06.2021</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ADFBB57-F7BF-40F0-8359-D483DD3392A4}"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5" r:id="rId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одзаголовок 2"/>
          <p:cNvSpPr>
            <a:spLocks noGrp="1"/>
          </p:cNvSpPr>
          <p:nvPr>
            <p:ph type="subTitle" idx="4294967295"/>
          </p:nvPr>
        </p:nvSpPr>
        <p:spPr>
          <a:xfrm>
            <a:off x="4139952" y="4725144"/>
            <a:ext cx="4318200" cy="1666444"/>
          </a:xfrm>
        </p:spPr>
        <p:txBody>
          <a:bodyPr>
            <a:normAutofit/>
          </a:bodyPr>
          <a:lstStyle/>
          <a:p>
            <a:pPr>
              <a:buNone/>
            </a:pPr>
            <a:endParaRPr lang="en-US" sz="1200" dirty="0" smtClean="0">
              <a:latin typeface="Arial Black" pitchFamily="34" charset="0"/>
            </a:endParaRPr>
          </a:p>
          <a:p>
            <a:pPr>
              <a:buNone/>
            </a:pPr>
            <a:endParaRPr lang="en-US" sz="1200" dirty="0" smtClean="0">
              <a:latin typeface="Arial Black" pitchFamily="34" charset="0"/>
            </a:endParaRPr>
          </a:p>
          <a:p>
            <a:pPr>
              <a:buNone/>
            </a:pPr>
            <a:r>
              <a:rPr lang="ru-RU" sz="1800" dirty="0" smtClean="0">
                <a:latin typeface="Arial Black" pitchFamily="34" charset="0"/>
              </a:rPr>
              <a:t>Подготовила воспитатель:</a:t>
            </a:r>
            <a:endParaRPr lang="en-US" sz="1800" dirty="0" smtClean="0">
              <a:latin typeface="Arial Black" pitchFamily="34" charset="0"/>
            </a:endParaRPr>
          </a:p>
          <a:p>
            <a:pPr algn="ctr">
              <a:buNone/>
            </a:pPr>
            <a:r>
              <a:rPr lang="ru-RU" sz="1800" dirty="0" err="1" smtClean="0">
                <a:latin typeface="Arial Black" pitchFamily="34" charset="0"/>
              </a:rPr>
              <a:t>Собгайда</a:t>
            </a:r>
            <a:r>
              <a:rPr lang="ru-RU" sz="1800" dirty="0" smtClean="0">
                <a:latin typeface="Arial Black" pitchFamily="34" charset="0"/>
              </a:rPr>
              <a:t> П. Е </a:t>
            </a:r>
            <a:endParaRPr lang="ru-RU" sz="1800" dirty="0">
              <a:latin typeface="Arial Black" pitchFamily="34" charset="0"/>
            </a:endParaRPr>
          </a:p>
        </p:txBody>
      </p:sp>
      <p:sp>
        <p:nvSpPr>
          <p:cNvPr id="4098" name="Rectangle 2"/>
          <p:cNvSpPr>
            <a:spLocks noChangeArrowheads="1"/>
          </p:cNvSpPr>
          <p:nvPr/>
        </p:nvSpPr>
        <p:spPr bwMode="auto">
          <a:xfrm>
            <a:off x="3347864" y="3131096"/>
            <a:ext cx="5437268" cy="19389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Фото-отчёт по самообразованию</a:t>
            </a:r>
            <a:endParaRPr kumimoji="0" lang="ru-RU" sz="2400" b="1"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на тему:</a:t>
            </a:r>
            <a:endParaRPr kumimoji="0" lang="en-US" sz="2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«Роль коллективных работ в изобразительной деятельности дошкольников».</a:t>
            </a:r>
            <a:endParaRPr kumimoji="0" lang="ru-RU" sz="2400" b="1"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
          <p:cNvSpPr>
            <a:spLocks noChangeArrowheads="1"/>
          </p:cNvSpPr>
          <p:nvPr/>
        </p:nvSpPr>
        <p:spPr bwMode="auto">
          <a:xfrm>
            <a:off x="395536" y="451412"/>
            <a:ext cx="8358246"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Arial" pitchFamily="34" charset="0"/>
                <a:ea typeface="Times New Roman" pitchFamily="18" charset="0"/>
              </a:rPr>
              <a:t> </a:t>
            </a:r>
            <a:r>
              <a:rPr kumimoji="0" lang="ru-RU" sz="1400" b="1" i="0" u="none" strike="noStrike" cap="none" normalizeH="0" baseline="0" dirty="0" smtClean="0">
                <a:ln>
                  <a:noFill/>
                </a:ln>
                <a:solidFill>
                  <a:schemeClr val="tx1"/>
                </a:solidFill>
                <a:effectLst/>
                <a:latin typeface="Arial" pitchFamily="34" charset="0"/>
                <a:ea typeface="Times New Roman" pitchFamily="18" charset="0"/>
              </a:rPr>
              <a:t> </a:t>
            </a:r>
            <a:r>
              <a:rPr lang="ru-RU" b="1" i="1" dirty="0" smtClean="0">
                <a:solidFill>
                  <a:schemeClr val="tx2"/>
                </a:solidFill>
                <a:latin typeface="Times New Roman" pitchFamily="18" charset="0"/>
                <a:ea typeface="Times New Roman" pitchFamily="18" charset="0"/>
                <a:cs typeface="Times New Roman" pitchFamily="18" charset="0"/>
              </a:rPr>
              <a:t>КОЛЛЕКТИВНЫЕ РАБОТЫ</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b="1" i="1" u="none" strike="noStrike" cap="none" normalizeH="0" baseline="0" dirty="0" smtClean="0">
                <a:ln>
                  <a:noFill/>
                </a:ln>
                <a:solidFill>
                  <a:schemeClr val="tx2"/>
                </a:solidFill>
                <a:effectLst/>
                <a:latin typeface="Times New Roman" pitchFamily="18" charset="0"/>
                <a:cs typeface="Times New Roman" pitchFamily="18" charset="0"/>
              </a:rPr>
              <a:t>«ПОЛЁТ В КОСМОС»</a:t>
            </a:r>
            <a:endParaRPr kumimoji="0" lang="ru-RU" b="0" i="1" u="none" strike="noStrike" cap="none" normalizeH="0" baseline="0" dirty="0" smtClean="0">
              <a:ln>
                <a:noFill/>
              </a:ln>
              <a:solidFill>
                <a:schemeClr val="tx2"/>
              </a:solidFill>
              <a:effectLst/>
              <a:latin typeface="Times New Roman" pitchFamily="18" charset="0"/>
              <a:cs typeface="Times New Roman" pitchFamily="18" charset="0"/>
            </a:endParaRPr>
          </a:p>
        </p:txBody>
      </p:sp>
      <p:pic>
        <p:nvPicPr>
          <p:cNvPr id="5122" name="Picture 2" descr="C:\Users\Палина\Desktop\Camera\IMG_20200408_095634.jpg"/>
          <p:cNvPicPr>
            <a:picLocks noChangeAspect="1" noChangeArrowheads="1"/>
          </p:cNvPicPr>
          <p:nvPr/>
        </p:nvPicPr>
        <p:blipFill>
          <a:blip r:embed="rId2" cstate="screen"/>
          <a:srcRect/>
          <a:stretch>
            <a:fillRect/>
          </a:stretch>
        </p:blipFill>
        <p:spPr bwMode="auto">
          <a:xfrm rot="5400000">
            <a:off x="2007230" y="305138"/>
            <a:ext cx="5349684" cy="7132912"/>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
          <p:cNvSpPr>
            <a:spLocks noChangeArrowheads="1"/>
          </p:cNvSpPr>
          <p:nvPr/>
        </p:nvSpPr>
        <p:spPr bwMode="auto">
          <a:xfrm>
            <a:off x="395536" y="188640"/>
            <a:ext cx="8358246"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Arial" pitchFamily="34" charset="0"/>
                <a:ea typeface="Times New Roman" pitchFamily="18" charset="0"/>
              </a:rPr>
              <a:t> </a:t>
            </a:r>
            <a:r>
              <a:rPr kumimoji="0" lang="ru-RU" sz="1400" b="1" i="0" u="none" strike="noStrike" cap="none" normalizeH="0" baseline="0" dirty="0" smtClean="0">
                <a:ln>
                  <a:noFill/>
                </a:ln>
                <a:solidFill>
                  <a:schemeClr val="tx1"/>
                </a:solidFill>
                <a:effectLst/>
                <a:latin typeface="Arial" pitchFamily="34" charset="0"/>
                <a:ea typeface="Times New Roman" pitchFamily="18" charset="0"/>
              </a:rPr>
              <a:t> </a:t>
            </a:r>
            <a:r>
              <a:rPr lang="ru-RU" b="1" i="1" dirty="0" smtClean="0">
                <a:solidFill>
                  <a:schemeClr val="tx2"/>
                </a:solidFill>
                <a:latin typeface="Times New Roman" pitchFamily="18" charset="0"/>
                <a:ea typeface="Times New Roman" pitchFamily="18" charset="0"/>
                <a:cs typeface="Times New Roman" pitchFamily="18" charset="0"/>
              </a:rPr>
              <a:t>КОЛЛЕКТИВНЫЕ РАБОТЫ</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b="1" i="1" u="none" strike="noStrike" cap="none" normalizeH="0" baseline="0" dirty="0" smtClean="0">
                <a:ln>
                  <a:noFill/>
                </a:ln>
                <a:solidFill>
                  <a:schemeClr val="tx2"/>
                </a:solidFill>
                <a:effectLst/>
                <a:latin typeface="Times New Roman" pitchFamily="18" charset="0"/>
                <a:cs typeface="Times New Roman" pitchFamily="18" charset="0"/>
              </a:rPr>
              <a:t>«ТИЛИ-ТИЛИ-БОМ ЗАГОРЕЛСЯ КОШКИН ДОМ»</a:t>
            </a:r>
            <a:endParaRPr kumimoji="0" lang="ru-RU" b="0" i="1" u="none" strike="noStrike" cap="none" normalizeH="0" baseline="0" dirty="0" smtClean="0">
              <a:ln>
                <a:noFill/>
              </a:ln>
              <a:solidFill>
                <a:schemeClr val="tx2"/>
              </a:solidFill>
              <a:effectLst/>
              <a:latin typeface="Times New Roman" pitchFamily="18" charset="0"/>
              <a:cs typeface="Times New Roman" pitchFamily="18" charset="0"/>
            </a:endParaRPr>
          </a:p>
        </p:txBody>
      </p:sp>
      <p:pic>
        <p:nvPicPr>
          <p:cNvPr id="6146" name="Picture 2" descr="C:\Users\Палина\Desktop\Camera\IMG_20200220_104131.jpg"/>
          <p:cNvPicPr>
            <a:picLocks noChangeAspect="1" noChangeArrowheads="1"/>
          </p:cNvPicPr>
          <p:nvPr/>
        </p:nvPicPr>
        <p:blipFill>
          <a:blip r:embed="rId2" cstate="screen"/>
          <a:srcRect/>
          <a:stretch>
            <a:fillRect/>
          </a:stretch>
        </p:blipFill>
        <p:spPr bwMode="auto">
          <a:xfrm>
            <a:off x="2483768" y="836712"/>
            <a:ext cx="4392488" cy="5856651"/>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
          <p:cNvSpPr>
            <a:spLocks noChangeArrowheads="1"/>
          </p:cNvSpPr>
          <p:nvPr/>
        </p:nvSpPr>
        <p:spPr bwMode="auto">
          <a:xfrm>
            <a:off x="395536" y="188640"/>
            <a:ext cx="8358246"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Arial" pitchFamily="34" charset="0"/>
                <a:ea typeface="Times New Roman" pitchFamily="18" charset="0"/>
              </a:rPr>
              <a:t> </a:t>
            </a:r>
            <a:r>
              <a:rPr kumimoji="0" lang="ru-RU" sz="1400" b="1" i="0" u="none" strike="noStrike" cap="none" normalizeH="0" baseline="0" dirty="0" smtClean="0">
                <a:ln>
                  <a:noFill/>
                </a:ln>
                <a:solidFill>
                  <a:schemeClr val="tx1"/>
                </a:solidFill>
                <a:effectLst/>
                <a:latin typeface="Arial" pitchFamily="34" charset="0"/>
                <a:ea typeface="Times New Roman" pitchFamily="18" charset="0"/>
              </a:rPr>
              <a:t> </a:t>
            </a:r>
            <a:r>
              <a:rPr lang="ru-RU" b="1" i="1" dirty="0" smtClean="0">
                <a:solidFill>
                  <a:schemeClr val="tx2"/>
                </a:solidFill>
                <a:latin typeface="Times New Roman" pitchFamily="18" charset="0"/>
                <a:ea typeface="Times New Roman" pitchFamily="18" charset="0"/>
                <a:cs typeface="Times New Roman" pitchFamily="18" charset="0"/>
              </a:rPr>
              <a:t>КОЛЛЕКТИВНЫЕ РАБОТЫ</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b="1" i="1" u="none" strike="noStrike" cap="none" normalizeH="0" baseline="0" dirty="0" smtClean="0">
                <a:ln>
                  <a:noFill/>
                </a:ln>
                <a:solidFill>
                  <a:schemeClr val="tx2"/>
                </a:solidFill>
                <a:effectLst/>
                <a:latin typeface="Times New Roman" pitchFamily="18" charset="0"/>
                <a:cs typeface="Times New Roman" pitchFamily="18" charset="0"/>
              </a:rPr>
              <a:t>«БАБОЧКА»</a:t>
            </a:r>
            <a:endParaRPr kumimoji="0" lang="ru-RU" b="0" i="1" u="none" strike="noStrike" cap="none" normalizeH="0" baseline="0" dirty="0" smtClean="0">
              <a:ln>
                <a:noFill/>
              </a:ln>
              <a:solidFill>
                <a:schemeClr val="tx2"/>
              </a:solidFill>
              <a:effectLst/>
              <a:latin typeface="Times New Roman" pitchFamily="18" charset="0"/>
              <a:cs typeface="Times New Roman" pitchFamily="18" charset="0"/>
            </a:endParaRPr>
          </a:p>
        </p:txBody>
      </p:sp>
      <p:pic>
        <p:nvPicPr>
          <p:cNvPr id="7170" name="Picture 2" descr="C:\Users\Палина\Desktop\Camera\IMG_20200220_104214.jpg"/>
          <p:cNvPicPr>
            <a:picLocks noChangeAspect="1" noChangeArrowheads="1"/>
          </p:cNvPicPr>
          <p:nvPr/>
        </p:nvPicPr>
        <p:blipFill>
          <a:blip r:embed="rId2" cstate="screen"/>
          <a:srcRect/>
          <a:stretch>
            <a:fillRect/>
          </a:stretch>
        </p:blipFill>
        <p:spPr bwMode="auto">
          <a:xfrm>
            <a:off x="2483768" y="764704"/>
            <a:ext cx="4461960" cy="5949280"/>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14348" y="285728"/>
            <a:ext cx="7643866" cy="830997"/>
          </a:xfrm>
          <a:prstGeom prst="rect">
            <a:avLst/>
          </a:prstGeom>
        </p:spPr>
        <p:txBody>
          <a:bodyPr wrap="square">
            <a:spAutoFit/>
          </a:bodyPr>
          <a:lstStyle/>
          <a:p>
            <a:r>
              <a:rPr lang="ru-RU" sz="2400" b="1" i="1" dirty="0" smtClean="0">
                <a:solidFill>
                  <a:srgbClr val="C00000"/>
                </a:solidFill>
                <a:latin typeface="Times New Roman" pitchFamily="18" charset="0"/>
                <a:cs typeface="Times New Roman" pitchFamily="18" charset="0"/>
              </a:rPr>
              <a:t>Для закрепления знаний широко используем в деятельности дидактические игры: </a:t>
            </a:r>
            <a:endParaRPr lang="ru-RU" sz="2400" b="1" i="1" dirty="0">
              <a:solidFill>
                <a:srgbClr val="C00000"/>
              </a:solidFill>
              <a:latin typeface="Times New Roman" pitchFamily="18" charset="0"/>
              <a:cs typeface="Times New Roman" pitchFamily="18" charset="0"/>
            </a:endParaRPr>
          </a:p>
        </p:txBody>
      </p:sp>
      <p:sp>
        <p:nvSpPr>
          <p:cNvPr id="3" name="Прямоугольник 2"/>
          <p:cNvSpPr/>
          <p:nvPr/>
        </p:nvSpPr>
        <p:spPr>
          <a:xfrm>
            <a:off x="2267744" y="1124744"/>
            <a:ext cx="4143404" cy="461665"/>
          </a:xfrm>
          <a:prstGeom prst="rect">
            <a:avLst/>
          </a:prstGeom>
        </p:spPr>
        <p:txBody>
          <a:bodyPr wrap="square">
            <a:spAutoFit/>
          </a:bodyPr>
          <a:lstStyle/>
          <a:p>
            <a:r>
              <a:rPr lang="ru-RU" sz="2400" b="1" dirty="0" smtClean="0">
                <a:latin typeface="Arial" pitchFamily="34" charset="0"/>
                <a:cs typeface="Arial" pitchFamily="34" charset="0"/>
              </a:rPr>
              <a:t>Игра: «Составь портрет». </a:t>
            </a:r>
          </a:p>
        </p:txBody>
      </p:sp>
      <p:pic>
        <p:nvPicPr>
          <p:cNvPr id="4098" name="Picture 2"/>
          <p:cNvPicPr>
            <a:picLocks noChangeAspect="1" noChangeArrowheads="1"/>
          </p:cNvPicPr>
          <p:nvPr/>
        </p:nvPicPr>
        <p:blipFill>
          <a:blip r:embed="rId2" cstate="screen"/>
          <a:srcRect/>
          <a:stretch>
            <a:fillRect/>
          </a:stretch>
        </p:blipFill>
        <p:spPr bwMode="auto">
          <a:xfrm>
            <a:off x="395536" y="1586409"/>
            <a:ext cx="5006463" cy="4114910"/>
          </a:xfrm>
          <a:prstGeom prst="rect">
            <a:avLst/>
          </a:prstGeom>
          <a:noFill/>
          <a:ln w="9525">
            <a:noFill/>
            <a:miter lim="800000"/>
            <a:headEnd/>
            <a:tailEnd/>
          </a:ln>
        </p:spPr>
      </p:pic>
      <p:pic>
        <p:nvPicPr>
          <p:cNvPr id="3074" name="Picture 2" descr="C:\Users\Палина\Desktop\достижения\диплом 2 место.jpg"/>
          <p:cNvPicPr>
            <a:picLocks noChangeAspect="1" noChangeArrowheads="1"/>
          </p:cNvPicPr>
          <p:nvPr/>
        </p:nvPicPr>
        <p:blipFill>
          <a:blip r:embed="rId3" cstate="screen">
            <a:extLst>
              <a:ext uri="{28A0092B-C50C-407E-A947-70E740481C1C}">
                <a14:useLocalDpi xmlns:a14="http://schemas.microsoft.com/office/drawing/2010/main" xmlns="" val="0"/>
              </a:ext>
            </a:extLst>
          </a:blip>
          <a:srcRect/>
          <a:stretch>
            <a:fillRect/>
          </a:stretch>
        </p:blipFill>
        <p:spPr bwMode="auto">
          <a:xfrm>
            <a:off x="5580112" y="1532896"/>
            <a:ext cx="3136836" cy="4437112"/>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7" name="Rectangle 1"/>
          <p:cNvSpPr>
            <a:spLocks noChangeArrowheads="1"/>
          </p:cNvSpPr>
          <p:nvPr/>
        </p:nvSpPr>
        <p:spPr bwMode="auto">
          <a:xfrm>
            <a:off x="428596" y="389537"/>
            <a:ext cx="8215370"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Исходя из выше изложенного мы достигли следующих результатов по изобразительной деятельности:</a:t>
            </a:r>
            <a:endParaRPr kumimoji="0" lang="ru-RU" sz="2400" b="1" i="0" u="none" strike="noStrike" cap="none" normalizeH="0" baseline="0" dirty="0" smtClean="0">
              <a:ln>
                <a:noFill/>
              </a:ln>
              <a:solidFill>
                <a:schemeClr val="tx1"/>
              </a:solidFill>
              <a:effectLst/>
              <a:latin typeface="Arial" pitchFamily="34" charset="0"/>
            </a:endParaRPr>
          </a:p>
        </p:txBody>
      </p:sp>
      <p:graphicFrame>
        <p:nvGraphicFramePr>
          <p:cNvPr id="3" name="Диаграмма 2"/>
          <p:cNvGraphicFramePr/>
          <p:nvPr/>
        </p:nvGraphicFramePr>
        <p:xfrm>
          <a:off x="755576" y="1397000"/>
          <a:ext cx="7704856" cy="4984328"/>
        </p:xfrm>
        <a:graphic>
          <a:graphicData uri="http://schemas.openxmlformats.org/drawingml/2006/chart">
            <c:chart xmlns:c="http://schemas.openxmlformats.org/drawingml/2006/chart" xmlns:r="http://schemas.openxmlformats.org/officeDocument/2006/relationships" r:id="rId2"/>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одзаголовок 3"/>
          <p:cNvSpPr txBox="1">
            <a:spLocks/>
          </p:cNvSpPr>
          <p:nvPr/>
        </p:nvSpPr>
        <p:spPr>
          <a:xfrm>
            <a:off x="611560" y="857232"/>
            <a:ext cx="8136904" cy="1384995"/>
          </a:xfrm>
          <a:prstGeom prst="rect">
            <a:avLst/>
          </a:prstGeom>
          <a:noFill/>
        </p:spPr>
        <p:txBody>
          <a:bodyPr vert="horz" wrap="square" lIns="91440" tIns="45720" rIns="91440" bIns="45720" rtlCol="0">
            <a:spAutoFit/>
          </a:bodyPr>
          <a:lstStyle/>
          <a:p>
            <a:pPr lvl="0">
              <a:spcBef>
                <a:spcPct val="20000"/>
              </a:spcBef>
              <a:defRPr/>
            </a:pPr>
            <a:r>
              <a:rPr lang="ru-RU" sz="2800" b="1" dirty="0" smtClean="0">
                <a:solidFill>
                  <a:srgbClr val="0070C0"/>
                </a:solidFill>
              </a:rPr>
              <a:t>Развитие у детей творчески работать в коллективе - одна из важнейших задач современного образования. </a:t>
            </a:r>
            <a:endParaRPr kumimoji="0" lang="ru-RU" sz="2800" b="1" i="0" u="none" strike="noStrike" kern="1200" cap="none" spc="0" normalizeH="0" baseline="0" noProof="0" dirty="0" smtClean="0">
              <a:ln>
                <a:noFill/>
              </a:ln>
              <a:solidFill>
                <a:srgbClr val="0070C0"/>
              </a:solidFill>
              <a:effectLst/>
              <a:uLnTx/>
              <a:uFillTx/>
              <a:latin typeface="Arial" pitchFamily="34" charset="0"/>
              <a:cs typeface="Arial" pitchFamily="34" charset="0"/>
            </a:endParaRPr>
          </a:p>
        </p:txBody>
      </p:sp>
      <p:sp>
        <p:nvSpPr>
          <p:cNvPr id="5" name="Прямоугольник 4"/>
          <p:cNvSpPr/>
          <p:nvPr/>
        </p:nvSpPr>
        <p:spPr>
          <a:xfrm>
            <a:off x="611560" y="1628800"/>
            <a:ext cx="7776864" cy="4708981"/>
          </a:xfrm>
          <a:prstGeom prst="rect">
            <a:avLst/>
          </a:prstGeom>
        </p:spPr>
        <p:txBody>
          <a:bodyPr wrap="square">
            <a:spAutoFit/>
          </a:bodyPr>
          <a:lstStyle/>
          <a:p>
            <a:endParaRPr lang="ru-RU" dirty="0" smtClean="0"/>
          </a:p>
          <a:p>
            <a:endParaRPr lang="ru-RU" dirty="0" smtClean="0"/>
          </a:p>
          <a:p>
            <a:r>
              <a:rPr lang="ru-RU" sz="2400" i="1" dirty="0" smtClean="0">
                <a:latin typeface="Times New Roman" pitchFamily="18" charset="0"/>
                <a:cs typeface="Times New Roman" pitchFamily="18" charset="0"/>
              </a:rPr>
              <a:t>В совместной и самостоятельной деятельности чаще всего дети выполняют изображение индивидуально, каждый свой рисунок, лепку, аппликацию. Но особое удовлетворение детям доставляет создание общих картин, композиций, где объединяются изображения всех детей группы. Такие картины называются коллективными работами. Они значительнее по результату для детей, вызывают у них восхищение, поистине как в стихотворении В. Маяковского: «Чего один не сделает, сделаем вместе». </a:t>
            </a:r>
            <a:br>
              <a:rPr lang="ru-RU" sz="2400" i="1" dirty="0" smtClean="0">
                <a:latin typeface="Times New Roman" pitchFamily="18" charset="0"/>
                <a:cs typeface="Times New Roman" pitchFamily="18" charset="0"/>
              </a:rPr>
            </a:br>
            <a:endParaRPr lang="ru-RU" sz="2400" i="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3"/>
          <p:cNvSpPr>
            <a:spLocks noChangeArrowheads="1"/>
          </p:cNvSpPr>
          <p:nvPr/>
        </p:nvSpPr>
        <p:spPr bwMode="auto">
          <a:xfrm>
            <a:off x="827584" y="1393717"/>
            <a:ext cx="7673506" cy="39703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fontAlgn="base">
              <a:spcBef>
                <a:spcPct val="0"/>
              </a:spcBef>
              <a:spcAft>
                <a:spcPct val="0"/>
              </a:spcAft>
            </a:pPr>
            <a:r>
              <a:rPr lang="ru-RU" sz="3600" b="1" dirty="0" smtClean="0">
                <a:solidFill>
                  <a:srgbClr val="0070C0"/>
                </a:solidFill>
                <a:latin typeface="Times New Roman" pitchFamily="18" charset="0"/>
                <a:cs typeface="Times New Roman" pitchFamily="18" charset="0"/>
              </a:rPr>
              <a:t>Формы работы:</a:t>
            </a:r>
            <a:r>
              <a:rPr lang="ru-RU" sz="2400" dirty="0" smtClean="0"/>
              <a:t/>
            </a:r>
            <a:br>
              <a:rPr lang="ru-RU" sz="2400" dirty="0" smtClean="0"/>
            </a:br>
            <a:r>
              <a:rPr lang="ru-RU" sz="3600" i="1" dirty="0" smtClean="0">
                <a:latin typeface="Times New Roman" pitchFamily="18" charset="0"/>
                <a:cs typeface="Times New Roman" pitchFamily="18" charset="0"/>
              </a:rPr>
              <a:t>- коллективная деятельность детей;</a:t>
            </a:r>
            <a:br>
              <a:rPr lang="ru-RU" sz="3600" i="1" dirty="0" smtClean="0">
                <a:latin typeface="Times New Roman" pitchFamily="18" charset="0"/>
                <a:cs typeface="Times New Roman" pitchFamily="18" charset="0"/>
              </a:rPr>
            </a:br>
            <a:r>
              <a:rPr lang="ru-RU" sz="3600" i="1" dirty="0" smtClean="0">
                <a:latin typeface="Times New Roman" pitchFamily="18" charset="0"/>
                <a:cs typeface="Times New Roman" pitchFamily="18" charset="0"/>
              </a:rPr>
              <a:t>- совместная деятельность воспитателя с детьми;</a:t>
            </a:r>
            <a:br>
              <a:rPr lang="ru-RU" sz="3600" i="1" dirty="0" smtClean="0">
                <a:latin typeface="Times New Roman" pitchFamily="18" charset="0"/>
                <a:cs typeface="Times New Roman" pitchFamily="18" charset="0"/>
              </a:rPr>
            </a:br>
            <a:r>
              <a:rPr lang="ru-RU" sz="3600" i="1" dirty="0" smtClean="0">
                <a:latin typeface="Times New Roman" pitchFamily="18" charset="0"/>
                <a:cs typeface="Times New Roman" pitchFamily="18" charset="0"/>
              </a:rPr>
              <a:t>- индивидуальная работа с детьми;</a:t>
            </a:r>
            <a:br>
              <a:rPr lang="ru-RU" sz="3600" i="1" dirty="0" smtClean="0">
                <a:latin typeface="Times New Roman" pitchFamily="18" charset="0"/>
                <a:cs typeface="Times New Roman" pitchFamily="18" charset="0"/>
              </a:rPr>
            </a:br>
            <a:r>
              <a:rPr lang="ru-RU" sz="3600" i="1" dirty="0" smtClean="0">
                <a:latin typeface="Times New Roman" pitchFamily="18" charset="0"/>
                <a:cs typeface="Times New Roman" pitchFamily="18" charset="0"/>
              </a:rPr>
              <a:t>- свободная самостоятельная деятельность самих детей. </a:t>
            </a:r>
            <a:endParaRPr kumimoji="0" lang="ru-RU" sz="3600" b="0" i="1"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
          <p:cNvSpPr>
            <a:spLocks noChangeArrowheads="1"/>
          </p:cNvSpPr>
          <p:nvPr/>
        </p:nvSpPr>
        <p:spPr bwMode="auto">
          <a:xfrm>
            <a:off x="395536" y="451412"/>
            <a:ext cx="8358246"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Arial" pitchFamily="34" charset="0"/>
                <a:ea typeface="Times New Roman" pitchFamily="18" charset="0"/>
              </a:rPr>
              <a:t> </a:t>
            </a:r>
            <a:r>
              <a:rPr kumimoji="0" lang="ru-RU" sz="1400" b="1" i="0" u="none" strike="noStrike" cap="none" normalizeH="0" baseline="0" dirty="0" smtClean="0">
                <a:ln>
                  <a:noFill/>
                </a:ln>
                <a:solidFill>
                  <a:schemeClr val="tx1"/>
                </a:solidFill>
                <a:effectLst/>
                <a:latin typeface="Arial" pitchFamily="34" charset="0"/>
                <a:ea typeface="Times New Roman" pitchFamily="18" charset="0"/>
              </a:rPr>
              <a:t> </a:t>
            </a:r>
            <a:r>
              <a:rPr lang="ru-RU" b="1" i="1" dirty="0" smtClean="0">
                <a:solidFill>
                  <a:schemeClr val="tx2"/>
                </a:solidFill>
                <a:latin typeface="Times New Roman" pitchFamily="18" charset="0"/>
                <a:ea typeface="Times New Roman" pitchFamily="18" charset="0"/>
                <a:cs typeface="Times New Roman" pitchFamily="18" charset="0"/>
              </a:rPr>
              <a:t>КОЛЛЕКТИВНЫЕ РАБОТЫ</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b="1" i="1" u="none" strike="noStrike" cap="none" normalizeH="0" baseline="0" dirty="0" smtClean="0">
                <a:ln>
                  <a:noFill/>
                </a:ln>
                <a:solidFill>
                  <a:schemeClr val="tx2"/>
                </a:solidFill>
                <a:effectLst/>
                <a:latin typeface="Times New Roman" pitchFamily="18" charset="0"/>
                <a:cs typeface="Times New Roman" pitchFamily="18" charset="0"/>
              </a:rPr>
              <a:t>«ОСЕННИЙ БУКЕТ» (</a:t>
            </a:r>
            <a:r>
              <a:rPr kumimoji="0" lang="ru-RU" b="1" i="1" u="none" strike="noStrike" cap="none" normalizeH="0" baseline="0" dirty="0" err="1" smtClean="0">
                <a:ln>
                  <a:noFill/>
                </a:ln>
                <a:solidFill>
                  <a:schemeClr val="tx2"/>
                </a:solidFill>
                <a:effectLst/>
                <a:latin typeface="Times New Roman" pitchFamily="18" charset="0"/>
                <a:cs typeface="Times New Roman" pitchFamily="18" charset="0"/>
              </a:rPr>
              <a:t>пластилинография</a:t>
            </a:r>
            <a:r>
              <a:rPr kumimoji="0" lang="ru-RU" b="1" i="1" u="none" strike="noStrike" cap="none" normalizeH="0" baseline="0" dirty="0" smtClean="0">
                <a:ln>
                  <a:noFill/>
                </a:ln>
                <a:solidFill>
                  <a:schemeClr val="tx2"/>
                </a:solidFill>
                <a:effectLst/>
                <a:latin typeface="Times New Roman" pitchFamily="18" charset="0"/>
                <a:cs typeface="Times New Roman" pitchFamily="18" charset="0"/>
              </a:rPr>
              <a:t>)</a:t>
            </a:r>
            <a:endParaRPr kumimoji="0" lang="ru-RU" b="0" i="1" u="none" strike="noStrike" cap="none" normalizeH="0" baseline="0" dirty="0" smtClean="0">
              <a:ln>
                <a:noFill/>
              </a:ln>
              <a:solidFill>
                <a:schemeClr val="tx2"/>
              </a:solidFill>
              <a:effectLst/>
              <a:latin typeface="Times New Roman" pitchFamily="18" charset="0"/>
              <a:cs typeface="Times New Roman" pitchFamily="18" charset="0"/>
            </a:endParaRPr>
          </a:p>
        </p:txBody>
      </p:sp>
      <p:pic>
        <p:nvPicPr>
          <p:cNvPr id="3" name="Рисунок 2" descr="C:\Users\Палина\Desktop\цветные ладошки\фото Цветные ладошки\20181120_163621.jpg"/>
          <p:cNvPicPr/>
          <p:nvPr/>
        </p:nvPicPr>
        <p:blipFill>
          <a:blip r:embed="rId2" cstate="screen"/>
          <a:srcRect/>
          <a:stretch>
            <a:fillRect/>
          </a:stretch>
        </p:blipFill>
        <p:spPr bwMode="auto">
          <a:xfrm rot="5400000">
            <a:off x="275067" y="1578252"/>
            <a:ext cx="5209490" cy="4248472"/>
          </a:xfrm>
          <a:prstGeom prst="rect">
            <a:avLst/>
          </a:prstGeom>
          <a:noFill/>
          <a:ln w="9525">
            <a:noFill/>
            <a:miter lim="800000"/>
            <a:headEnd/>
            <a:tailEnd/>
          </a:ln>
        </p:spPr>
      </p:pic>
      <p:pic>
        <p:nvPicPr>
          <p:cNvPr id="1026" name="Picture 2" descr="C:\Users\Палина\Desktop\достижения\диплом 1 место группы.jpg"/>
          <p:cNvPicPr>
            <a:picLocks noChangeAspect="1" noChangeArrowheads="1"/>
          </p:cNvPicPr>
          <p:nvPr/>
        </p:nvPicPr>
        <p:blipFill>
          <a:blip r:embed="rId3" cstate="screen">
            <a:extLst>
              <a:ext uri="{28A0092B-C50C-407E-A947-70E740481C1C}">
                <a14:useLocalDpi xmlns:a14="http://schemas.microsoft.com/office/drawing/2010/main" xmlns="" val="0"/>
              </a:ext>
            </a:extLst>
          </a:blip>
          <a:srcRect/>
          <a:stretch>
            <a:fillRect/>
          </a:stretch>
        </p:blipFill>
        <p:spPr bwMode="auto">
          <a:xfrm>
            <a:off x="5220072" y="1268760"/>
            <a:ext cx="3451773" cy="4667696"/>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
          <p:cNvSpPr>
            <a:spLocks noChangeArrowheads="1"/>
          </p:cNvSpPr>
          <p:nvPr/>
        </p:nvSpPr>
        <p:spPr bwMode="auto">
          <a:xfrm>
            <a:off x="395536" y="451412"/>
            <a:ext cx="8358246"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Arial" pitchFamily="34" charset="0"/>
                <a:ea typeface="Times New Roman" pitchFamily="18" charset="0"/>
              </a:rPr>
              <a:t> </a:t>
            </a:r>
            <a:r>
              <a:rPr kumimoji="0" lang="ru-RU" sz="1400" b="1" i="0" u="none" strike="noStrike" cap="none" normalizeH="0" baseline="0" dirty="0" smtClean="0">
                <a:ln>
                  <a:noFill/>
                </a:ln>
                <a:solidFill>
                  <a:schemeClr val="tx1"/>
                </a:solidFill>
                <a:effectLst/>
                <a:latin typeface="Arial" pitchFamily="34" charset="0"/>
                <a:ea typeface="Times New Roman" pitchFamily="18" charset="0"/>
              </a:rPr>
              <a:t> </a:t>
            </a:r>
            <a:r>
              <a:rPr lang="ru-RU" b="1" i="1" dirty="0" smtClean="0">
                <a:solidFill>
                  <a:schemeClr val="tx2"/>
                </a:solidFill>
                <a:latin typeface="Times New Roman" pitchFamily="18" charset="0"/>
                <a:ea typeface="Times New Roman" pitchFamily="18" charset="0"/>
                <a:cs typeface="Times New Roman" pitchFamily="18" charset="0"/>
              </a:rPr>
              <a:t>КОЛЛЕКТИВНЫЕ РАБОТЫ</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b="1" i="1" u="none" strike="noStrike" cap="none" normalizeH="0" baseline="0" dirty="0" smtClean="0">
                <a:ln>
                  <a:noFill/>
                </a:ln>
                <a:solidFill>
                  <a:schemeClr val="tx2"/>
                </a:solidFill>
                <a:effectLst/>
                <a:latin typeface="Times New Roman" pitchFamily="18" charset="0"/>
                <a:cs typeface="Times New Roman" pitchFamily="18" charset="0"/>
              </a:rPr>
              <a:t>«ВЕТКА РЯБИНЫ» (обрывная аппликация)</a:t>
            </a:r>
            <a:endParaRPr kumimoji="0" lang="ru-RU" b="0" i="1" u="none" strike="noStrike" cap="none" normalizeH="0" baseline="0" dirty="0" smtClean="0">
              <a:ln>
                <a:noFill/>
              </a:ln>
              <a:solidFill>
                <a:schemeClr val="tx2"/>
              </a:solidFill>
              <a:effectLst/>
              <a:latin typeface="Times New Roman" pitchFamily="18" charset="0"/>
              <a:cs typeface="Times New Roman" pitchFamily="18" charset="0"/>
            </a:endParaRPr>
          </a:p>
        </p:txBody>
      </p:sp>
      <p:pic>
        <p:nvPicPr>
          <p:cNvPr id="4" name="Рисунок 3" descr="C:\Users\Палина\Desktop\цветные ладошки\фото Цветные ладошки\20181211_165509.jpg"/>
          <p:cNvPicPr/>
          <p:nvPr/>
        </p:nvPicPr>
        <p:blipFill>
          <a:blip r:embed="rId2" cstate="screen"/>
          <a:srcRect/>
          <a:stretch>
            <a:fillRect/>
          </a:stretch>
        </p:blipFill>
        <p:spPr bwMode="auto">
          <a:xfrm rot="5400000">
            <a:off x="395536" y="1844824"/>
            <a:ext cx="4896544" cy="3456384"/>
          </a:xfrm>
          <a:prstGeom prst="rect">
            <a:avLst/>
          </a:prstGeom>
          <a:noFill/>
          <a:ln w="9525">
            <a:noFill/>
            <a:miter lim="800000"/>
            <a:headEnd/>
            <a:tailEnd/>
          </a:ln>
        </p:spPr>
      </p:pic>
      <p:pic>
        <p:nvPicPr>
          <p:cNvPr id="5" name="Рисунок 4" descr="C:\Users\Палина\Desktop\цветные ладошки\фото Цветные ладошки\20181212_093622.jpg"/>
          <p:cNvPicPr/>
          <p:nvPr/>
        </p:nvPicPr>
        <p:blipFill>
          <a:blip r:embed="rId3" cstate="screen"/>
          <a:srcRect/>
          <a:stretch>
            <a:fillRect/>
          </a:stretch>
        </p:blipFill>
        <p:spPr bwMode="auto">
          <a:xfrm rot="5400000">
            <a:off x="4211874" y="1772902"/>
            <a:ext cx="5013174" cy="3572843"/>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
          <p:cNvSpPr>
            <a:spLocks noChangeArrowheads="1"/>
          </p:cNvSpPr>
          <p:nvPr/>
        </p:nvSpPr>
        <p:spPr bwMode="auto">
          <a:xfrm>
            <a:off x="395536" y="451412"/>
            <a:ext cx="8358246"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Arial" pitchFamily="34" charset="0"/>
                <a:ea typeface="Times New Roman" pitchFamily="18" charset="0"/>
              </a:rPr>
              <a:t> </a:t>
            </a:r>
            <a:r>
              <a:rPr kumimoji="0" lang="ru-RU" sz="1400" b="1" i="0" u="none" strike="noStrike" cap="none" normalizeH="0" baseline="0" dirty="0" smtClean="0">
                <a:ln>
                  <a:noFill/>
                </a:ln>
                <a:solidFill>
                  <a:schemeClr val="tx1"/>
                </a:solidFill>
                <a:effectLst/>
                <a:latin typeface="Arial" pitchFamily="34" charset="0"/>
                <a:ea typeface="Times New Roman" pitchFamily="18" charset="0"/>
              </a:rPr>
              <a:t> </a:t>
            </a:r>
            <a:r>
              <a:rPr lang="ru-RU" b="1" i="1" dirty="0" smtClean="0">
                <a:solidFill>
                  <a:schemeClr val="tx2"/>
                </a:solidFill>
                <a:latin typeface="Times New Roman" pitchFamily="18" charset="0"/>
                <a:ea typeface="Times New Roman" pitchFamily="18" charset="0"/>
                <a:cs typeface="Times New Roman" pitchFamily="18" charset="0"/>
              </a:rPr>
              <a:t>КОЛЛЕКТИВНЫЕ РАБОТЫ</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b="1" i="1" u="none" strike="noStrike" cap="none" normalizeH="0" baseline="0" dirty="0" smtClean="0">
                <a:ln>
                  <a:noFill/>
                </a:ln>
                <a:solidFill>
                  <a:schemeClr val="tx2"/>
                </a:solidFill>
                <a:effectLst/>
                <a:latin typeface="Times New Roman" pitchFamily="18" charset="0"/>
                <a:cs typeface="Times New Roman" pitchFamily="18" charset="0"/>
              </a:rPr>
              <a:t>«ЦВЕТЫ ДЛЯ МАМЫ»(аппликация)</a:t>
            </a:r>
            <a:endParaRPr kumimoji="0" lang="ru-RU" b="0" i="1" u="none" strike="noStrike" cap="none" normalizeH="0" baseline="0" dirty="0" smtClean="0">
              <a:ln>
                <a:noFill/>
              </a:ln>
              <a:solidFill>
                <a:schemeClr val="tx2"/>
              </a:solidFill>
              <a:effectLst/>
              <a:latin typeface="Times New Roman" pitchFamily="18" charset="0"/>
              <a:cs typeface="Times New Roman" pitchFamily="18" charset="0"/>
            </a:endParaRPr>
          </a:p>
        </p:txBody>
      </p:sp>
      <p:pic>
        <p:nvPicPr>
          <p:cNvPr id="2050" name="Picture 2" descr="C:\Users\Палина\Desktop\ЦВЕТЫ.jpg"/>
          <p:cNvPicPr>
            <a:picLocks noChangeAspect="1" noChangeArrowheads="1"/>
          </p:cNvPicPr>
          <p:nvPr/>
        </p:nvPicPr>
        <p:blipFill>
          <a:blip r:embed="rId2" cstate="screen">
            <a:extLst>
              <a:ext uri="{28A0092B-C50C-407E-A947-70E740481C1C}">
                <a14:useLocalDpi xmlns:a14="http://schemas.microsoft.com/office/drawing/2010/main" xmlns="" val="0"/>
              </a:ext>
            </a:extLst>
          </a:blip>
          <a:srcRect/>
          <a:stretch>
            <a:fillRect/>
          </a:stretch>
        </p:blipFill>
        <p:spPr bwMode="auto">
          <a:xfrm>
            <a:off x="830243" y="1340768"/>
            <a:ext cx="3744416" cy="4248472"/>
          </a:xfrm>
          <a:prstGeom prst="rect">
            <a:avLst/>
          </a:prstGeom>
          <a:noFill/>
          <a:extLst>
            <a:ext uri="{909E8E84-426E-40DD-AFC4-6F175D3DCCD1}">
              <a14:hiddenFill xmlns:a14="http://schemas.microsoft.com/office/drawing/2010/main" xmlns="">
                <a:solidFill>
                  <a:srgbClr val="FFFFFF"/>
                </a:solidFill>
              </a14:hiddenFill>
            </a:ext>
          </a:extLst>
        </p:spPr>
      </p:pic>
      <p:pic>
        <p:nvPicPr>
          <p:cNvPr id="2051" name="Picture 3" descr="C:\Users\Палина\Desktop\достижения\диплом Цветы для мамы.jpg"/>
          <p:cNvPicPr>
            <a:picLocks noChangeAspect="1" noChangeArrowheads="1"/>
          </p:cNvPicPr>
          <p:nvPr/>
        </p:nvPicPr>
        <p:blipFill>
          <a:blip r:embed="rId3" cstate="screen">
            <a:extLst>
              <a:ext uri="{28A0092B-C50C-407E-A947-70E740481C1C}">
                <a14:useLocalDpi xmlns:a14="http://schemas.microsoft.com/office/drawing/2010/main" xmlns="" val="0"/>
              </a:ext>
            </a:extLst>
          </a:blip>
          <a:srcRect/>
          <a:stretch>
            <a:fillRect/>
          </a:stretch>
        </p:blipFill>
        <p:spPr bwMode="auto">
          <a:xfrm>
            <a:off x="5004048" y="1309649"/>
            <a:ext cx="3172168" cy="4279591"/>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
          <p:cNvSpPr>
            <a:spLocks noChangeArrowheads="1"/>
          </p:cNvSpPr>
          <p:nvPr/>
        </p:nvSpPr>
        <p:spPr bwMode="auto">
          <a:xfrm>
            <a:off x="395536" y="451412"/>
            <a:ext cx="8358246"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Arial" pitchFamily="34" charset="0"/>
                <a:ea typeface="Times New Roman" pitchFamily="18" charset="0"/>
              </a:rPr>
              <a:t> </a:t>
            </a:r>
            <a:r>
              <a:rPr kumimoji="0" lang="ru-RU" sz="1400" b="1" i="0" u="none" strike="noStrike" cap="none" normalizeH="0" baseline="0" dirty="0" smtClean="0">
                <a:ln>
                  <a:noFill/>
                </a:ln>
                <a:solidFill>
                  <a:schemeClr val="tx1"/>
                </a:solidFill>
                <a:effectLst/>
                <a:latin typeface="Arial" pitchFamily="34" charset="0"/>
                <a:ea typeface="Times New Roman" pitchFamily="18" charset="0"/>
              </a:rPr>
              <a:t> </a:t>
            </a:r>
            <a:r>
              <a:rPr lang="ru-RU" b="1" i="1" dirty="0" smtClean="0">
                <a:solidFill>
                  <a:schemeClr val="tx2"/>
                </a:solidFill>
                <a:latin typeface="Times New Roman" pitchFamily="18" charset="0"/>
                <a:ea typeface="Times New Roman" pitchFamily="18" charset="0"/>
                <a:cs typeface="Times New Roman" pitchFamily="18" charset="0"/>
              </a:rPr>
              <a:t>КОЛЛЕКТИВНЫЕ РАБОТЫ</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b="1" i="1" u="none" strike="noStrike" cap="none" normalizeH="0" baseline="0" dirty="0" smtClean="0">
                <a:ln>
                  <a:noFill/>
                </a:ln>
                <a:solidFill>
                  <a:schemeClr val="tx2"/>
                </a:solidFill>
                <a:effectLst/>
                <a:latin typeface="Times New Roman" pitchFamily="18" charset="0"/>
                <a:cs typeface="Times New Roman" pitchFamily="18" charset="0"/>
              </a:rPr>
              <a:t>«ЖАР-ПТИЦА»</a:t>
            </a:r>
            <a:endParaRPr kumimoji="0" lang="ru-RU" b="0" i="1" u="none" strike="noStrike" cap="none" normalizeH="0" baseline="0" dirty="0" smtClean="0">
              <a:ln>
                <a:noFill/>
              </a:ln>
              <a:solidFill>
                <a:schemeClr val="tx2"/>
              </a:solidFill>
              <a:effectLst/>
              <a:latin typeface="Times New Roman" pitchFamily="18" charset="0"/>
              <a:cs typeface="Times New Roman" pitchFamily="18" charset="0"/>
            </a:endParaRPr>
          </a:p>
        </p:txBody>
      </p:sp>
      <p:pic>
        <p:nvPicPr>
          <p:cNvPr id="2050" name="Picture 2" descr="C:\Users\Палина\Desktop\Camera\IMG_20200217_154644.jpg"/>
          <p:cNvPicPr>
            <a:picLocks noChangeAspect="1" noChangeArrowheads="1"/>
          </p:cNvPicPr>
          <p:nvPr/>
        </p:nvPicPr>
        <p:blipFill>
          <a:blip r:embed="rId2" cstate="screen"/>
          <a:srcRect/>
          <a:stretch>
            <a:fillRect/>
          </a:stretch>
        </p:blipFill>
        <p:spPr bwMode="auto">
          <a:xfrm rot="16200000">
            <a:off x="1991714" y="320656"/>
            <a:ext cx="5256581" cy="7008776"/>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
          <p:cNvSpPr>
            <a:spLocks noChangeArrowheads="1"/>
          </p:cNvSpPr>
          <p:nvPr/>
        </p:nvSpPr>
        <p:spPr bwMode="auto">
          <a:xfrm>
            <a:off x="395536" y="205192"/>
            <a:ext cx="8358246" cy="113877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4000" b="1" i="0" u="none" strike="noStrike" cap="none" normalizeH="0" baseline="0" dirty="0" smtClean="0">
                <a:ln>
                  <a:noFill/>
                </a:ln>
                <a:solidFill>
                  <a:srgbClr val="FF0000"/>
                </a:solidFill>
                <a:effectLst/>
                <a:latin typeface="Times New Roman" pitchFamily="18" charset="0"/>
                <a:ea typeface="Times New Roman" pitchFamily="18" charset="0"/>
                <a:cs typeface="Times New Roman" pitchFamily="18" charset="0"/>
              </a:rPr>
              <a:t>  </a:t>
            </a:r>
            <a:r>
              <a:rPr lang="ru-RU" sz="2800" b="1" i="1" dirty="0" smtClean="0">
                <a:solidFill>
                  <a:srgbClr val="C00000"/>
                </a:solidFill>
                <a:latin typeface="Times New Roman" pitchFamily="18" charset="0"/>
                <a:ea typeface="Times New Roman" pitchFamily="18" charset="0"/>
                <a:cs typeface="Times New Roman" pitchFamily="18" charset="0"/>
              </a:rPr>
              <a:t>ПРОЕКТ</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2800" b="1" i="1" u="none" strike="noStrike" cap="none" normalizeH="0" baseline="0" dirty="0" smtClean="0">
                <a:ln>
                  <a:noFill/>
                </a:ln>
                <a:solidFill>
                  <a:srgbClr val="C00000"/>
                </a:solidFill>
                <a:effectLst/>
                <a:latin typeface="Times New Roman" pitchFamily="18" charset="0"/>
                <a:cs typeface="Times New Roman" pitchFamily="18" charset="0"/>
              </a:rPr>
              <a:t>«ПЛАСТИЛИНОГРАФИЯ»</a:t>
            </a:r>
          </a:p>
        </p:txBody>
      </p:sp>
      <p:sp>
        <p:nvSpPr>
          <p:cNvPr id="4" name="Прямоугольник 3"/>
          <p:cNvSpPr/>
          <p:nvPr/>
        </p:nvSpPr>
        <p:spPr>
          <a:xfrm>
            <a:off x="971600" y="1484784"/>
            <a:ext cx="7920880" cy="3139321"/>
          </a:xfrm>
          <a:prstGeom prst="rect">
            <a:avLst/>
          </a:prstGeom>
        </p:spPr>
        <p:txBody>
          <a:bodyPr wrap="square">
            <a:spAutoFit/>
          </a:bodyPr>
          <a:lstStyle/>
          <a:p>
            <a:r>
              <a:rPr lang="ru-RU" sz="2400" b="1" i="1" dirty="0" err="1" smtClean="0">
                <a:latin typeface="Times New Roman" pitchFamily="18" charset="0"/>
                <a:cs typeface="Times New Roman" pitchFamily="18" charset="0"/>
              </a:rPr>
              <a:t>Пластилинография</a:t>
            </a:r>
            <a:r>
              <a:rPr lang="ru-RU" sz="2400" b="1" i="1" dirty="0" smtClean="0">
                <a:latin typeface="Times New Roman" pitchFamily="18" charset="0"/>
                <a:cs typeface="Times New Roman" pitchFamily="18" charset="0"/>
              </a:rPr>
              <a:t> - это нетрадиционная техника рисования более или менее выпуклых по объёму (барельефных) изображений на горизонтальной поверхности. </a:t>
            </a:r>
          </a:p>
          <a:p>
            <a:endParaRPr lang="ru-RU" sz="2400" b="1" i="1" dirty="0" smtClean="0">
              <a:latin typeface="Times New Roman" pitchFamily="18" charset="0"/>
              <a:cs typeface="Times New Roman" pitchFamily="18" charset="0"/>
            </a:endParaRPr>
          </a:p>
          <a:p>
            <a:endParaRPr lang="ru-RU" sz="2400" b="1" i="1" dirty="0" smtClean="0">
              <a:latin typeface="Times New Roman" pitchFamily="18" charset="0"/>
              <a:cs typeface="Times New Roman" pitchFamily="18" charset="0"/>
            </a:endParaRPr>
          </a:p>
          <a:p>
            <a:endParaRPr lang="ru-RU" dirty="0" smtClean="0"/>
          </a:p>
          <a:p>
            <a:r>
              <a:rPr lang="ru-RU" dirty="0" smtClean="0"/>
              <a:t/>
            </a:r>
            <a:br>
              <a:rPr lang="ru-RU" dirty="0" smtClean="0"/>
            </a:br>
            <a:endParaRPr lang="ru-RU" dirty="0"/>
          </a:p>
        </p:txBody>
      </p:sp>
      <p:sp>
        <p:nvSpPr>
          <p:cNvPr id="6" name="Прямоугольник 5"/>
          <p:cNvSpPr/>
          <p:nvPr/>
        </p:nvSpPr>
        <p:spPr>
          <a:xfrm>
            <a:off x="827584" y="3501008"/>
            <a:ext cx="7848872" cy="1938992"/>
          </a:xfrm>
          <a:prstGeom prst="rect">
            <a:avLst/>
          </a:prstGeom>
        </p:spPr>
        <p:txBody>
          <a:bodyPr wrap="square">
            <a:spAutoFit/>
          </a:bodyPr>
          <a:lstStyle/>
          <a:p>
            <a:r>
              <a:rPr lang="ru-RU" sz="2400" b="1" i="1" dirty="0" smtClean="0">
                <a:latin typeface="Times New Roman" pitchFamily="18" charset="0"/>
                <a:cs typeface="Times New Roman" pitchFamily="18" charset="0"/>
              </a:rPr>
              <a:t>Данная техника хороша тем, что она доступна детям дошкольного возраста, позволяет быстро достичь желаемого результата и вносит определенную новизну в творчество детей, делает его более увлекательным и интересным, что очень важно для работы с детьми. </a:t>
            </a:r>
            <a:endParaRPr lang="ru-RU" sz="2400" b="1" i="1" dirty="0">
              <a:latin typeface="Times New Roman" pitchFamily="18" charset="0"/>
              <a:cs typeface="Times New Roman"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Rectangle 1"/>
          <p:cNvSpPr>
            <a:spLocks noChangeArrowheads="1"/>
          </p:cNvSpPr>
          <p:nvPr/>
        </p:nvSpPr>
        <p:spPr bwMode="auto">
          <a:xfrm>
            <a:off x="395536" y="589911"/>
            <a:ext cx="8358246"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Arial" pitchFamily="34" charset="0"/>
                <a:ea typeface="Times New Roman" pitchFamily="18" charset="0"/>
              </a:rPr>
              <a:t> </a:t>
            </a:r>
            <a:r>
              <a:rPr kumimoji="0" lang="ru-RU" b="1" i="1" u="none" strike="noStrike" cap="none" normalizeH="0" baseline="0" dirty="0" smtClean="0">
                <a:ln>
                  <a:noFill/>
                </a:ln>
                <a:solidFill>
                  <a:schemeClr val="tx2"/>
                </a:solidFill>
                <a:effectLst/>
                <a:latin typeface="Times New Roman" pitchFamily="18" charset="0"/>
                <a:cs typeface="Times New Roman" pitchFamily="18" charset="0"/>
              </a:rPr>
              <a:t>«ХОХЛОМСКАЯ РОСПИСЬ»</a:t>
            </a:r>
            <a:endParaRPr kumimoji="0" lang="ru-RU" b="0" i="1" u="none" strike="noStrike" cap="none" normalizeH="0" baseline="0" dirty="0" smtClean="0">
              <a:ln>
                <a:noFill/>
              </a:ln>
              <a:solidFill>
                <a:schemeClr val="tx2"/>
              </a:solidFill>
              <a:effectLst/>
              <a:latin typeface="Times New Roman" pitchFamily="18" charset="0"/>
              <a:cs typeface="Times New Roman" pitchFamily="18" charset="0"/>
            </a:endParaRPr>
          </a:p>
        </p:txBody>
      </p:sp>
      <p:pic>
        <p:nvPicPr>
          <p:cNvPr id="4098" name="Picture 2" descr="C:\Users\Палина\Desktop\Camera\IMG_20200318_162817.jpg"/>
          <p:cNvPicPr>
            <a:picLocks noChangeAspect="1" noChangeArrowheads="1"/>
          </p:cNvPicPr>
          <p:nvPr/>
        </p:nvPicPr>
        <p:blipFill>
          <a:blip r:embed="rId2" cstate="screen"/>
          <a:srcRect/>
          <a:stretch>
            <a:fillRect/>
          </a:stretch>
        </p:blipFill>
        <p:spPr bwMode="auto">
          <a:xfrm rot="5400000">
            <a:off x="2123728" y="332656"/>
            <a:ext cx="5184576" cy="6912768"/>
          </a:xfrm>
          <a:prstGeom prst="rect">
            <a:avLst/>
          </a:prstGeom>
          <a:noFill/>
        </p:spPr>
      </p:pic>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558</TotalTime>
  <Words>272</Words>
  <Application>Microsoft Office PowerPoint</Application>
  <PresentationFormat>Экран (4:3)</PresentationFormat>
  <Paragraphs>38</Paragraphs>
  <Slides>14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Наталья</dc:creator>
  <cp:lastModifiedBy>Windows User</cp:lastModifiedBy>
  <cp:revision>69</cp:revision>
  <dcterms:created xsi:type="dcterms:W3CDTF">2014-07-28T19:48:48Z</dcterms:created>
  <dcterms:modified xsi:type="dcterms:W3CDTF">2021-06-06T14:29:01Z</dcterms:modified>
</cp:coreProperties>
</file>