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0" r:id="rId4"/>
    <p:sldId id="261" r:id="rId5"/>
    <p:sldId id="263" r:id="rId6"/>
    <p:sldId id="264" r:id="rId7"/>
    <p:sldId id="265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8692038495188089E-3"/>
          <c:w val="0.85630905511811028"/>
          <c:h val="0.789781589801274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1"/>
            <c:explosion val="0"/>
          </c:dPt>
          <c:dPt>
            <c:idx val="2"/>
            <c:bubble3D val="0"/>
            <c:explosion val="31"/>
          </c:dPt>
          <c:cat>
            <c:strRef>
              <c:f>Лист1!$A$2:$A$6</c:f>
              <c:strCache>
                <c:ptCount val="3"/>
                <c:pt idx="0">
                  <c:v>Д.У.</c:v>
                </c:pt>
                <c:pt idx="1">
                  <c:v>Б.Д.У.</c:v>
                </c:pt>
                <c:pt idx="2">
                  <c:v>Н.У.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0.54</c:v>
                </c:pt>
                <c:pt idx="1">
                  <c:v>0.33</c:v>
                </c:pt>
                <c:pt idx="2">
                  <c:v>0.13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3"/>
                <c:pt idx="0">
                  <c:v>Д.У.</c:v>
                </c:pt>
                <c:pt idx="1">
                  <c:v>Б.Д.У.</c:v>
                </c:pt>
                <c:pt idx="2">
                  <c:v>Н.У.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3.8692038495188089E-3"/>
          <c:w val="0.85630905511811028"/>
          <c:h val="0.789781589801274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1"/>
            <c:explosion val="0"/>
          </c:dPt>
          <c:cat>
            <c:strRef>
              <c:f>Лист1!$A$2:$A$6</c:f>
              <c:strCache>
                <c:ptCount val="3"/>
                <c:pt idx="0">
                  <c:v>Д.У.</c:v>
                </c:pt>
                <c:pt idx="1">
                  <c:v>Б.Д.У.</c:v>
                </c:pt>
                <c:pt idx="2">
                  <c:v>Н.У.</c:v>
                </c:pt>
              </c:strCache>
            </c:strRef>
          </c:cat>
          <c:val>
            <c:numRef>
              <c:f>Лист1!$B$2:$B$6</c:f>
              <c:numCache>
                <c:formatCode>0%</c:formatCode>
                <c:ptCount val="5"/>
                <c:pt idx="0">
                  <c:v>0.73</c:v>
                </c:pt>
                <c:pt idx="1">
                  <c:v>0.27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3"/>
                <c:pt idx="0">
                  <c:v>Д.У.</c:v>
                </c:pt>
                <c:pt idx="1">
                  <c:v>Б.Д.У.</c:v>
                </c:pt>
                <c:pt idx="2">
                  <c:v>Н.У.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0.47321</cdr:x>
      <cdr:y>0.27475</cdr:y>
    </cdr:from>
    <cdr:to>
      <cdr:x>0.74208</cdr:x>
      <cdr:y>0.48081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996118" y="526016"/>
          <a:ext cx="565981" cy="39450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54%</a:t>
          </a:r>
        </a:p>
      </cdr:txBody>
    </cdr:sp>
  </cdr:relSizeAnchor>
  <cdr:relSizeAnchor xmlns:cdr="http://schemas.openxmlformats.org/drawingml/2006/chartDrawing">
    <cdr:from>
      <cdr:x>0.16742</cdr:x>
      <cdr:y>0</cdr:y>
    </cdr:from>
    <cdr:to>
      <cdr:x>0.43891</cdr:x>
      <cdr:y>0.1791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352426" y="0"/>
          <a:ext cx="571500" cy="3429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sz="16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0.21593</cdr:x>
      <cdr:y>0.37778</cdr:y>
    </cdr:from>
    <cdr:to>
      <cdr:x>0.37104</cdr:x>
      <cdr:y>0.51717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959476" y="967957"/>
          <a:ext cx="689208" cy="357149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33</a:t>
          </a:r>
          <a:r>
            <a:rPr lang="ru-RU" sz="1400" b="1" dirty="0" smtClean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%</a:t>
          </a:r>
          <a:endParaRPr lang="ru-RU" sz="2000" b="1" dirty="0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0.28549</cdr:x>
      <cdr:y>0.07723</cdr:y>
    </cdr:from>
    <cdr:to>
      <cdr:x>0.43911</cdr:x>
      <cdr:y>0.23808</cdr:y>
    </cdr:to>
    <cdr:sp macro="" textlink="">
      <cdr:nvSpPr>
        <cdr:cNvPr id="5" name="Прямоугольник 4"/>
        <cdr:cNvSpPr/>
      </cdr:nvSpPr>
      <cdr:spPr>
        <a:xfrm xmlns:a="http://schemas.openxmlformats.org/drawingml/2006/main">
          <a:off x="1268569" y="197879"/>
          <a:ext cx="682580" cy="412123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>
              <a:ln w="0"/>
              <a:solidFill>
                <a:schemeClr val="bg2">
                  <a:lumMod val="1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rPr>
            <a:t>13 %</a:t>
          </a:r>
          <a:endParaRPr lang="ru-RU" sz="1400" b="1" dirty="0">
            <a:ln w="0"/>
            <a:solidFill>
              <a:schemeClr val="bg2">
                <a:lumMod val="10000"/>
              </a:schemeClr>
            </a:solidFill>
            <a:effectLst>
              <a:outerShdw blurRad="38100" dist="19050" dir="2700000" algn="tl" rotWithShape="0">
                <a:schemeClr val="dk1">
                  <a:alpha val="40000"/>
                </a:schemeClr>
              </a:outerShdw>
            </a:effectLst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0.47321</cdr:x>
      <cdr:y>0.23969</cdr:y>
    </cdr:from>
    <cdr:to>
      <cdr:x>0.72581</cdr:x>
      <cdr:y>0.53226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1117816" y="424647"/>
          <a:ext cx="596683" cy="518328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73%</a:t>
          </a:r>
        </a:p>
      </cdr:txBody>
    </cdr:sp>
  </cdr:relSizeAnchor>
  <cdr:relSizeAnchor xmlns:cdr="http://schemas.openxmlformats.org/drawingml/2006/chartDrawing">
    <cdr:from>
      <cdr:x>0.22711</cdr:x>
      <cdr:y>0.14948</cdr:y>
    </cdr:from>
    <cdr:to>
      <cdr:x>0.50526</cdr:x>
      <cdr:y>0.55376</cdr:y>
    </cdr:to>
    <cdr:sp macro="" textlink="">
      <cdr:nvSpPr>
        <cdr:cNvPr id="3" name="Прямоугольник 2"/>
        <cdr:cNvSpPr/>
      </cdr:nvSpPr>
      <cdr:spPr>
        <a:xfrm xmlns:a="http://schemas.openxmlformats.org/drawingml/2006/main">
          <a:off x="1009516" y="383001"/>
          <a:ext cx="1236372" cy="1035857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6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rPr>
            <a:t>27%</a:t>
          </a:r>
        </a:p>
      </cdr:txBody>
    </cdr:sp>
  </cdr:relSizeAnchor>
  <cdr:relSizeAnchor xmlns:cdr="http://schemas.openxmlformats.org/drawingml/2006/chartDrawing">
    <cdr:from>
      <cdr:x>0.19048</cdr:x>
      <cdr:y>0.37778</cdr:y>
    </cdr:from>
    <cdr:to>
      <cdr:x>0.33036</cdr:x>
      <cdr:y>0.51717</cdr:y>
    </cdr:to>
    <cdr:sp macro="" textlink="">
      <cdr:nvSpPr>
        <cdr:cNvPr id="4" name="Прямоугольник 3"/>
        <cdr:cNvSpPr/>
      </cdr:nvSpPr>
      <cdr:spPr>
        <a:xfrm xmlns:a="http://schemas.openxmlformats.org/drawingml/2006/main">
          <a:off x="1219200" y="1781175"/>
          <a:ext cx="895350" cy="65722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 sz="2000" b="1">
            <a:solidFill>
              <a:sysClr val="windowText" lastClr="00000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5/16/2021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5/16/2021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Аналитический отчёт старшей группы №2 </a:t>
            </a:r>
            <a:b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2020 – 2021 уч. г. </a:t>
            </a:r>
            <a:endParaRPr lang="ru-RU" sz="4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12136" y="3956279"/>
            <a:ext cx="8306872" cy="1086237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Алексеева </a:t>
            </a:r>
          </a:p>
          <a:p>
            <a:r>
              <a:rPr lang="ru-RU" sz="4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Елена Михайловна </a:t>
            </a:r>
            <a:r>
              <a:rPr lang="ru-RU" sz="4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в.к.к</a:t>
            </a:r>
            <a:endParaRPr lang="ru-RU" sz="4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840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Визитная карточка группы </a:t>
            </a:r>
            <a:b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«Цветик – </a:t>
            </a:r>
            <a:r>
              <a:rPr lang="ru-RU" sz="4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4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0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625001"/>
              </p:ext>
            </p:extLst>
          </p:nvPr>
        </p:nvGraphicFramePr>
        <p:xfrm>
          <a:off x="2047741" y="1944707"/>
          <a:ext cx="9569004" cy="496703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0953"/>
                <a:gridCol w="3485501"/>
                <a:gridCol w="2902024"/>
                <a:gridCol w="2750526"/>
              </a:tblGrid>
              <a:tr h="113307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4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Начало 2020-2021 уч. г.</a:t>
                      </a:r>
                      <a:endParaRPr lang="ru-RU" sz="24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Конец 2020-2021 уч. г.</a:t>
                      </a:r>
                      <a:endParaRPr lang="ru-RU" sz="2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 – о детей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дев.,    6 мал,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дев.,    6 мал,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Группы здоровья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en-US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11,     </a:t>
                      </a:r>
                      <a:r>
                        <a:rPr lang="en-US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- 4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en-US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11,     </a:t>
                      </a:r>
                      <a:r>
                        <a:rPr lang="en-US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- 4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Многодетные семьи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семьи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семьи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Неполные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семьи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семей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Опекуны</a:t>
                      </a:r>
                      <a:endParaRPr lang="ru-RU" sz="2800" b="1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9032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Семьи с ребёнком  - инвалид.</a:t>
                      </a:r>
                      <a:endParaRPr lang="ru-RU" sz="2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 dirty="0">
                          <a:solidFill>
                            <a:srgbClr val="7030A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5715000" algn="l"/>
                        </a:tabLst>
                      </a:pPr>
                      <a:r>
                        <a:rPr lang="ru-RU" sz="28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284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педагогической диагностики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u="sng" dirty="0"/>
              <a:t>Уровневые показатели на </a:t>
            </a:r>
            <a:r>
              <a:rPr lang="ru-RU" b="1" u="sng" dirty="0">
                <a:solidFill>
                  <a:srgbClr val="C00000"/>
                </a:solidFill>
              </a:rPr>
              <a:t>начало</a:t>
            </a:r>
            <a:r>
              <a:rPr lang="ru-RU" b="1" u="sng" dirty="0"/>
              <a:t> года:                                                                 </a:t>
            </a:r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u="sng" dirty="0"/>
              <a:t>Уровневые показатели на </a:t>
            </a:r>
            <a:r>
              <a:rPr lang="ru-RU" b="1" u="sng" dirty="0">
                <a:solidFill>
                  <a:srgbClr val="C00000"/>
                </a:solidFill>
              </a:rPr>
              <a:t>конец </a:t>
            </a:r>
            <a:r>
              <a:rPr lang="ru-RU" b="1" u="sng" dirty="0"/>
              <a:t>года: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133548944"/>
              </p:ext>
            </p:extLst>
          </p:nvPr>
        </p:nvGraphicFramePr>
        <p:xfrm>
          <a:off x="1371600" y="3305175"/>
          <a:ext cx="4926169" cy="3224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682956027"/>
              </p:ext>
            </p:extLst>
          </p:nvPr>
        </p:nvGraphicFramePr>
        <p:xfrm>
          <a:off x="6524625" y="3305175"/>
          <a:ext cx="4963330" cy="30698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74372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u="sng" dirty="0"/>
              <a:t>Результаты развития воспитанников старшей группы №2 за 2020-2021 учебный год </a:t>
            </a:r>
            <a:r>
              <a:rPr lang="ru-RU" sz="3200" b="1" u="sng" dirty="0" smtClean="0"/>
              <a:t/>
            </a:r>
            <a:br>
              <a:rPr lang="ru-RU" sz="3200" b="1" u="sng" dirty="0" smtClean="0"/>
            </a:br>
            <a:r>
              <a:rPr lang="ru-RU" sz="3200" b="1" u="sng" dirty="0" smtClean="0"/>
              <a:t>через </a:t>
            </a:r>
            <a:r>
              <a:rPr lang="ru-RU" sz="3200" b="1" u="sng" dirty="0"/>
              <a:t>конкурсы </a:t>
            </a:r>
            <a:endParaRPr lang="ru-RU" sz="32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385151" y="1532853"/>
            <a:ext cx="2686050" cy="35814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2210" y="2123401"/>
            <a:ext cx="2878428" cy="38379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336314"/>
            <a:ext cx="2878428" cy="3837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49"/>
          <a:stretch/>
        </p:blipFill>
        <p:spPr>
          <a:xfrm rot="16200000">
            <a:off x="1572147" y="4249440"/>
            <a:ext cx="2075818" cy="291009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263" y="1848927"/>
            <a:ext cx="2808399" cy="374453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654272" y="3832879"/>
            <a:ext cx="2534323" cy="3379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6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80" y="132108"/>
            <a:ext cx="5309758" cy="4231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166" y="150757"/>
            <a:ext cx="5616752" cy="42125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3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082" y="3451896"/>
            <a:ext cx="2554578" cy="34061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825" y="3493214"/>
            <a:ext cx="2523588" cy="33647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39061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 эффективности собственной педагогической деятельности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38619" y="1142530"/>
            <a:ext cx="3779547" cy="50393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2326" y="1772454"/>
            <a:ext cx="3649216" cy="48656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7247" y="4167836"/>
            <a:ext cx="1945922" cy="2594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36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3676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TM10001105[[fn=Уголки]]</Template>
  <TotalTime>76</TotalTime>
  <Words>139</Words>
  <Application>Microsoft Office PowerPoint</Application>
  <PresentationFormat>Широкоэкранный</PresentationFormat>
  <Paragraphs>43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Calibri</vt:lpstr>
      <vt:lpstr>Franklin Gothic Book</vt:lpstr>
      <vt:lpstr>Times New Roman</vt:lpstr>
      <vt:lpstr>Crop</vt:lpstr>
      <vt:lpstr>Аналитический отчёт старшей группы №2  за 2020 – 2021 уч. г. </vt:lpstr>
      <vt:lpstr>Визитная карточка группы  «Цветик – семицветик»</vt:lpstr>
      <vt:lpstr>Результаты педагогической диагностики</vt:lpstr>
      <vt:lpstr>Результаты развития воспитанников старшей группы №2 за 2020-2021 учебный год  через конкурсы </vt:lpstr>
      <vt:lpstr>Презентация PowerPoint</vt:lpstr>
      <vt:lpstr>Самооценка эффективности собственной педагогической деятельности 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Аналитический отчёт старшей группы №2  за 2020 – 2021 уч. г.</dc:title>
  <dc:creator>user</dc:creator>
  <cp:lastModifiedBy>user</cp:lastModifiedBy>
  <cp:revision>8</cp:revision>
  <dcterms:created xsi:type="dcterms:W3CDTF">2021-05-16T08:33:23Z</dcterms:created>
  <dcterms:modified xsi:type="dcterms:W3CDTF">2021-05-16T09:49:57Z</dcterms:modified>
</cp:coreProperties>
</file>