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0" r:id="rId2"/>
    <p:sldId id="264" r:id="rId3"/>
    <p:sldId id="272" r:id="rId4"/>
    <p:sldId id="273" r:id="rId5"/>
    <p:sldId id="271" r:id="rId6"/>
    <p:sldId id="275" r:id="rId7"/>
    <p:sldId id="276" r:id="rId8"/>
    <p:sldId id="274" r:id="rId9"/>
    <p:sldId id="256" r:id="rId10"/>
    <p:sldId id="257" r:id="rId11"/>
    <p:sldId id="258" r:id="rId12"/>
    <p:sldId id="259" r:id="rId13"/>
    <p:sldId id="260" r:id="rId14"/>
    <p:sldId id="261" r:id="rId15"/>
    <p:sldId id="262" r:id="rId16"/>
    <p:sldId id="279" r:id="rId17"/>
    <p:sldId id="280" r:id="rId18"/>
    <p:sldId id="282" r:id="rId19"/>
    <p:sldId id="283" r:id="rId20"/>
    <p:sldId id="284" r:id="rId21"/>
    <p:sldId id="285" r:id="rId22"/>
    <p:sldId id="286" r:id="rId23"/>
    <p:sldId id="290" r:id="rId24"/>
    <p:sldId id="289" r:id="rId25"/>
    <p:sldId id="291" r:id="rId26"/>
    <p:sldId id="278" r:id="rId27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8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543800" cy="2316088"/>
          </a:xfrm>
        </p:spPr>
        <p:txBody>
          <a:bodyPr/>
          <a:lstStyle/>
          <a:p>
            <a:pPr algn="ctr"/>
            <a:r>
              <a:rPr lang="ru-RU" sz="7200" b="1" dirty="0" smtClean="0">
                <a:latin typeface="+mn-lt"/>
              </a:rPr>
              <a:t>История Отечества</a:t>
            </a:r>
            <a:endParaRPr lang="ru-RU" sz="7200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3861048"/>
            <a:ext cx="7554416" cy="1853952"/>
          </a:xfrm>
        </p:spPr>
        <p:txBody>
          <a:bodyPr>
            <a:normAutofit/>
          </a:bodyPr>
          <a:lstStyle/>
          <a:p>
            <a:pPr algn="ctr"/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20 февраля 2017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2913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869160"/>
            <a:ext cx="7554416" cy="1296144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БЕНКЕНДОРФ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1782-1844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Главный начальник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Отделения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" r="2580"/>
          <a:stretch/>
        </p:blipFill>
        <p:spPr>
          <a:xfrm>
            <a:off x="2771800" y="116632"/>
            <a:ext cx="3726874" cy="46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88299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869160"/>
            <a:ext cx="7554416" cy="1296144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КАНКРИН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1774-1845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Министр финансов</a:t>
            </a:r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5" r="10006"/>
          <a:stretch/>
        </p:blipFill>
        <p:spPr>
          <a:xfrm>
            <a:off x="2627784" y="189160"/>
            <a:ext cx="3713018" cy="46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88299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869160"/>
            <a:ext cx="7554416" cy="1296144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КИСЕЛЁВ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1788-1872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Министр государственных имуществ</a:t>
            </a:r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92" r="3937" b="7677"/>
          <a:stretch/>
        </p:blipFill>
        <p:spPr>
          <a:xfrm>
            <a:off x="2627784" y="116632"/>
            <a:ext cx="3629891" cy="46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88299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869160"/>
            <a:ext cx="7554416" cy="1296144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УВАРОВ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1786-1855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Министр народного просвещения</a:t>
            </a:r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612" y="189160"/>
            <a:ext cx="3773596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8755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869160"/>
            <a:ext cx="7554416" cy="1296144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АРАКЧЕЕВ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1769-1834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Главный начальник императорской канцелярии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0" r="10419" b="7589"/>
          <a:stretch/>
        </p:blipFill>
        <p:spPr>
          <a:xfrm>
            <a:off x="2666148" y="189160"/>
            <a:ext cx="3778060" cy="46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08755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869160"/>
            <a:ext cx="7554416" cy="1296144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БАРКЛАЙ ДЕ ТОЛЛИ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1761-1818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Военный министр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4" t="7527" r="11622" b="6340"/>
          <a:stretch/>
        </p:blipFill>
        <p:spPr>
          <a:xfrm>
            <a:off x="2645328" y="188640"/>
            <a:ext cx="3726872" cy="46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08755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869160"/>
            <a:ext cx="7554416" cy="1296144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Сергей Семёнович 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УВАРОВ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1786-1855</a:t>
            </a:r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/>
          <p:cNvPicPr preferRelativeResize="0"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5" t="9949" r="11106" b="24779"/>
          <a:stretch/>
        </p:blipFill>
        <p:spPr bwMode="auto">
          <a:xfrm>
            <a:off x="2339752" y="405144"/>
            <a:ext cx="4376996" cy="432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730509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869160"/>
            <a:ext cx="7554416" cy="1296144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Алексей Андреевич 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АРАКЧЕЕВ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1769-1834</a:t>
            </a:r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 preferRelativeResize="0"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3" t="5708" b="34872"/>
          <a:stretch/>
        </p:blipFill>
        <p:spPr bwMode="auto">
          <a:xfrm>
            <a:off x="2339752" y="404664"/>
            <a:ext cx="4376996" cy="432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539260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869160"/>
            <a:ext cx="7554416" cy="1296144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Павел Дмитриевич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КИСЕЛЁВ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1788-1872</a:t>
            </a:r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 preferRelativeResize="0"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0" r="9333" b="27918"/>
          <a:stretch/>
        </p:blipFill>
        <p:spPr bwMode="auto">
          <a:xfrm>
            <a:off x="2339752" y="404664"/>
            <a:ext cx="4376996" cy="432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026204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869160"/>
            <a:ext cx="7554416" cy="1296144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Михаил Богданович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БАРКЛАЙ ДЕ ТОЛЛИ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1761-1818</a:t>
            </a:r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 preferRelativeResize="0"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6" r="19881"/>
          <a:stretch/>
        </p:blipFill>
        <p:spPr bwMode="auto">
          <a:xfrm>
            <a:off x="2339752" y="404664"/>
            <a:ext cx="4433996" cy="432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984507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58164"/>
            <a:ext cx="75608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pPr algn="just"/>
            <a:r>
              <a:rPr lang="ru-RU" sz="2800" dirty="0" smtClean="0"/>
              <a:t>«……………………..— </a:t>
            </a:r>
            <a:r>
              <a:rPr lang="ru-RU" sz="2800" dirty="0"/>
              <a:t>это сословие, пожалуй, является наиболее развращенным. Среди них редко встречаются порядочные люди. Хищения, подлоги, превратное толкование законов — вот их ремесло. К несчастью, они-то и </a:t>
            </a:r>
            <a:r>
              <a:rPr lang="ru-RU" sz="2800" dirty="0" smtClean="0"/>
              <a:t>правят, </a:t>
            </a:r>
            <a:r>
              <a:rPr lang="ru-RU" sz="2800" dirty="0"/>
              <a:t>так как им известны все тонкости бюрократической </a:t>
            </a:r>
            <a:r>
              <a:rPr lang="ru-RU" sz="2800" dirty="0" smtClean="0"/>
              <a:t>системы»</a:t>
            </a:r>
          </a:p>
          <a:p>
            <a:pPr algn="r"/>
            <a:r>
              <a:rPr lang="ru-RU" sz="2800" dirty="0" smtClean="0"/>
              <a:t>А.Х. </a:t>
            </a:r>
            <a:r>
              <a:rPr lang="ru-RU" sz="2800" dirty="0" err="1" smtClean="0"/>
              <a:t>Бенкендорф</a:t>
            </a:r>
            <a:r>
              <a:rPr lang="ru-RU" sz="2800" dirty="0" smtClean="0"/>
              <a:t>,</a:t>
            </a:r>
          </a:p>
          <a:p>
            <a:pPr algn="r"/>
            <a:r>
              <a:rPr lang="ru-RU" sz="2000" i="1" dirty="0" smtClean="0"/>
              <a:t>Главный начальник </a:t>
            </a:r>
            <a:r>
              <a:rPr lang="en-US" sz="2000" i="1" dirty="0" smtClean="0"/>
              <a:t>III</a:t>
            </a:r>
            <a:r>
              <a:rPr lang="ru-RU" sz="2000" i="1" dirty="0" smtClean="0"/>
              <a:t> Отделения собственной Е.И.В. канцелярии, 1827 год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34374496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869160"/>
            <a:ext cx="7554416" cy="1296144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Михаил Михайлович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СПЕРАНСКИЙ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1772-1839</a:t>
            </a:r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4" r="16817"/>
          <a:stretch/>
        </p:blipFill>
        <p:spPr bwMode="auto">
          <a:xfrm>
            <a:off x="2412240" y="404664"/>
            <a:ext cx="4320000" cy="432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279936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869160"/>
            <a:ext cx="7554416" cy="1296144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Егор </a:t>
            </a:r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Францевич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КАНКРИН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1774-1845</a:t>
            </a:r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1" t="6111" r="4507" b="20399"/>
          <a:stretch/>
        </p:blipFill>
        <p:spPr bwMode="auto">
          <a:xfrm>
            <a:off x="2427252" y="404664"/>
            <a:ext cx="4376996" cy="432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238124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869160"/>
            <a:ext cx="7554416" cy="1296144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Христофорович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БЕНКЕНДОРФ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1782-1844</a:t>
            </a:r>
          </a:p>
          <a:p>
            <a:pPr algn="ctr">
              <a:spcBef>
                <a:spcPts val="0"/>
              </a:spcBef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4" t="5245" r="14477" b="40822"/>
          <a:stretch/>
        </p:blipFill>
        <p:spPr bwMode="auto">
          <a:xfrm>
            <a:off x="2411760" y="404664"/>
            <a:ext cx="4369689" cy="432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788864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3645024"/>
            <a:ext cx="7543800" cy="1656184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Человек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</a:t>
            </a:r>
            <a:b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 мундире чиновника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1037" y="5445224"/>
            <a:ext cx="7554416" cy="792088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Высшее чиновничество Российской империи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первой половины </a:t>
            </a:r>
            <a:r>
              <a:rPr lang="en-US" dirty="0" smtClean="0"/>
              <a:t>XIX </a:t>
            </a:r>
            <a:r>
              <a:rPr lang="ru-RU" dirty="0" smtClean="0"/>
              <a:t>века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314" y="297016"/>
            <a:ext cx="3275862" cy="3276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2587471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484784"/>
            <a:ext cx="64807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Вопрос урока: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«Как возможны были достижения России, если с её руководством всё действительно обстояло исключительно плохо?».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311065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543800" cy="3383632"/>
          </a:xfrm>
        </p:spPr>
        <p:txBody>
          <a:bodyPr/>
          <a:lstStyle/>
          <a:p>
            <a:pPr algn="ctr"/>
            <a:endParaRPr lang="ru-RU" sz="72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32656"/>
            <a:ext cx="4950837" cy="6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3523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543800" cy="3383632"/>
          </a:xfrm>
        </p:spPr>
        <p:txBody>
          <a:bodyPr/>
          <a:lstStyle/>
          <a:p>
            <a:pPr algn="ctr"/>
            <a:r>
              <a:rPr lang="ru-RU" sz="7200" dirty="0" smtClean="0">
                <a:latin typeface="+mn-lt"/>
              </a:rPr>
              <a:t>Благодарю </a:t>
            </a:r>
            <a:br>
              <a:rPr lang="ru-RU" sz="7200" dirty="0" smtClean="0">
                <a:latin typeface="+mn-lt"/>
              </a:rPr>
            </a:br>
            <a:r>
              <a:rPr lang="ru-RU" sz="7200" dirty="0" smtClean="0">
                <a:latin typeface="+mn-lt"/>
              </a:rPr>
              <a:t>за внимание и работу!</a:t>
            </a:r>
            <a:endParaRPr lang="ru-RU" sz="72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1569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58164"/>
            <a:ext cx="75608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pPr algn="just"/>
            <a:r>
              <a:rPr lang="ru-RU" sz="2800" dirty="0" smtClean="0"/>
              <a:t>«Чиновничество — </a:t>
            </a:r>
            <a:r>
              <a:rPr lang="ru-RU" sz="2800" dirty="0"/>
              <a:t>это сословие, пожалуй, является наиболее развращенным. Среди них редко встречаются порядочные люди. Хищения, подлоги, превратное толкование законов — вот их ремесло. К несчастью, они-то и </a:t>
            </a:r>
            <a:r>
              <a:rPr lang="ru-RU" sz="2800" dirty="0" smtClean="0"/>
              <a:t>правят, </a:t>
            </a:r>
            <a:r>
              <a:rPr lang="ru-RU" sz="2800" dirty="0"/>
              <a:t>так как им известны все тонкости бюрократической </a:t>
            </a:r>
            <a:r>
              <a:rPr lang="ru-RU" sz="2800" dirty="0" smtClean="0"/>
              <a:t>системы»</a:t>
            </a:r>
          </a:p>
          <a:p>
            <a:pPr algn="r"/>
            <a:r>
              <a:rPr lang="ru-RU" sz="2800" dirty="0" smtClean="0"/>
              <a:t>А.Х. </a:t>
            </a:r>
            <a:r>
              <a:rPr lang="ru-RU" sz="2800" dirty="0" err="1" smtClean="0"/>
              <a:t>Бенкендорф</a:t>
            </a:r>
            <a:r>
              <a:rPr lang="ru-RU" sz="2800" dirty="0" smtClean="0"/>
              <a:t>,</a:t>
            </a:r>
          </a:p>
          <a:p>
            <a:pPr algn="r"/>
            <a:r>
              <a:rPr lang="ru-RU" sz="2000" i="1" dirty="0" smtClean="0"/>
              <a:t>Главный начальник </a:t>
            </a:r>
            <a:r>
              <a:rPr lang="en-US" sz="2000" i="1" dirty="0" smtClean="0"/>
              <a:t>III</a:t>
            </a:r>
            <a:r>
              <a:rPr lang="ru-RU" sz="2000" i="1" dirty="0" smtClean="0"/>
              <a:t> Отделения собственной Е.И.В. канцелярии, 1827 год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40627102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3645024"/>
            <a:ext cx="7543800" cy="1656184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Человек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</a:t>
            </a:r>
            <a:b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 мундире чиновника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1037" y="5445224"/>
            <a:ext cx="7554416" cy="792088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Высшее чиновничество Российской империи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первой половины </a:t>
            </a:r>
            <a:r>
              <a:rPr lang="en-US" dirty="0" smtClean="0"/>
              <a:t>XIX </a:t>
            </a:r>
            <a:r>
              <a:rPr lang="ru-RU" dirty="0" smtClean="0"/>
              <a:t>века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314" y="297016"/>
            <a:ext cx="3275862" cy="3276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112770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805264"/>
            <a:ext cx="7482408" cy="864096"/>
          </a:xfrm>
        </p:spPr>
        <p:txBody>
          <a:bodyPr vert="horz">
            <a:normAutofit fontScale="90000"/>
          </a:bodyPr>
          <a:lstStyle/>
          <a:p>
            <a:pPr algn="ctr"/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609600"/>
            <a:ext cx="3657600" cy="5339679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Руководят Россией</a:t>
            </a:r>
          </a:p>
          <a:p>
            <a:pPr algn="ctr">
              <a:spcBef>
                <a:spcPts val="0"/>
              </a:spcBef>
            </a:pPr>
            <a:endParaRPr lang="ru-RU" dirty="0">
              <a:solidFill>
                <a:schemeClr val="tx1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</a:rPr>
              <a:t>Люди развращенные, непорядочные, склонные к хищениям, подлогам и беззаконию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400" i="1" dirty="0" err="1">
                <a:solidFill>
                  <a:schemeClr val="tx1"/>
                </a:solidFill>
              </a:rPr>
              <a:t>Бенкендорф</a:t>
            </a:r>
            <a:endParaRPr lang="ru-RU" sz="2400" i="1" dirty="0">
              <a:solidFill>
                <a:schemeClr val="tx1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</a:rPr>
              <a:t>Грубые, жестокие, подлые бездельники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400" i="1" dirty="0">
                <a:solidFill>
                  <a:schemeClr val="tx1"/>
                </a:solidFill>
              </a:rPr>
              <a:t>Гоголь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3657600" cy="53396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1421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805264"/>
            <a:ext cx="7482408" cy="864096"/>
          </a:xfrm>
        </p:spPr>
        <p:txBody>
          <a:bodyPr vert="horz">
            <a:normAutofit fontScale="90000"/>
          </a:bodyPr>
          <a:lstStyle/>
          <a:p>
            <a:pPr algn="ctr"/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609600"/>
            <a:ext cx="3657600" cy="5339679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Руководят Россией</a:t>
            </a:r>
          </a:p>
          <a:p>
            <a:pPr algn="ctr">
              <a:spcBef>
                <a:spcPts val="0"/>
              </a:spcBef>
            </a:pPr>
            <a:endParaRPr lang="ru-RU" dirty="0">
              <a:solidFill>
                <a:schemeClr val="tx1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</a:rPr>
              <a:t>Люди развращенные, непорядочные, склонные к хищениям, подлогам и беззаконию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400" i="1" dirty="0" err="1">
                <a:solidFill>
                  <a:schemeClr val="tx1"/>
                </a:solidFill>
              </a:rPr>
              <a:t>Бенкендорф</a:t>
            </a:r>
            <a:endParaRPr lang="ru-RU" sz="2400" i="1" dirty="0">
              <a:solidFill>
                <a:schemeClr val="tx1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</a:rPr>
              <a:t>Грубые, жестокие, подлые бездельники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400" i="1" dirty="0">
                <a:solidFill>
                  <a:schemeClr val="tx1"/>
                </a:solidFill>
              </a:rPr>
              <a:t>Гоголь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3657600" cy="533967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Россия выигрывает войны против объединенной Европы, Турции, Персии, переживает «золотой век» в культуре, вступает в промышленный переворот, расширяет границы.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7353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805264"/>
            <a:ext cx="7482408" cy="864096"/>
          </a:xfrm>
        </p:spPr>
        <p:txBody>
          <a:bodyPr vert="horz">
            <a:normAutofit fontScale="90000"/>
          </a:bodyPr>
          <a:lstStyle/>
          <a:p>
            <a:pPr algn="ctr"/>
            <a:r>
              <a:rPr lang="ru-RU" dirty="0" smtClean="0">
                <a:latin typeface="+mn-lt"/>
              </a:rPr>
              <a:t>Как такое возможно?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609600"/>
            <a:ext cx="3657600" cy="5339679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Руководят Россией</a:t>
            </a:r>
          </a:p>
          <a:p>
            <a:pPr algn="ctr">
              <a:spcBef>
                <a:spcPts val="0"/>
              </a:spcBef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</a:rPr>
              <a:t>Люди развращенные, непорядочные, склонные к хищениям, подлогам и беззаконию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400" i="1" dirty="0" err="1" smtClean="0">
                <a:solidFill>
                  <a:schemeClr val="tx1"/>
                </a:solidFill>
              </a:rPr>
              <a:t>Бенкендорф</a:t>
            </a:r>
            <a:endParaRPr lang="ru-RU" sz="2400" i="1" dirty="0" smtClean="0">
              <a:solidFill>
                <a:schemeClr val="tx1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</a:rPr>
              <a:t>Грубые, жестокие, подлые бездельники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</a:rPr>
              <a:t>Гоголь</a:t>
            </a:r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3657600" cy="533967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Россия выигрывает войны против объединенной Европы, Турции, Персии, переживает «золотой век» в культуре, вступает в промышленный переворот, расширяет границы.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7353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484784"/>
            <a:ext cx="64807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Вопрос урока: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«Как возможны были достижения России, если с её руководством всё действительно обстояло исключительно плохо?».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898943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869160"/>
            <a:ext cx="7554416" cy="1296144"/>
          </a:xfrm>
        </p:spPr>
        <p:txBody>
          <a:bodyPr>
            <a:normAutofit lnSpcReduction="10000"/>
          </a:bodyPr>
          <a:lstStyle/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СПЕРАНСКИЙ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1772-1839</a:t>
            </a:r>
          </a:p>
          <a:p>
            <a:pPr algn="ct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Государственный секретарь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" r="2574"/>
          <a:stretch/>
        </p:blipFill>
        <p:spPr>
          <a:xfrm>
            <a:off x="2673035" y="189160"/>
            <a:ext cx="3699165" cy="46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61435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268</TotalTime>
  <Words>304</Words>
  <Application>Microsoft Office PowerPoint</Application>
  <PresentationFormat>Экран (4:3)</PresentationFormat>
  <Paragraphs>91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NewsPrint</vt:lpstr>
      <vt:lpstr>История Отечества</vt:lpstr>
      <vt:lpstr>Презентация PowerPoint</vt:lpstr>
      <vt:lpstr>Презентация PowerPoint</vt:lpstr>
      <vt:lpstr>Человек   в мундире чиновника</vt:lpstr>
      <vt:lpstr>Презентация PowerPoint</vt:lpstr>
      <vt:lpstr>Презентация PowerPoint</vt:lpstr>
      <vt:lpstr>Как такое возможно?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Человек   в мундире чиновника</vt:lpstr>
      <vt:lpstr>Презентация PowerPoint</vt:lpstr>
      <vt:lpstr>Презентация PowerPoint</vt:lpstr>
      <vt:lpstr>Благодарю  за внимание и работу!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27</cp:revision>
  <cp:lastPrinted>2017-02-10T14:30:39Z</cp:lastPrinted>
  <dcterms:created xsi:type="dcterms:W3CDTF">2017-01-22T10:45:21Z</dcterms:created>
  <dcterms:modified xsi:type="dcterms:W3CDTF">2017-11-01T10:09:33Z</dcterms:modified>
</cp:coreProperties>
</file>