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0" r:id="rId5"/>
    <p:sldId id="261" r:id="rId6"/>
    <p:sldId id="262" r:id="rId7"/>
    <p:sldId id="263" r:id="rId8"/>
    <p:sldId id="257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99"/>
    <a:srgbClr val="CCCCFF"/>
    <a:srgbClr val="CCECFF"/>
    <a:srgbClr val="CCFF99"/>
    <a:srgbClr val="FFCC99"/>
    <a:srgbClr val="FFFF66"/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18" autoAdjust="0"/>
  </p:normalViewPr>
  <p:slideViewPr>
    <p:cSldViewPr>
      <p:cViewPr varScale="1">
        <p:scale>
          <a:sx n="81" d="100"/>
          <a:sy n="81" d="100"/>
        </p:scale>
        <p:origin x="-6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66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720079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детский сад № 50 Фрунзенского района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8496944" cy="496855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Игровые технологии в практике работы с детьми </a:t>
            </a: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раннего возраста</a:t>
            </a:r>
          </a:p>
          <a:p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(реализация образовательной области «Развитие речи»)</a:t>
            </a:r>
          </a:p>
          <a:p>
            <a:endParaRPr lang="ru-RU" sz="14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Старший воспитатель: </a:t>
            </a:r>
            <a:r>
              <a:rPr lang="ru-RU" sz="1400" i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Федосейкина</a:t>
            </a:r>
            <a:r>
              <a:rPr lang="ru-RU" sz="14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О.А.</a:t>
            </a:r>
          </a:p>
          <a:p>
            <a:pPr algn="r"/>
            <a:r>
              <a:rPr lang="ru-RU" sz="1400" i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2020 г.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yeisk-edu.ru/images/0103256230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1489"/>
          <a:stretch>
            <a:fillRect/>
          </a:stretch>
        </p:blipFill>
        <p:spPr bwMode="auto">
          <a:xfrm>
            <a:off x="251520" y="3356992"/>
            <a:ext cx="4810306" cy="3336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s://ds04.infourok.ru/uploads/ex/06e3/00031422-6e89ca46/hello_html_383ff54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B"/>
              </a:clrFrom>
              <a:clrTo>
                <a:srgbClr val="FDFD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280" y="3068960"/>
            <a:ext cx="1728730" cy="231083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260648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14375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Игровая педагогическая технология-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совокупность различных методов и приемов организации образовательной деятельности в форме различных педагогических игр.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196752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714375" algn="just"/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Применение игровых технологий в практике работы позволяет педагогу: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55576" y="2564904"/>
            <a:ext cx="4248472" cy="432048"/>
          </a:xfrm>
          <a:prstGeom prst="round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установить эмоциональную связь с ребёнком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5576" y="3212976"/>
            <a:ext cx="4824536" cy="432048"/>
          </a:xfrm>
          <a:prstGeom prst="roundRect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создать атмосферу доверия и доброжелательности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55576" y="5301208"/>
            <a:ext cx="8064896" cy="648072"/>
          </a:xfrm>
          <a:prstGeom prst="round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выстроить образовательный процесс так, чтобы усвоение или закрепление какого-либо материала протекало в увлекательной форме, в практической деятельности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55576" y="1916832"/>
            <a:ext cx="3384376" cy="432048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мотивировать детей к деятельности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55576" y="4653136"/>
            <a:ext cx="6480720" cy="432048"/>
          </a:xfrm>
          <a:prstGeom prst="roundRect">
            <a:avLst/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стимулировать и поддерживать детскую активность, любознательность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55576" y="3933056"/>
            <a:ext cx="5616624" cy="432048"/>
          </a:xfrm>
          <a:prstGeom prst="roundRect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подталкивает детей отвечать на вопросы и задавать их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55576" y="6093296"/>
            <a:ext cx="8064896" cy="6480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создать условия для самореализации каждого ребенка, проявления его инициативы и самостоятельности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1560" y="404664"/>
            <a:ext cx="777686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5125"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- занятия для детей раннего возраста строятся в логике, где игры и  игровые задания (упражнения) включаются последовательно и  объединены общим сюжетом или персонажем.</a:t>
            </a:r>
          </a:p>
          <a:p>
            <a:pPr indent="365125" algn="just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5125"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– занятие  состоит из трех частей:</a:t>
            </a:r>
          </a:p>
          <a:p>
            <a:pPr indent="365125"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часть – организационная: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направлена на привлечение внимания детей и включение их в игровую ситуацию, мотивирование детей на дальнейшую деятельность;</a:t>
            </a:r>
          </a:p>
          <a:p>
            <a:pPr indent="365125" algn="just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5125"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часть – основная: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направлена на освоение или закрепление материала в ходе выполнения игровых упражнений и развивающих (дидактических и др.) игр;</a:t>
            </a:r>
          </a:p>
          <a:p>
            <a:pPr indent="365125" algn="just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5125" algn="just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часть – заключительная: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выход из игровой ситуации, переключение детей на другую деятельность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11560" y="1268760"/>
            <a:ext cx="7920880" cy="648072"/>
          </a:xfrm>
          <a:prstGeom prst="roundRect">
            <a:avLst/>
          </a:prstGeom>
          <a:solidFill>
            <a:srgbClr val="FFFF99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– забавы -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развивают эмоциональную сферу, коммуникативные умения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3284984"/>
            <a:ext cx="3960440" cy="1440160"/>
          </a:xfrm>
          <a:prstGeom prst="roundRect">
            <a:avLst/>
          </a:prstGeom>
          <a:solidFill>
            <a:srgbClr val="FFFF99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Пальчиковые игры -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развивают моторику рук, учат действовать по образцу, подражанию, способствуют развитию речи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2060848"/>
            <a:ext cx="3960440" cy="1080120"/>
          </a:xfrm>
          <a:prstGeom prst="roundRect">
            <a:avLst/>
          </a:prstGeom>
          <a:solidFill>
            <a:srgbClr val="FFFF99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Хороводные игры -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развивают понимание речи, закрепляют умение действовать в соответствии со словами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7624" y="404664"/>
            <a:ext cx="64087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игр, 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используемых при проведении игр - занятий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3568" y="4869160"/>
            <a:ext cx="3888432" cy="1728192"/>
          </a:xfrm>
          <a:prstGeom prst="roundRect">
            <a:avLst/>
          </a:prstGeom>
          <a:solidFill>
            <a:srgbClr val="FFFF99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и игрушки на развитие мелкой моторики–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способствуют работе речевых и мыслительных центров головного мозга, формированию произвольности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060848"/>
            <a:ext cx="2952328" cy="2108807"/>
          </a:xfrm>
          <a:prstGeom prst="roundRect">
            <a:avLst>
              <a:gd name="adj" fmla="val 16667"/>
            </a:avLst>
          </a:prstGeom>
          <a:ln w="28575">
            <a:solidFill>
              <a:schemeClr val="tx2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365104"/>
            <a:ext cx="2952328" cy="2207656"/>
          </a:xfrm>
          <a:prstGeom prst="roundRect">
            <a:avLst>
              <a:gd name="adj" fmla="val 16667"/>
            </a:avLst>
          </a:prstGeom>
          <a:ln w="38100">
            <a:solidFill>
              <a:schemeClr val="tx2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187624" y="404664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игр,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используемых при проведении игр - занятий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9552" y="4437112"/>
            <a:ext cx="7920880" cy="864096"/>
          </a:xfrm>
          <a:prstGeom prst="roundRect">
            <a:avLst/>
          </a:prstGeom>
          <a:solidFill>
            <a:srgbClr val="FFFF99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с предметами –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формируют и закрепляют представления о сенсорных эталонах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9552" y="5445224"/>
            <a:ext cx="7920880" cy="936104"/>
          </a:xfrm>
          <a:prstGeom prst="roundRect">
            <a:avLst/>
          </a:prstGeom>
          <a:solidFill>
            <a:srgbClr val="FFFF99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Словесные игры, игры на звукоподражание –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развивают речь, стимулируют к коммуникации со взрослыми и детьми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11560" y="1124744"/>
            <a:ext cx="3456384" cy="3096344"/>
          </a:xfrm>
          <a:prstGeom prst="roundRect">
            <a:avLst/>
          </a:prstGeom>
          <a:solidFill>
            <a:srgbClr val="FFFF99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Игровые упражнения на дыхание -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закрепляют умение делать достаточно сильный вдох и выдох для проговаривания звуков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1052736"/>
            <a:ext cx="2005612" cy="2268252"/>
          </a:xfrm>
          <a:prstGeom prst="roundRect">
            <a:avLst>
              <a:gd name="adj" fmla="val 16667"/>
            </a:avLst>
          </a:prstGeom>
          <a:ln w="19050">
            <a:solidFill>
              <a:schemeClr val="tx2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6588224" y="3068960"/>
            <a:ext cx="19442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«Летят снежинки»</a:t>
            </a:r>
            <a:endParaRPr lang="ru-RU" sz="1400" b="1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752901"/>
            <a:ext cx="2016224" cy="2454273"/>
          </a:xfrm>
          <a:prstGeom prst="roundRect">
            <a:avLst>
              <a:gd name="adj" fmla="val 16667"/>
            </a:avLst>
          </a:prstGeom>
          <a:ln>
            <a:solidFill>
              <a:schemeClr val="tx2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4355976" y="3933056"/>
            <a:ext cx="1944216" cy="30777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sz="1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«Вертушка»</a:t>
            </a:r>
            <a:endParaRPr lang="ru-RU" sz="1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644008" y="3789040"/>
            <a:ext cx="4032448" cy="2520280"/>
          </a:xfrm>
          <a:prstGeom prst="roundRect">
            <a:avLst/>
          </a:prstGeom>
          <a:solidFill>
            <a:srgbClr val="FFFF99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с сюжетными игрушками-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стимулирую детей выполнять игровые действия сопровождая их речью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7624" y="404664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игр,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используемых при проведении игр - занятий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39552" y="1340768"/>
            <a:ext cx="4032448" cy="2376264"/>
          </a:xfrm>
          <a:prstGeom prst="roundRect">
            <a:avLst/>
          </a:prstGeom>
          <a:solidFill>
            <a:srgbClr val="FFFF99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игры –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позволяют в занимательной форме решать обучающие задачи, развивают память, внимание, речь, мышление и т.д.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861048"/>
            <a:ext cx="3672408" cy="2448272"/>
          </a:xfrm>
          <a:prstGeom prst="roundRect">
            <a:avLst>
              <a:gd name="adj" fmla="val 16667"/>
            </a:avLst>
          </a:prstGeom>
          <a:ln w="19050">
            <a:solidFill>
              <a:schemeClr val="tx2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268760"/>
            <a:ext cx="3573468" cy="2384971"/>
          </a:xfrm>
          <a:prstGeom prst="roundRect">
            <a:avLst>
              <a:gd name="adj" fmla="val 16667"/>
            </a:avLst>
          </a:prstGeom>
          <a:ln w="28575">
            <a:solidFill>
              <a:schemeClr val="tx2">
                <a:lumMod val="75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187624" y="404664"/>
            <a:ext cx="64087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Виды игр, 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используемых при проведении игр - занятий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1560" y="3140968"/>
            <a:ext cx="7848872" cy="864096"/>
          </a:xfrm>
          <a:prstGeom prst="roundRect">
            <a:avLst/>
          </a:prstGeom>
          <a:solidFill>
            <a:srgbClr val="FFFF99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в парах–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формируют потребность в общении, стимулируют речевое общение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1560" y="4293096"/>
            <a:ext cx="7920880" cy="936104"/>
          </a:xfrm>
          <a:prstGeom prst="roundRect">
            <a:avLst/>
          </a:prstGeom>
          <a:solidFill>
            <a:srgbClr val="FFFF99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Настольные игры–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способствуют успешно развивать речевые навыки, логику, внимание, произвольность и т.д.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11560" y="1412776"/>
            <a:ext cx="7704856" cy="1440160"/>
          </a:xfrm>
          <a:prstGeom prst="roundRect">
            <a:avLst/>
          </a:prstGeom>
          <a:solidFill>
            <a:srgbClr val="FFFF99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Совместные игры с несколькими партнерами – </a:t>
            </a:r>
            <a:r>
              <a:rPr lang="ru-RU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помогают пережить чувство общности, формируют  умение вступать в эмоциональное и практическое взаимодействие с группой сверстников, стимулируют речевое общение</a:t>
            </a:r>
            <a:endParaRPr lang="ru-RU" i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83568" y="980728"/>
            <a:ext cx="7632848" cy="4752528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indent="446088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«Для ребенка нужны игры, через которые он сможет учится. Первые навыки в рисовании, пении, танцах, счете и письме войдут в мир познания ребенка через ворота детской игры и другие соответствующие возрасту ребенка виды деятельности. </a:t>
            </a:r>
          </a:p>
          <a:p>
            <a:pPr indent="446088"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Через игру, сотрудничество, диалог дети знакомятся с окружающим миром.»</a:t>
            </a:r>
          </a:p>
          <a:p>
            <a:pPr algn="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Асмолов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20518697">
            <a:off x="882834" y="1440355"/>
            <a:ext cx="68772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512</Words>
  <Application>Microsoft Office PowerPoint</Application>
  <PresentationFormat>Экран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Государственное бюджетное дошкольное образовательное учреждение  детский сад № 50 Фрунзенского района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 детский сад № 50 Фрунзенского района</dc:title>
  <cp:lastModifiedBy>DOU50</cp:lastModifiedBy>
  <cp:revision>57</cp:revision>
  <dcterms:modified xsi:type="dcterms:W3CDTF">2021-06-07T10:48:33Z</dcterms:modified>
</cp:coreProperties>
</file>