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2" r:id="rId6"/>
    <p:sldId id="261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2BE27D-1EA3-4C5B-85E6-C23F1375648A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1298F-E55F-4269-8FDD-2B0B974AB57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61298F-E55F-4269-8FDD-2B0B974AB57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FE3760F-5F91-4229-A0A3-0B465FB94EDE}" type="datetimeFigureOut">
              <a:rPr lang="ru-RU" smtClean="0"/>
              <a:pPr/>
              <a:t>07.06.2021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2D2D51D-B3AE-4A96-9999-CD42DC66BF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k1.ru/pics_books/9785699481682.jpg" TargetMode="External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mr7.ru/netcat_files/825/620/h_ea9b4fa6ff85999cc75a5b5e6cd07043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turometr.ru/uploads/images/31/b2/bd/1183/9f51f5302e.jpg" TargetMode="External"/><Relationship Id="rId3" Type="http://schemas.openxmlformats.org/officeDocument/2006/relationships/image" Target="../media/image15.jpeg"/><Relationship Id="rId7" Type="http://schemas.openxmlformats.org/officeDocument/2006/relationships/image" Target="../media/image17.jpeg"/><Relationship Id="rId2" Type="http://schemas.openxmlformats.org/officeDocument/2006/relationships/hyperlink" Target="http://dobrochan.ru/src/jpg/0909/125312040355101.jp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21region.org/uploads/posts/2011-08/1314250759_1.jpg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www.themanyfacesofspaces.com/Quagga_op_800x629.jpg" TargetMode="External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mulka.ru/uploads/posts4/14146.jpg" TargetMode="External"/><Relationship Id="rId13" Type="http://schemas.openxmlformats.org/officeDocument/2006/relationships/image" Target="../media/image24.jpeg"/><Relationship Id="rId18" Type="http://schemas.openxmlformats.org/officeDocument/2006/relationships/image" Target="../media/image27.jpeg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12" Type="http://schemas.openxmlformats.org/officeDocument/2006/relationships/hyperlink" Target="http://i021.radikal.ru/1012/52/6b916e43ac93t.jpg" TargetMode="External"/><Relationship Id="rId17" Type="http://schemas.openxmlformats.org/officeDocument/2006/relationships/hyperlink" Target="http://img15.nnm.ru/8/a/8/a/0/871bcb37782aebf0cf5d66b5235.jpg" TargetMode="Externa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kroko.narod.ru/image/1/croc2s.jpg" TargetMode="External"/><Relationship Id="rId11" Type="http://schemas.openxmlformats.org/officeDocument/2006/relationships/image" Target="../media/image23.jpeg"/><Relationship Id="rId5" Type="http://schemas.openxmlformats.org/officeDocument/2006/relationships/image" Target="../media/image20.jpeg"/><Relationship Id="rId15" Type="http://schemas.openxmlformats.org/officeDocument/2006/relationships/hyperlink" Target="http://www.smolensk2.ru/images/img_16971.jpg" TargetMode="External"/><Relationship Id="rId10" Type="http://schemas.openxmlformats.org/officeDocument/2006/relationships/hyperlink" Target="http://img-fotki.yandex.ru/get/4523/83602574.0/0_78312_a88a1c34_XL" TargetMode="External"/><Relationship Id="rId4" Type="http://schemas.openxmlformats.org/officeDocument/2006/relationships/hyperlink" Target="http://zverki.org/wp-content/uploads/2010/09/0_103d7_612626cb_XL.jpeg" TargetMode="External"/><Relationship Id="rId9" Type="http://schemas.openxmlformats.org/officeDocument/2006/relationships/image" Target="../media/image22.jpeg"/><Relationship Id="rId1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hyperlink" Target="http://img-2007-07.photosight.ru/04/2179986.jpg" TargetMode="External"/><Relationship Id="rId7" Type="http://schemas.openxmlformats.org/officeDocument/2006/relationships/hyperlink" Target="http://flower.onego.ru/lukov/enc_4727.jpg" TargetMode="External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jpeg"/><Relationship Id="rId5" Type="http://schemas.openxmlformats.org/officeDocument/2006/relationships/hyperlink" Target="http://dic.academic.ru/pictures/wiki/files/84/Trollius-o55.jpg" TargetMode="External"/><Relationship Id="rId4" Type="http://schemas.openxmlformats.org/officeDocument/2006/relationships/image" Target="../media/image29.jpeg"/><Relationship Id="rId9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4071942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учитель начальных классов</a:t>
            </a:r>
          </a:p>
          <a:p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Сидорова И.В.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/>
              <a:t>Красная книга   </a:t>
            </a:r>
            <a:r>
              <a:rPr lang="ru-RU" sz="5400" b="1" dirty="0" smtClean="0"/>
              <a:t>России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(</a:t>
            </a:r>
            <a:r>
              <a:rPr lang="ru-RU" b="1" dirty="0" smtClean="0"/>
              <a:t>Окружающий  мир, 2 класс)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0_3e805_6b71aa8c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445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79512" y="5589240"/>
            <a:ext cx="8784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Берегите прекрасный мир   природы! 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u="sng" dirty="0" smtClean="0">
                <a:solidFill>
                  <a:srgbClr val="C00000"/>
                </a:solidFill>
              </a:rPr>
              <a:t>Красная книга  России</a:t>
            </a:r>
            <a:endParaRPr lang="ru-RU" sz="5400" b="1" u="sng" dirty="0">
              <a:solidFill>
                <a:srgbClr val="C00000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 rot="10800000" flipV="1">
            <a:off x="1500166" y="1928802"/>
            <a:ext cx="2286016" cy="135732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929190" y="1928802"/>
            <a:ext cx="1847864" cy="141923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9512" y="3286124"/>
            <a:ext cx="28922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Почему такой цвет у  книги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5796136" y="3357562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 чём эта книга?</a:t>
            </a:r>
            <a:endParaRPr lang="ru-RU" sz="2800" dirty="0"/>
          </a:p>
        </p:txBody>
      </p:sp>
      <p:pic>
        <p:nvPicPr>
          <p:cNvPr id="1028" name="Picture 4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4139943"/>
            <a:ext cx="2161904" cy="27180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Картинка 32 из 6848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852936"/>
            <a:ext cx="280352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u="sng" dirty="0" smtClean="0">
                <a:solidFill>
                  <a:srgbClr val="C00000"/>
                </a:solidFill>
              </a:rPr>
              <a:t>«Почему такой цвет?»</a:t>
            </a:r>
            <a:endParaRPr lang="ru-RU" b="1" u="sng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596" y="1928802"/>
            <a:ext cx="821537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Красный цвет – </a:t>
            </a:r>
            <a:r>
              <a:rPr lang="ru-RU" sz="3200" dirty="0" err="1">
                <a:solidFill>
                  <a:srgbClr val="C00000"/>
                </a:solidFill>
              </a:rPr>
              <a:t>ц</a:t>
            </a:r>
            <a:r>
              <a:rPr lang="ru-RU" sz="3200" dirty="0" err="1" smtClean="0">
                <a:solidFill>
                  <a:srgbClr val="C00000"/>
                </a:solidFill>
              </a:rPr>
              <a:t>вет</a:t>
            </a:r>
            <a:r>
              <a:rPr lang="ru-RU" sz="3200" dirty="0" smtClean="0">
                <a:solidFill>
                  <a:srgbClr val="C00000"/>
                </a:solidFill>
              </a:rPr>
              <a:t> опасности.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Красный цвет – </a:t>
            </a:r>
            <a:r>
              <a:rPr lang="ru-RU" sz="3200" dirty="0" err="1" smtClean="0">
                <a:solidFill>
                  <a:srgbClr val="C00000"/>
                </a:solidFill>
              </a:rPr>
              <a:t>цвет</a:t>
            </a:r>
            <a:r>
              <a:rPr lang="ru-RU" sz="3200" dirty="0" smtClean="0">
                <a:solidFill>
                  <a:srgbClr val="C00000"/>
                </a:solidFill>
              </a:rPr>
              <a:t> предостережения.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1000100" y="3143248"/>
            <a:ext cx="2357454" cy="2071702"/>
          </a:xfrm>
          <a:prstGeom prst="smileyFace">
            <a:avLst>
              <a:gd name="adj" fmla="val -4653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7" descr="Картинка 30 из 6848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3068960"/>
            <a:ext cx="5076825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7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2951E-7 L 0.16025 0.06869 C 0.19393 0.08418 0.24427 0.09297 0.29653 0.09297 C 0.35643 0.09297 0.40417 0.08418 0.43785 0.06869 L 0.59844 1.2951E-7 " pathEditMode="relative" rAng="0" ptsTypes="FffFF">
                                      <p:cBhvr>
                                        <p:cTn id="19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9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2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73425"/>
                                      </p:to>
                                    </p:animClr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7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0.00417 L 0.1566 0.05203 C 0.18959 0.06475 0.23872 0.07192 0.28976 0.07192 C 0.34827 0.07192 0.39497 0.06475 0.42796 0.05203 L 0.58473 -0.00417 " pathEditMode="relative" rAng="0" ptsTypes="FffFF">
                                      <p:cBhvr>
                                        <p:cTn id="31" dur="5000" spd="-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" y="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56207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u="sng" dirty="0" smtClean="0">
                <a:solidFill>
                  <a:srgbClr val="C00000"/>
                </a:solidFill>
              </a:rPr>
              <a:t>О чём эта книга?</a:t>
            </a:r>
            <a:endParaRPr lang="ru-RU" sz="5400" b="1" u="sng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980728"/>
            <a:ext cx="835292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</a:rPr>
              <a:t>Красная книга </a:t>
            </a:r>
            <a:r>
              <a:rPr lang="ru-RU" b="1" dirty="0" smtClean="0">
                <a:solidFill>
                  <a:srgbClr val="002060"/>
                </a:solidFill>
              </a:rPr>
              <a:t>- это список редких и </a:t>
            </a:r>
            <a:r>
              <a:rPr lang="ru-RU" b="1" dirty="0" smtClean="0">
                <a:solidFill>
                  <a:srgbClr val="002060"/>
                </a:solidFill>
              </a:rPr>
              <a:t>исчезающих. </a:t>
            </a:r>
            <a:r>
              <a:rPr lang="ru-RU" b="1" dirty="0" smtClean="0">
                <a:solidFill>
                  <a:srgbClr val="002060"/>
                </a:solidFill>
              </a:rPr>
              <a:t>Цвет переплёта книги красный. Он, как сигнал светофора, предупреждает: “Стоп! Трогать животных и растения нельзя! Это опасно для их жизни! Остановись, ты разрушаешь свой дом!”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Страницы у Красной книги разноцветные. Это сделано не для украшения. По цвету страницы можно определить, в каком положении находится то или иное растение или животное.</a:t>
            </a:r>
          </a:p>
          <a:p>
            <a:pPr>
              <a:defRPr/>
            </a:pPr>
            <a:r>
              <a:rPr lang="ru-RU" b="1" dirty="0" smtClean="0">
                <a:solidFill>
                  <a:srgbClr val="FF0000"/>
                </a:solidFill>
              </a:rPr>
              <a:t>На красных страницах записаны исчезающие растения и животные, которых мало, но ещё можно встретить.</a:t>
            </a:r>
          </a:p>
          <a:p>
            <a:pPr>
              <a:defRPr/>
            </a:pPr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 жёлтых страницах занесены животные и растения, число которых быстро уменьшается.</a:t>
            </a:r>
          </a:p>
          <a:p>
            <a:pPr>
              <a:defRPr/>
            </a:pPr>
            <a:r>
              <a:rPr lang="ru-RU" b="1" dirty="0" smtClean="0"/>
              <a:t>На белых страницах помещены вообще редкие виды на Земле, численность которых всегда была невелика.</a:t>
            </a:r>
          </a:p>
          <a:p>
            <a:pPr>
              <a:defRPr/>
            </a:pPr>
            <a:r>
              <a:rPr lang="ru-RU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На серых страницах занесены животные и растения, до сих пор мало изученные.</a:t>
            </a:r>
          </a:p>
          <a:p>
            <a:pPr>
              <a:defRPr/>
            </a:pPr>
            <a:r>
              <a:rPr lang="ru-RU" b="1" dirty="0" smtClean="0">
                <a:solidFill>
                  <a:srgbClr val="008000"/>
                </a:solidFill>
              </a:rPr>
              <a:t>На зелёных страницах записаны восстановленные виды животных и растений, которых удалось спасти от вымирания.</a:t>
            </a:r>
          </a:p>
          <a:p>
            <a:pPr>
              <a:defRPr/>
            </a:pPr>
            <a:r>
              <a:rPr lang="ru-RU" b="1" dirty="0" smtClean="0"/>
              <a:t>На чёрных страницах находятся исчезнувшие виды, которых мы больше не увидим.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/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В эту книгу внесены  редкие и охраняемые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err="1" smtClean="0">
                <a:solidFill>
                  <a:srgbClr val="C00000"/>
                </a:solidFill>
              </a:rPr>
              <a:t>животные,насекомые,рыбы,млекопитающиеся</a:t>
            </a:r>
            <a:r>
              <a:rPr lang="ru-RU" sz="3600" b="1" dirty="0" smtClean="0">
                <a:solidFill>
                  <a:srgbClr val="C00000"/>
                </a:solidFill>
              </a:rPr>
              <a:t>,</a:t>
            </a:r>
            <a:br>
              <a:rPr lang="ru-RU" sz="3600" b="1" dirty="0" smtClean="0">
                <a:solidFill>
                  <a:srgbClr val="C00000"/>
                </a:solidFill>
              </a:rPr>
            </a:br>
            <a:r>
              <a:rPr lang="ru-RU" sz="3600" b="1" dirty="0" smtClean="0">
                <a:solidFill>
                  <a:srgbClr val="C00000"/>
                </a:solidFill>
              </a:rPr>
              <a:t>земноводные, рептилии, птицы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29256" y="2643182"/>
            <a:ext cx="2786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/>
          </a:p>
        </p:txBody>
      </p:sp>
      <p:pic>
        <p:nvPicPr>
          <p:cNvPr id="13" name="Picture 6" descr="0_1d06c_d9bce486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772816"/>
            <a:ext cx="2123728" cy="2898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8" descr="0_2d5a0_96664f56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653137"/>
            <a:ext cx="3095749" cy="2204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5" descr="0_1c504_24e4f09e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737720"/>
            <a:ext cx="2827040" cy="21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0_4aed9_6514042d_X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83768" y="1772816"/>
            <a:ext cx="25199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" descr="0_445db_643e4830_XL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1844824"/>
            <a:ext cx="287972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7" descr="0_1eba3_385bd3a1_XL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4578350"/>
            <a:ext cx="2520280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 эту книгу внесены  редкие и охраняемые </a:t>
            </a:r>
            <a:r>
              <a:rPr lang="ru-RU" sz="2800" b="1" dirty="0" err="1" smtClean="0">
                <a:solidFill>
                  <a:srgbClr val="C00000"/>
                </a:solidFill>
              </a:rPr>
              <a:t>растения:деревья,кустарники,травянистые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994122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pic>
        <p:nvPicPr>
          <p:cNvPr id="14" name="Picture 7" descr="0_2d2bc_6f72a347_-1-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9" y="1484784"/>
            <a:ext cx="3456383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0_2b389_284f9bdc_X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484784"/>
            <a:ext cx="3665537" cy="2446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5" descr="0_1bb56_8d0909ef_-3-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149080"/>
            <a:ext cx="344963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4" descr="___1_~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026617"/>
            <a:ext cx="2952328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8075240" cy="1426170"/>
          </a:xfrm>
        </p:spPr>
        <p:txBody>
          <a:bodyPr>
            <a:noAutofit/>
          </a:bodyPr>
          <a:lstStyle/>
          <a:p>
            <a:pPr algn="ctr"/>
            <a:r>
              <a:rPr lang="ru-RU" altLang="ru-RU" sz="3600" b="1" dirty="0" smtClean="0">
                <a:solidFill>
                  <a:schemeClr val="tx1"/>
                </a:solidFill>
                <a:latin typeface="+mn-lt"/>
              </a:rPr>
              <a:t>Животные, которых  уже нет на Земле!</a:t>
            </a:r>
            <a:r>
              <a:rPr lang="ru-RU" altLang="ru-RU" sz="36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altLang="ru-RU" sz="3600" b="1" dirty="0" smtClean="0">
                <a:solidFill>
                  <a:srgbClr val="C00000"/>
                </a:solidFill>
                <a:latin typeface="+mn-lt"/>
              </a:rPr>
            </a:br>
            <a:endParaRPr lang="ru-RU" sz="3600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3" name="Picture 5" descr="Картинка 7 из 748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052736"/>
            <a:ext cx="3528391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15616" y="3068960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>морская корова</a:t>
            </a:r>
            <a:endParaRPr lang="ru-RU" altLang="ru-RU" b="1" dirty="0"/>
          </a:p>
        </p:txBody>
      </p:sp>
      <p:pic>
        <p:nvPicPr>
          <p:cNvPr id="5" name="Picture 14" descr="Картинка 2 из 1389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908720"/>
            <a:ext cx="2636019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6084168" y="3068960"/>
            <a:ext cx="180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>зебра </a:t>
            </a:r>
            <a:r>
              <a:rPr lang="ru-RU" altLang="ru-RU" b="1" dirty="0" err="1" smtClean="0"/>
              <a:t>квагга</a:t>
            </a:r>
            <a:endParaRPr lang="ru-RU" altLang="ru-RU" b="1" dirty="0"/>
          </a:p>
        </p:txBody>
      </p:sp>
      <p:pic>
        <p:nvPicPr>
          <p:cNvPr id="7" name="Picture 10" descr="Картинка 1 из 2589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3568" y="3573016"/>
            <a:ext cx="244827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03648" y="6237312"/>
            <a:ext cx="1153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>дронт</a:t>
            </a:r>
            <a:endParaRPr lang="ru-RU" altLang="ru-RU" b="1" dirty="0"/>
          </a:p>
        </p:txBody>
      </p:sp>
      <p:pic>
        <p:nvPicPr>
          <p:cNvPr id="9" name="Picture 8" descr="Картинка 10 из 19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860032" y="3501008"/>
            <a:ext cx="2088232" cy="2669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427984" y="6237312"/>
            <a:ext cx="28553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/>
              <a:t>странствующие голуби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1426170"/>
          </a:xfrm>
        </p:spPr>
        <p:txBody>
          <a:bodyPr>
            <a:normAutofit fontScale="90000"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Животные и птицы,</a:t>
            </a:r>
            <a:br>
              <a:rPr lang="ru-RU" alt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которые находятся на грани вымирания!</a:t>
            </a:r>
            <a:br>
              <a:rPr lang="ru-RU" altLang="ru-RU" sz="3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endParaRPr lang="ru-RU" sz="36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7" descr="601705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124744"/>
            <a:ext cx="2408948" cy="1656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0" descr="Картинка 6 из 59714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124744"/>
            <a:ext cx="2303165" cy="1745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55576" y="2420888"/>
            <a:ext cx="1896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>снежный барс</a:t>
            </a:r>
            <a:endParaRPr lang="ru-RU" alt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2636912"/>
            <a:ext cx="184928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>красный волк</a:t>
            </a:r>
            <a:endParaRPr lang="ru-RU" altLang="ru-RU" b="1" dirty="0"/>
          </a:p>
        </p:txBody>
      </p:sp>
      <p:pic>
        <p:nvPicPr>
          <p:cNvPr id="9" name="Picture 5" descr="Картинка 37 из 75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3528" y="2924944"/>
            <a:ext cx="2385265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8" descr="Картинка 4 из 2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059832" y="2996952"/>
            <a:ext cx="2520280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Прямоугольник 11"/>
          <p:cNvSpPr/>
          <p:nvPr/>
        </p:nvSpPr>
        <p:spPr>
          <a:xfrm>
            <a:off x="251520" y="4437112"/>
            <a:ext cx="2672657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altLang="ru-RU" b="1" dirty="0" smtClean="0"/>
              <a:t>кубинский крокодил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43808" y="4077072"/>
            <a:ext cx="32403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err="1" smtClean="0"/>
              <a:t>Мадагаскарская</a:t>
            </a:r>
            <a:r>
              <a:rPr lang="ru-RU" altLang="ru-RU" b="1" dirty="0" smtClean="0"/>
              <a:t> черепаха </a:t>
            </a:r>
            <a:endParaRPr lang="ru-RU" altLang="ru-RU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6309320"/>
            <a:ext cx="15841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 smtClean="0"/>
              <a:t>дрофа</a:t>
            </a:r>
            <a:endParaRPr lang="ru-RU" altLang="ru-RU" dirty="0"/>
          </a:p>
        </p:txBody>
      </p:sp>
      <p:pic>
        <p:nvPicPr>
          <p:cNvPr id="16" name="Picture 8" descr="Картинка 2 из 19195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23528" y="4725144"/>
            <a:ext cx="2510805" cy="1844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Прямоугольник 16"/>
          <p:cNvSpPr/>
          <p:nvPr/>
        </p:nvSpPr>
        <p:spPr>
          <a:xfrm>
            <a:off x="251520" y="6237312"/>
            <a:ext cx="24834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/>
              <a:t>розовый  фламинго</a:t>
            </a:r>
            <a:endParaRPr lang="ru-RU" altLang="ru-RU" b="1" dirty="0"/>
          </a:p>
        </p:txBody>
      </p:sp>
      <p:pic>
        <p:nvPicPr>
          <p:cNvPr id="18" name="Picture 11" descr="Картинка 12 из 2873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796136" y="2708920"/>
            <a:ext cx="2647745" cy="1651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6372200" y="4293096"/>
            <a:ext cx="1512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>джейран</a:t>
            </a:r>
            <a:endParaRPr lang="ru-RU" altLang="ru-RU" b="1" dirty="0"/>
          </a:p>
        </p:txBody>
      </p:sp>
      <p:pic>
        <p:nvPicPr>
          <p:cNvPr id="20" name="Picture 5" descr="drofa3-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724128" y="4725144"/>
            <a:ext cx="2768039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7" descr="Картинка 2 из 5644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3275856" y="4437112"/>
            <a:ext cx="2016918" cy="2016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Прямоугольник 21"/>
          <p:cNvSpPr/>
          <p:nvPr/>
        </p:nvSpPr>
        <p:spPr>
          <a:xfrm>
            <a:off x="3491880" y="6453336"/>
            <a:ext cx="16561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/>
              <a:t>чёрный аист</a:t>
            </a:r>
            <a:endParaRPr lang="ru-RU" altLang="ru-RU" b="1" dirty="0"/>
          </a:p>
        </p:txBody>
      </p:sp>
      <p:pic>
        <p:nvPicPr>
          <p:cNvPr id="23" name="Picture 13" descr="Картинка 23 из 17637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868144" y="1196752"/>
            <a:ext cx="2520280" cy="1458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Прямоугольник 23"/>
          <p:cNvSpPr/>
          <p:nvPr/>
        </p:nvSpPr>
        <p:spPr>
          <a:xfrm>
            <a:off x="6084168" y="2420888"/>
            <a:ext cx="18345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/>
              <a:t>амурский тигр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651304" cy="1296144"/>
          </a:xfrm>
        </p:spPr>
        <p:txBody>
          <a:bodyPr>
            <a:no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 dirty="0" smtClean="0">
                <a:solidFill>
                  <a:srgbClr val="C00000"/>
                </a:solidFill>
              </a:rPr>
              <a:t>Растения,</a:t>
            </a:r>
            <a:br>
              <a:rPr lang="ru-RU" altLang="ru-RU" sz="3200" b="1" dirty="0" smtClean="0">
                <a:solidFill>
                  <a:srgbClr val="C00000"/>
                </a:solidFill>
              </a:rPr>
            </a:br>
            <a:r>
              <a:rPr lang="ru-RU" altLang="ru-RU" sz="3200" b="1" dirty="0" smtClean="0">
                <a:solidFill>
                  <a:srgbClr val="C00000"/>
                </a:solidFill>
              </a:rPr>
              <a:t>которые находятся  на грани вымирания!</a:t>
            </a:r>
            <a:br>
              <a:rPr lang="ru-RU" altLang="ru-RU" sz="3200" b="1" dirty="0" smtClean="0">
                <a:solidFill>
                  <a:srgbClr val="C00000"/>
                </a:solidFill>
              </a:rPr>
            </a:b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Picture 5" descr="information_items_287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3240360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Картинка 10 из 991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196752"/>
            <a:ext cx="3240360" cy="2043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51520" y="3212976"/>
            <a:ext cx="3168352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b="1" dirty="0" smtClean="0">
                <a:solidFill>
                  <a:srgbClr val="C00000"/>
                </a:solidFill>
              </a:rPr>
              <a:t>Башмачок настоящий </a:t>
            </a:r>
          </a:p>
          <a:p>
            <a:pPr algn="ctr">
              <a:lnSpc>
                <a:spcPct val="80000"/>
              </a:lnSpc>
            </a:pPr>
            <a:r>
              <a:rPr lang="ru-RU" altLang="ru-RU" b="1" dirty="0" smtClean="0">
                <a:solidFill>
                  <a:srgbClr val="C00000"/>
                </a:solidFill>
              </a:rPr>
              <a:t>«Венерин башмачок»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932040" y="3284984"/>
            <a:ext cx="27363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лилия водная белая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8" name="Picture 5" descr="Картинка 5 из 5976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3861048"/>
            <a:ext cx="1864891" cy="2149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95536" y="6165304"/>
            <a:ext cx="15404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купальница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" name="Picture 16" descr="Картинка 5 из 495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699792" y="3861048"/>
            <a:ext cx="2573328" cy="228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843808" y="6237312"/>
            <a:ext cx="2094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тюльпан </a:t>
            </a:r>
            <a:r>
              <a:rPr lang="ru-RU" altLang="ru-RU" b="1" dirty="0" err="1" smtClean="0">
                <a:solidFill>
                  <a:srgbClr val="C00000"/>
                </a:solidFill>
              </a:rPr>
              <a:t>шренка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2" name="Picture 14" descr="1271929916_1249879578_ryabchik-i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52120" y="3825404"/>
            <a:ext cx="2729805" cy="2267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5940152" y="6237312"/>
            <a:ext cx="2093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 smtClean="0">
                <a:solidFill>
                  <a:srgbClr val="C00000"/>
                </a:solidFill>
              </a:rPr>
              <a:t>рябчик большой</a:t>
            </a:r>
            <a:endParaRPr lang="ru-RU" alt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245</TotalTime>
  <Words>109</Words>
  <Application>Microsoft Office PowerPoint</Application>
  <PresentationFormat>Экран (4:3)</PresentationFormat>
  <Paragraphs>44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Красная книга   России (Окружающий  мир, 2 класс)</vt:lpstr>
      <vt:lpstr>Красная книга  России</vt:lpstr>
      <vt:lpstr>«Почему такой цвет?»</vt:lpstr>
      <vt:lpstr>О чём эта книга?</vt:lpstr>
      <vt:lpstr>     В эту книгу внесены  редкие и охраняемые животные,насекомые,рыбы,млекопитающиеся, земноводные, рептилии, птицы </vt:lpstr>
      <vt:lpstr>Слайд 6</vt:lpstr>
      <vt:lpstr>Животные, которых  уже нет на Земле! </vt:lpstr>
      <vt:lpstr>   Животные и птицы, которые находятся на грани вымирания! </vt:lpstr>
      <vt:lpstr>Растения, которые находятся  на грани вымирания!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</dc:title>
  <dc:creator>учитель</dc:creator>
  <cp:lastModifiedBy>user</cp:lastModifiedBy>
  <cp:revision>28</cp:revision>
  <dcterms:created xsi:type="dcterms:W3CDTF">2010-11-09T16:46:23Z</dcterms:created>
  <dcterms:modified xsi:type="dcterms:W3CDTF">2021-06-07T14:12:47Z</dcterms:modified>
</cp:coreProperties>
</file>