
<file path=[Content_Types].xml><?xml version="1.0" encoding="utf-8"?>
<Types xmlns="http://schemas.openxmlformats.org/package/2006/content-types">
  <Override ContentType="application/vnd.openxmlformats-officedocument.presentationml.slide+xml" PartName="/ppt/slides/slide29.xml"/>
  <Override ContentType="application/vnd.ms-office.drawingml.diagramDrawing+xml" PartName="/ppt/diagrams/drawing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+xml" PartName="/ppt/slides/slide45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drawingml.diagramStyle+xml" PartName="/ppt/diagrams/quickStyle2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43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+xml" PartName="/ppt/slides/slide23.xml"/>
  <Override ContentType="application/vnd.openxmlformats-officedocument.presentationml.slide+xml" PartName="/ppt/slides/slide32.xml"/>
  <Override ContentType="application/vnd.openxmlformats-officedocument.presentationml.slide+xml" PartName="/ppt/slides/slide41.xml"/>
  <Override ContentType="application/vnd.openxmlformats-officedocument.presentationml.slide+xml" PartName="/ppt/slides/slide10.xml"/>
  <Override ContentType="application/vnd.openxmlformats-officedocument.presentationml.slide+xml" PartName="/ppt/slides/slide12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drawingml.diagramLayout+xml" PartName="/ppt/diagrams/layout5.xml"/>
  <Override ContentType="application/vnd.openxmlformats-officedocument.drawingml.diagramData+xml" PartName="/ppt/diagrams/data6.xml"/>
  <Override ContentType="application/vnd.openxmlformats-officedocument.drawingml.diagramLayout+xml" PartName="/ppt/diagrams/layout3.xml"/>
  <Override ContentType="application/vnd.openxmlformats-officedocument.drawingml.diagramData+xml" PartName="/ppt/diagrams/data4.xml"/>
  <Override ContentType="application/vnd.openxmlformats-officedocument.drawingml.diagramLayout+xml" PartName="/ppt/diagrams/layout1.xml"/>
  <Override ContentType="application/vnd.openxmlformats-officedocument.drawingml.diagramData+xml" PartName="/ppt/diagrams/data2.xml"/>
  <Override ContentType="application/vnd.openxmlformats-officedocument.drawingml.diagramColors+xml" PartName="/ppt/diagrams/colors6.xml"/>
  <Override ContentType="application/vnd.openxmlformats-officedocument.presentationml.slide+xml" PartName="/ppt/slides/slide7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Colors+xml" PartName="/ppt/diagrams/colors4.xml"/>
  <Override ContentType="application/vnd.ms-office.drawingml.diagramDrawing+xml" PartName="/ppt/diagrams/drawing5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3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drawingml.diagramColors+xml" PartName="/ppt/diagrams/colors2.xml"/>
  <Override ContentType="application/vnd.ms-office.drawingml.diagramDrawing+xml" PartName="/ppt/diagrams/drawing3.xml"/>
  <Override ContentType="application/vnd.openxmlformats-officedocument.drawingml.diagramStyle+xml" PartName="/ppt/diagrams/quickStyle5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ms-office.drawingml.diagramDrawing+xml" PartName="/ppt/diagrams/drawing1.xml"/>
  <Override ContentType="application/vnd.openxmlformats-officedocument.drawingml.diagramStyle+xml" PartName="/ppt/diagrams/quickStyle3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Override ContentType="application/vnd.openxmlformats-officedocument.presentationml.slide+xml" PartName="/ppt/slides/slide44.xml"/>
  <Override ContentType="application/vnd.openxmlformats-officedocument.presentationml.slideLayout+xml" PartName="/ppt/slideLayouts/slideLayout3.xml"/>
  <Default ContentType="image/jpeg" Extension="jpeg"/>
  <Override ContentType="application/vnd.openxmlformats-officedocument.drawingml.diagramStyle+xml" PartName="/ppt/diagrams/quickStyle1.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+xml" PartName="/ppt/slides/slide31.xml"/>
  <Override ContentType="application/vnd.openxmlformats-officedocument.presentationml.slide+xml" PartName="/ppt/slides/slide42.xml"/>
  <Override ContentType="application/vnd.openxmlformats-officedocument.presentationml.slideLayout+xml" PartName="/ppt/slideLayouts/slideLayout1.xml"/>
  <Override ContentType="application/vnd.openxmlformats-officedocument.drawingml.diagramLayout+xml" PartName="/ppt/diagrams/layout6.xml"/>
  <Override ContentType="application/vnd.openxmlformats-officedocument.extended-properties+xml" PartName="/docProps/app.xml"/>
  <Override ContentType="application/vnd.openxmlformats-officedocument.presentationml.slide+xml" PartName="/ppt/slides/slide11.xml"/>
  <Override ContentType="application/vnd.openxmlformats-officedocument.presentationml.slide+xml" PartName="/ppt/slides/slide20.xml"/>
  <Override ContentType="application/vnd.openxmlformats-officedocument.presentationml.slide+xml" PartName="/ppt/slides/slide40.xml"/>
  <Override ContentType="application/vnd.openxmlformats-officedocument.drawingml.diagramLayout+xml" PartName="/ppt/diagrams/layout4.xml"/>
  <Override ContentType="application/vnd.openxmlformats-officedocument.presentationml.slideLayout+xml" PartName="/ppt/slideLayouts/slideLayout10.xml"/>
  <Override ContentType="application/vnd.openxmlformats-officedocument.drawingml.diagramLayout+xml" PartName="/ppt/diagrams/layout2.xml"/>
  <Override ContentType="application/vnd.openxmlformats-officedocument.drawingml.diagramData+xml" PartName="/ppt/diagrams/data5.xml"/>
  <Default ContentType="image/tiff" Extension="tiff"/>
  <Override ContentType="application/vnd.openxmlformats-officedocument.drawingml.diagramData+xml" PartName="/ppt/diagrams/data3.xml"/>
  <Override ContentType="application/vnd.openxmlformats-officedocument.drawingml.diagramColors+xml" PartName="/ppt/diagrams/colors5.xml"/>
  <Override ContentType="application/vnd.ms-office.drawingml.diagramDrawing+xml" PartName="/ppt/diagrams/drawing6.xml"/>
  <Override ContentType="application/vnd.openxmlformats-officedocument.presentationml.slide+xml" PartName="/ppt/slides/slide8.xml"/>
  <Override ContentType="application/vnd.openxmlformats-officedocument.drawingml.diagramData+xml" PartName="/ppt/diagrams/data1.xml"/>
  <Override ContentType="application/vnd.openxmlformats-officedocument.drawingml.diagramColors+xml" PartName="/ppt/diagrams/colors3.xml"/>
  <Override ContentType="application/vnd.ms-office.drawingml.diagramDrawing+xml" PartName="/ppt/diagrams/drawing4.xml"/>
  <Override ContentType="application/vnd.openxmlformats-officedocument.drawingml.diagramStyle+xml" PartName="/ppt/diagrams/quickStyle6.xml"/>
  <Override ContentType="application/vnd.openxmlformats-package.core-properties+xml" PartName="/docProps/core.xml"/>
  <Override ContentType="application/vnd.openxmlformats-officedocument.presentationml.slide+xml" PartName="/ppt/slides/slide6.xml"/>
  <Override ContentType="application/vnd.openxmlformats-officedocument.presentationml.slide+xml" PartName="/ppt/slides/slide38.xml"/>
  <Override ContentType="application/vnd.openxmlformats-officedocument.presentationml.slideLayout+xml" PartName="/ppt/slideLayouts/slideLayout8.xml"/>
  <Override ContentType="application/vnd.openxmlformats-officedocument.drawingml.diagramColors+xml" PartName="/ppt/diagrams/colors1.xml"/>
  <Override ContentType="application/vnd.openxmlformats-officedocument.drawingml.diagramStyle+xml" PartName="/ppt/diagrams/quickStyle4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5" r:id="rId3"/>
    <p:sldId id="306" r:id="rId4"/>
    <p:sldId id="307" r:id="rId5"/>
    <p:sldId id="293" r:id="rId6"/>
    <p:sldId id="308" r:id="rId7"/>
    <p:sldId id="294" r:id="rId8"/>
    <p:sldId id="309" r:id="rId9"/>
    <p:sldId id="257" r:id="rId10"/>
    <p:sldId id="259" r:id="rId11"/>
    <p:sldId id="260" r:id="rId12"/>
    <p:sldId id="266" r:id="rId13"/>
    <p:sldId id="265" r:id="rId14"/>
    <p:sldId id="262" r:id="rId15"/>
    <p:sldId id="264" r:id="rId16"/>
    <p:sldId id="267" r:id="rId17"/>
    <p:sldId id="268" r:id="rId18"/>
    <p:sldId id="277" r:id="rId19"/>
    <p:sldId id="292" r:id="rId20"/>
    <p:sldId id="278" r:id="rId21"/>
    <p:sldId id="311" r:id="rId22"/>
    <p:sldId id="312" r:id="rId23"/>
    <p:sldId id="310" r:id="rId24"/>
    <p:sldId id="279" r:id="rId25"/>
    <p:sldId id="283" r:id="rId26"/>
    <p:sldId id="282" r:id="rId27"/>
    <p:sldId id="280" r:id="rId28"/>
    <p:sldId id="281" r:id="rId29"/>
    <p:sldId id="313" r:id="rId30"/>
    <p:sldId id="314" r:id="rId31"/>
    <p:sldId id="315" r:id="rId32"/>
    <p:sldId id="270" r:id="rId33"/>
    <p:sldId id="285" r:id="rId34"/>
    <p:sldId id="295" r:id="rId35"/>
    <p:sldId id="296" r:id="rId36"/>
    <p:sldId id="290" r:id="rId37"/>
    <p:sldId id="286" r:id="rId38"/>
    <p:sldId id="297" r:id="rId39"/>
    <p:sldId id="289" r:id="rId40"/>
    <p:sldId id="298" r:id="rId41"/>
    <p:sldId id="299" r:id="rId42"/>
    <p:sldId id="300" r:id="rId43"/>
    <p:sldId id="302" r:id="rId44"/>
    <p:sldId id="304" r:id="rId45"/>
    <p:sldId id="301" r:id="rId4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7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8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8F202E-B633-4128-BED5-4A061A23AC8A}" type="doc">
      <dgm:prSet loTypeId="urn:microsoft.com/office/officeart/2005/8/layout/vList3" loCatId="list" qsTypeId="urn:microsoft.com/office/officeart/2005/8/quickstyle/simple1#5" qsCatId="simple" csTypeId="urn:microsoft.com/office/officeart/2005/8/colors/accent1_2#5" csCatId="accent1" phldr="1"/>
      <dgm:spPr/>
    </dgm:pt>
    <dgm:pt modelId="{8E42351B-F402-449D-BCD1-2DC985A78A84}">
      <dgm:prSet/>
      <dgm:spPr/>
      <dgm:t>
        <a:bodyPr/>
        <a:lstStyle/>
        <a:p>
          <a:r>
            <a:rPr lang="ru-RU" b="0" i="0" dirty="0" smtClean="0"/>
            <a:t>Проводит инструктажи</a:t>
          </a:r>
          <a:endParaRPr lang="ru-RU" dirty="0"/>
        </a:p>
      </dgm:t>
    </dgm:pt>
    <dgm:pt modelId="{165AE651-A8BF-44A0-9913-C525D0BE687D}" type="parTrans" cxnId="{FE8201D8-D9D7-4FCC-ADC5-231460B8E7C6}">
      <dgm:prSet/>
      <dgm:spPr/>
      <dgm:t>
        <a:bodyPr/>
        <a:lstStyle/>
        <a:p>
          <a:endParaRPr lang="ru-RU"/>
        </a:p>
      </dgm:t>
    </dgm:pt>
    <dgm:pt modelId="{24359F1D-094B-4F12-B07A-F8F5BC985534}" type="sibTrans" cxnId="{FE8201D8-D9D7-4FCC-ADC5-231460B8E7C6}">
      <dgm:prSet/>
      <dgm:spPr/>
      <dgm:t>
        <a:bodyPr/>
        <a:lstStyle/>
        <a:p>
          <a:endParaRPr lang="ru-RU"/>
        </a:p>
      </dgm:t>
    </dgm:pt>
    <dgm:pt modelId="{11BBDBFA-26F2-4416-96F6-6F3106659901}">
      <dgm:prSet/>
      <dgm:spPr/>
      <dgm:t>
        <a:bodyPr/>
        <a:lstStyle/>
        <a:p>
          <a:r>
            <a:rPr lang="ru-RU" b="0" i="0" dirty="0" smtClean="0"/>
            <a:t>Знакомит педагогов с данными по детскому дорожному травматизму в России, Брянске.</a:t>
          </a:r>
          <a:endParaRPr lang="ru-RU" dirty="0"/>
        </a:p>
      </dgm:t>
    </dgm:pt>
    <dgm:pt modelId="{E7A57F3E-2494-442A-B52F-E1C6A00870B6}" type="parTrans" cxnId="{0FBF1288-2AF6-4520-93D5-A127E84DB98A}">
      <dgm:prSet/>
      <dgm:spPr/>
      <dgm:t>
        <a:bodyPr/>
        <a:lstStyle/>
        <a:p>
          <a:endParaRPr lang="ru-RU"/>
        </a:p>
      </dgm:t>
    </dgm:pt>
    <dgm:pt modelId="{6EB80544-A1CA-43AC-8735-9F96C496923C}" type="sibTrans" cxnId="{0FBF1288-2AF6-4520-93D5-A127E84DB98A}">
      <dgm:prSet/>
      <dgm:spPr/>
      <dgm:t>
        <a:bodyPr/>
        <a:lstStyle/>
        <a:p>
          <a:endParaRPr lang="ru-RU"/>
        </a:p>
      </dgm:t>
    </dgm:pt>
    <dgm:pt modelId="{D2957673-3089-445E-A2DD-EFE594525EA0}">
      <dgm:prSet/>
      <dgm:spPr/>
      <dgm:t>
        <a:bodyPr/>
        <a:lstStyle/>
        <a:p>
          <a:r>
            <a:rPr lang="ru-RU" b="0" i="0" dirty="0" smtClean="0"/>
            <a:t>Решает финансовые вопросы: приобретение оборудования, литературы, картин, игрушек и т.п.)</a:t>
          </a:r>
          <a:endParaRPr lang="ru-RU" dirty="0"/>
        </a:p>
      </dgm:t>
    </dgm:pt>
    <dgm:pt modelId="{07629598-CA6D-44FD-9612-BE5E47A5A2FC}" type="parTrans" cxnId="{842095D5-E08E-4458-AF54-F828ADAF0EA9}">
      <dgm:prSet/>
      <dgm:spPr/>
      <dgm:t>
        <a:bodyPr/>
        <a:lstStyle/>
        <a:p>
          <a:endParaRPr lang="ru-RU"/>
        </a:p>
      </dgm:t>
    </dgm:pt>
    <dgm:pt modelId="{2FA55968-9DD8-4568-A61F-78FAC23C21EF}" type="sibTrans" cxnId="{842095D5-E08E-4458-AF54-F828ADAF0EA9}">
      <dgm:prSet/>
      <dgm:spPr/>
      <dgm:t>
        <a:bodyPr/>
        <a:lstStyle/>
        <a:p>
          <a:endParaRPr lang="ru-RU"/>
        </a:p>
      </dgm:t>
    </dgm:pt>
    <dgm:pt modelId="{51E58C85-7708-4BB9-ABD7-7E0801104306}" type="pres">
      <dgm:prSet presAssocID="{3C8F202E-B633-4128-BED5-4A061A23AC8A}" presName="linearFlow" presStyleCnt="0">
        <dgm:presLayoutVars>
          <dgm:dir/>
          <dgm:resizeHandles val="exact"/>
        </dgm:presLayoutVars>
      </dgm:prSet>
      <dgm:spPr/>
    </dgm:pt>
    <dgm:pt modelId="{695ABB21-B487-4321-9985-14680EE02347}" type="pres">
      <dgm:prSet presAssocID="{11BBDBFA-26F2-4416-96F6-6F3106659901}" presName="composite" presStyleCnt="0"/>
      <dgm:spPr/>
    </dgm:pt>
    <dgm:pt modelId="{3A099F30-495E-4C7A-86F1-41AFE06C8D65}" type="pres">
      <dgm:prSet presAssocID="{11BBDBFA-26F2-4416-96F6-6F3106659901}" presName="imgShp" presStyleLbl="fgImgPlace1" presStyleIdx="0" presStyleCnt="3" custScaleX="153150" custScaleY="233150" custLinFactNeighborX="-40643" custLinFactNeighborY="5867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3683C3E-87A6-446D-A2FA-10E0479B32A8}" type="pres">
      <dgm:prSet presAssocID="{11BBDBFA-26F2-4416-96F6-6F3106659901}" presName="txShp" presStyleLbl="node1" presStyleIdx="0" presStyleCnt="3" custScaleX="962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F9CCA5-8075-4D2D-B0D8-8BF614435DD6}" type="pres">
      <dgm:prSet presAssocID="{6EB80544-A1CA-43AC-8735-9F96C496923C}" presName="spacing" presStyleCnt="0"/>
      <dgm:spPr/>
    </dgm:pt>
    <dgm:pt modelId="{91DE7C74-3DFC-46E6-83E1-2D7C33B2395D}" type="pres">
      <dgm:prSet presAssocID="{8E42351B-F402-449D-BCD1-2DC985A78A84}" presName="composite" presStyleCnt="0"/>
      <dgm:spPr/>
    </dgm:pt>
    <dgm:pt modelId="{BB62E276-D9A6-4C97-A08B-9A94AECEBA59}" type="pres">
      <dgm:prSet presAssocID="{8E42351B-F402-449D-BCD1-2DC985A78A84}" presName="imgShp" presStyleLbl="fgImgPlace1" presStyleIdx="1" presStyleCnt="3" custFlipVert="1" custFlipHor="1" custScaleX="36802" custScaleY="6079"/>
      <dgm:spPr>
        <a:noFill/>
      </dgm:spPr>
    </dgm:pt>
    <dgm:pt modelId="{DFF7999B-553E-4ECE-BB30-21B6982B367B}" type="pres">
      <dgm:prSet presAssocID="{8E42351B-F402-449D-BCD1-2DC985A78A84}" presName="txShp" presStyleLbl="node1" presStyleIdx="1" presStyleCnt="3" custScaleX="102629" custLinFactNeighborX="4821" custLinFactNeighborY="-21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490D1D-95E9-4E0B-BB63-82200588B643}" type="pres">
      <dgm:prSet presAssocID="{24359F1D-094B-4F12-B07A-F8F5BC985534}" presName="spacing" presStyleCnt="0"/>
      <dgm:spPr/>
    </dgm:pt>
    <dgm:pt modelId="{1E35028B-39EC-4427-AF69-83396B10765C}" type="pres">
      <dgm:prSet presAssocID="{D2957673-3089-445E-A2DD-EFE594525EA0}" presName="composite" presStyleCnt="0"/>
      <dgm:spPr/>
    </dgm:pt>
    <dgm:pt modelId="{B1BB007E-F5A7-4E29-A929-EA6745021B26}" type="pres">
      <dgm:prSet presAssocID="{D2957673-3089-445E-A2DD-EFE594525EA0}" presName="imgShp" presStyleLbl="fgImgPlace1" presStyleIdx="2" presStyleCnt="3" custFlipHor="1" custScaleX="31274" custScaleY="42680" custLinFactNeighborX="-3633" custLinFactNeighborY="160"/>
      <dgm:spPr>
        <a:noFill/>
      </dgm:spPr>
    </dgm:pt>
    <dgm:pt modelId="{14861876-6FC1-43F6-98B3-E843CD883182}" type="pres">
      <dgm:prSet presAssocID="{D2957673-3089-445E-A2DD-EFE594525EA0}" presName="txShp" presStyleLbl="node1" presStyleIdx="2" presStyleCnt="3" custLinFactNeighborX="6401" custLinFactNeighborY="-132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7C5FA6-34FA-4719-B932-C34A5517EE97}" type="presOf" srcId="{3C8F202E-B633-4128-BED5-4A061A23AC8A}" destId="{51E58C85-7708-4BB9-ABD7-7E0801104306}" srcOrd="0" destOrd="0" presId="urn:microsoft.com/office/officeart/2005/8/layout/vList3"/>
    <dgm:cxn modelId="{842095D5-E08E-4458-AF54-F828ADAF0EA9}" srcId="{3C8F202E-B633-4128-BED5-4A061A23AC8A}" destId="{D2957673-3089-445E-A2DD-EFE594525EA0}" srcOrd="2" destOrd="0" parTransId="{07629598-CA6D-44FD-9612-BE5E47A5A2FC}" sibTransId="{2FA55968-9DD8-4568-A61F-78FAC23C21EF}"/>
    <dgm:cxn modelId="{414DCCEA-9B93-4AE0-98AF-F19F2AD7A88E}" type="presOf" srcId="{8E42351B-F402-449D-BCD1-2DC985A78A84}" destId="{DFF7999B-553E-4ECE-BB30-21B6982B367B}" srcOrd="0" destOrd="0" presId="urn:microsoft.com/office/officeart/2005/8/layout/vList3"/>
    <dgm:cxn modelId="{74086CB6-05A2-4E0E-95AE-06F8F72945FD}" type="presOf" srcId="{D2957673-3089-445E-A2DD-EFE594525EA0}" destId="{14861876-6FC1-43F6-98B3-E843CD883182}" srcOrd="0" destOrd="0" presId="urn:microsoft.com/office/officeart/2005/8/layout/vList3"/>
    <dgm:cxn modelId="{FE8201D8-D9D7-4FCC-ADC5-231460B8E7C6}" srcId="{3C8F202E-B633-4128-BED5-4A061A23AC8A}" destId="{8E42351B-F402-449D-BCD1-2DC985A78A84}" srcOrd="1" destOrd="0" parTransId="{165AE651-A8BF-44A0-9913-C525D0BE687D}" sibTransId="{24359F1D-094B-4F12-B07A-F8F5BC985534}"/>
    <dgm:cxn modelId="{0FBF1288-2AF6-4520-93D5-A127E84DB98A}" srcId="{3C8F202E-B633-4128-BED5-4A061A23AC8A}" destId="{11BBDBFA-26F2-4416-96F6-6F3106659901}" srcOrd="0" destOrd="0" parTransId="{E7A57F3E-2494-442A-B52F-E1C6A00870B6}" sibTransId="{6EB80544-A1CA-43AC-8735-9F96C496923C}"/>
    <dgm:cxn modelId="{322F86EA-FC64-420B-BA31-AC1950378A5E}" type="presOf" srcId="{11BBDBFA-26F2-4416-96F6-6F3106659901}" destId="{53683C3E-87A6-446D-A2FA-10E0479B32A8}" srcOrd="0" destOrd="0" presId="urn:microsoft.com/office/officeart/2005/8/layout/vList3"/>
    <dgm:cxn modelId="{026F1C61-CFBB-460A-853B-4858DD781515}" type="presParOf" srcId="{51E58C85-7708-4BB9-ABD7-7E0801104306}" destId="{695ABB21-B487-4321-9985-14680EE02347}" srcOrd="0" destOrd="0" presId="urn:microsoft.com/office/officeart/2005/8/layout/vList3"/>
    <dgm:cxn modelId="{2F944183-B744-43BF-9998-E8594B950E3C}" type="presParOf" srcId="{695ABB21-B487-4321-9985-14680EE02347}" destId="{3A099F30-495E-4C7A-86F1-41AFE06C8D65}" srcOrd="0" destOrd="0" presId="urn:microsoft.com/office/officeart/2005/8/layout/vList3"/>
    <dgm:cxn modelId="{B72ECB1E-3ED3-4099-848F-70A5CF629367}" type="presParOf" srcId="{695ABB21-B487-4321-9985-14680EE02347}" destId="{53683C3E-87A6-446D-A2FA-10E0479B32A8}" srcOrd="1" destOrd="0" presId="urn:microsoft.com/office/officeart/2005/8/layout/vList3"/>
    <dgm:cxn modelId="{F9B35A10-7C56-419A-BF12-47F8D225D81A}" type="presParOf" srcId="{51E58C85-7708-4BB9-ABD7-7E0801104306}" destId="{13F9CCA5-8075-4D2D-B0D8-8BF614435DD6}" srcOrd="1" destOrd="0" presId="urn:microsoft.com/office/officeart/2005/8/layout/vList3"/>
    <dgm:cxn modelId="{8CD370E5-CE19-4E19-9691-C7524A04E570}" type="presParOf" srcId="{51E58C85-7708-4BB9-ABD7-7E0801104306}" destId="{91DE7C74-3DFC-46E6-83E1-2D7C33B2395D}" srcOrd="2" destOrd="0" presId="urn:microsoft.com/office/officeart/2005/8/layout/vList3"/>
    <dgm:cxn modelId="{4D578A8C-60D2-44EF-99DC-CBA1C7CCE86F}" type="presParOf" srcId="{91DE7C74-3DFC-46E6-83E1-2D7C33B2395D}" destId="{BB62E276-D9A6-4C97-A08B-9A94AECEBA59}" srcOrd="0" destOrd="0" presId="urn:microsoft.com/office/officeart/2005/8/layout/vList3"/>
    <dgm:cxn modelId="{FF8AA3DA-A575-4356-87A5-0D4C310DE50C}" type="presParOf" srcId="{91DE7C74-3DFC-46E6-83E1-2D7C33B2395D}" destId="{DFF7999B-553E-4ECE-BB30-21B6982B367B}" srcOrd="1" destOrd="0" presId="urn:microsoft.com/office/officeart/2005/8/layout/vList3"/>
    <dgm:cxn modelId="{28233E03-D1BC-4D7A-8025-849D2326E0A9}" type="presParOf" srcId="{51E58C85-7708-4BB9-ABD7-7E0801104306}" destId="{22490D1D-95E9-4E0B-BB63-82200588B643}" srcOrd="3" destOrd="0" presId="urn:microsoft.com/office/officeart/2005/8/layout/vList3"/>
    <dgm:cxn modelId="{C5C5B02B-E533-4973-A40A-C48AD614C583}" type="presParOf" srcId="{51E58C85-7708-4BB9-ABD7-7E0801104306}" destId="{1E35028B-39EC-4427-AF69-83396B10765C}" srcOrd="4" destOrd="0" presId="urn:microsoft.com/office/officeart/2005/8/layout/vList3"/>
    <dgm:cxn modelId="{92B93A65-5C65-49C2-AAC1-54A1BCCF7A1E}" type="presParOf" srcId="{1E35028B-39EC-4427-AF69-83396B10765C}" destId="{B1BB007E-F5A7-4E29-A929-EA6745021B26}" srcOrd="0" destOrd="0" presId="urn:microsoft.com/office/officeart/2005/8/layout/vList3"/>
    <dgm:cxn modelId="{34D5B225-05B9-45C8-B377-19B5F1122612}" type="presParOf" srcId="{1E35028B-39EC-4427-AF69-83396B10765C}" destId="{14861876-6FC1-43F6-98B3-E843CD88318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72CFC5-93EA-45CE-A659-708726082FAC}" type="doc">
      <dgm:prSet loTypeId="urn:microsoft.com/office/officeart/2005/8/layout/vList3" loCatId="list" qsTypeId="urn:microsoft.com/office/officeart/2005/8/quickstyle/simple1#6" qsCatId="simple" csTypeId="urn:microsoft.com/office/officeart/2005/8/colors/accent1_2#6" csCatId="accent1" phldr="1"/>
      <dgm:spPr/>
      <dgm:t>
        <a:bodyPr/>
        <a:lstStyle/>
        <a:p>
          <a:endParaRPr lang="ru-RU"/>
        </a:p>
      </dgm:t>
    </dgm:pt>
    <dgm:pt modelId="{72580575-B8C3-4DAC-B7DB-D71F41BAB8CE}">
      <dgm:prSet phldrT="[Текст]" custT="1"/>
      <dgm:spPr/>
      <dgm:t>
        <a:bodyPr/>
        <a:lstStyle/>
        <a:p>
          <a:r>
            <a:rPr lang="ru-RU" sz="1600" b="0" i="0" dirty="0" smtClean="0">
              <a:solidFill>
                <a:srgbClr val="FFFF00"/>
              </a:solidFill>
            </a:rPr>
            <a:t>Определяет место системы «Обучения дошкольников правилам дорожного движения» </a:t>
          </a:r>
          <a:r>
            <a:rPr lang="ru-RU" sz="1600" b="0" i="0" dirty="0" smtClean="0"/>
            <a:t>в общем образовательном пространстве детского сада, его связи с другими направлениями.</a:t>
          </a:r>
          <a:endParaRPr lang="ru-RU" sz="1600" dirty="0"/>
        </a:p>
      </dgm:t>
    </dgm:pt>
    <dgm:pt modelId="{3CC07C9E-0B6F-44A9-8A3D-A1F0769CE680}" type="parTrans" cxnId="{7DFD58BF-87D7-42E1-A3D3-5788FBB6F833}">
      <dgm:prSet/>
      <dgm:spPr/>
      <dgm:t>
        <a:bodyPr/>
        <a:lstStyle/>
        <a:p>
          <a:endParaRPr lang="ru-RU"/>
        </a:p>
      </dgm:t>
    </dgm:pt>
    <dgm:pt modelId="{D5573C3E-AA6C-4E12-B004-0DB2D37150FC}" type="sibTrans" cxnId="{7DFD58BF-87D7-42E1-A3D3-5788FBB6F833}">
      <dgm:prSet/>
      <dgm:spPr/>
      <dgm:t>
        <a:bodyPr/>
        <a:lstStyle/>
        <a:p>
          <a:endParaRPr lang="ru-RU"/>
        </a:p>
      </dgm:t>
    </dgm:pt>
    <dgm:pt modelId="{90163072-B698-46C4-90EC-84D66AA15992}">
      <dgm:prSet custT="1"/>
      <dgm:spPr/>
      <dgm:t>
        <a:bodyPr/>
        <a:lstStyle/>
        <a:p>
          <a:pPr algn="ctr"/>
          <a:r>
            <a:rPr lang="ru-RU" sz="1800" b="0" i="0" dirty="0" smtClean="0"/>
            <a:t> </a:t>
          </a:r>
          <a:r>
            <a:rPr lang="ru-RU" sz="1600" b="0" i="0" dirty="0" smtClean="0">
              <a:solidFill>
                <a:srgbClr val="FFFF00"/>
              </a:solidFill>
            </a:rPr>
            <a:t>Разрабатывает </a:t>
          </a:r>
          <a:r>
            <a:rPr lang="ru-RU" sz="1600" b="0" i="0" dirty="0" smtClean="0">
              <a:solidFill>
                <a:srgbClr val="FFFF00"/>
              </a:solidFill>
            </a:rPr>
            <a:t>паспорт дорожной безопасности, проекты </a:t>
          </a:r>
          <a:r>
            <a:rPr lang="ru-RU" sz="1600" b="0" i="0" dirty="0" smtClean="0">
              <a:solidFill>
                <a:srgbClr val="FFFF00"/>
              </a:solidFill>
            </a:rPr>
            <a:t>и перспективные планы по обучению детей ПДД и организации предметно-развивающей среды: </a:t>
          </a:r>
          <a:r>
            <a:rPr lang="ru-RU" sz="1600" b="0" i="0" dirty="0" smtClean="0"/>
            <a:t>центры безопасности в группах; информационные стенды для родителей; площадка для практических занятий с детьми (на территории детского сада)</a:t>
          </a:r>
          <a:r>
            <a:rPr lang="ru-RU" sz="1800" b="0" i="0" dirty="0" smtClean="0"/>
            <a:t> </a:t>
          </a:r>
          <a:endParaRPr lang="ru-RU" sz="2000" dirty="0"/>
        </a:p>
      </dgm:t>
    </dgm:pt>
    <dgm:pt modelId="{41067F77-A2EB-462B-9155-EAFD5C9026E0}" type="parTrans" cxnId="{4777F276-4FF6-48A7-8875-39900091133A}">
      <dgm:prSet/>
      <dgm:spPr/>
      <dgm:t>
        <a:bodyPr/>
        <a:lstStyle/>
        <a:p>
          <a:endParaRPr lang="ru-RU"/>
        </a:p>
      </dgm:t>
    </dgm:pt>
    <dgm:pt modelId="{68FF5981-3E0F-426B-8E69-BF9608400F44}" type="sibTrans" cxnId="{4777F276-4FF6-48A7-8875-39900091133A}">
      <dgm:prSet/>
      <dgm:spPr/>
      <dgm:t>
        <a:bodyPr/>
        <a:lstStyle/>
        <a:p>
          <a:endParaRPr lang="ru-RU"/>
        </a:p>
      </dgm:t>
    </dgm:pt>
    <dgm:pt modelId="{B4B41F4E-0C0A-44B2-9D98-44BFF385DA58}" type="pres">
      <dgm:prSet presAssocID="{7D72CFC5-93EA-45CE-A659-708726082FA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E7D9B3-F158-4F54-8140-D900F013DCC9}" type="pres">
      <dgm:prSet presAssocID="{72580575-B8C3-4DAC-B7DB-D71F41BAB8CE}" presName="composite" presStyleCnt="0"/>
      <dgm:spPr/>
    </dgm:pt>
    <dgm:pt modelId="{18F399EC-5575-456F-9E13-168170279D38}" type="pres">
      <dgm:prSet presAssocID="{72580575-B8C3-4DAC-B7DB-D71F41BAB8CE}" presName="imgShp" presStyleLbl="fgImgPlace1" presStyleIdx="0" presStyleCnt="2" custScaleX="1004091" custScaleY="2000000" custLinFactX="-99250" custLinFactY="200000" custLinFactNeighborX="-100000" custLinFactNeighborY="241267"/>
      <dgm:spPr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6F730B2-D51D-4424-9373-31573B4F649A}" type="pres">
      <dgm:prSet presAssocID="{72580575-B8C3-4DAC-B7DB-D71F41BAB8CE}" presName="txShp" presStyleLbl="node1" presStyleIdx="0" presStyleCnt="2" custScaleY="702866" custLinFactY="-6248" custLinFactNeighborX="3604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DE1642-D717-4B4F-8A48-3A2BB4B0D819}" type="pres">
      <dgm:prSet presAssocID="{D5573C3E-AA6C-4E12-B004-0DB2D37150FC}" presName="spacing" presStyleCnt="0"/>
      <dgm:spPr/>
    </dgm:pt>
    <dgm:pt modelId="{7FCE7CFC-8E47-4A0E-97C1-B022526DD16B}" type="pres">
      <dgm:prSet presAssocID="{90163072-B698-46C4-90EC-84D66AA15992}" presName="composite" presStyleCnt="0"/>
      <dgm:spPr/>
    </dgm:pt>
    <dgm:pt modelId="{C30B612C-DC66-48E3-A001-8E43ED6EE7DE}" type="pres">
      <dgm:prSet presAssocID="{90163072-B698-46C4-90EC-84D66AA15992}" presName="imgShp" presStyleLbl="fgImgPlace1" presStyleIdx="1" presStyleCnt="2" custFlipVert="1" custFlipHor="1" custScaleX="58112" custScaleY="41005" custLinFactY="-62497" custLinFactNeighborX="87215" custLinFactNeighborY="-100000"/>
      <dgm:spPr>
        <a:noFill/>
      </dgm:spPr>
    </dgm:pt>
    <dgm:pt modelId="{C6FC6E80-D12B-4CA5-8A82-C99E32EA03BE}" type="pres">
      <dgm:prSet presAssocID="{90163072-B698-46C4-90EC-84D66AA15992}" presName="txShp" presStyleLbl="node1" presStyleIdx="1" presStyleCnt="2" custScaleX="101330" custScaleY="965904" custLinFactY="-300000" custLinFactNeighborX="9808" custLinFactNeighborY="-3288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A945B1-34CC-4182-A1AA-C226E41961B6}" type="presOf" srcId="{7D72CFC5-93EA-45CE-A659-708726082FAC}" destId="{B4B41F4E-0C0A-44B2-9D98-44BFF385DA58}" srcOrd="0" destOrd="0" presId="urn:microsoft.com/office/officeart/2005/8/layout/vList3"/>
    <dgm:cxn modelId="{56AE530A-64B0-432B-A078-EF4AB79FC8A1}" type="presOf" srcId="{72580575-B8C3-4DAC-B7DB-D71F41BAB8CE}" destId="{96F730B2-D51D-4424-9373-31573B4F649A}" srcOrd="0" destOrd="0" presId="urn:microsoft.com/office/officeart/2005/8/layout/vList3"/>
    <dgm:cxn modelId="{7DFD58BF-87D7-42E1-A3D3-5788FBB6F833}" srcId="{7D72CFC5-93EA-45CE-A659-708726082FAC}" destId="{72580575-B8C3-4DAC-B7DB-D71F41BAB8CE}" srcOrd="0" destOrd="0" parTransId="{3CC07C9E-0B6F-44A9-8A3D-A1F0769CE680}" sibTransId="{D5573C3E-AA6C-4E12-B004-0DB2D37150FC}"/>
    <dgm:cxn modelId="{4777F276-4FF6-48A7-8875-39900091133A}" srcId="{7D72CFC5-93EA-45CE-A659-708726082FAC}" destId="{90163072-B698-46C4-90EC-84D66AA15992}" srcOrd="1" destOrd="0" parTransId="{41067F77-A2EB-462B-9155-EAFD5C9026E0}" sibTransId="{68FF5981-3E0F-426B-8E69-BF9608400F44}"/>
    <dgm:cxn modelId="{A1FD3D6D-5C07-42DC-8C49-73FB9070AF13}" type="presOf" srcId="{90163072-B698-46C4-90EC-84D66AA15992}" destId="{C6FC6E80-D12B-4CA5-8A82-C99E32EA03BE}" srcOrd="0" destOrd="0" presId="urn:microsoft.com/office/officeart/2005/8/layout/vList3"/>
    <dgm:cxn modelId="{6D9C4BD2-5638-4234-8ABA-D5E9298BB9AC}" type="presParOf" srcId="{B4B41F4E-0C0A-44B2-9D98-44BFF385DA58}" destId="{80E7D9B3-F158-4F54-8140-D900F013DCC9}" srcOrd="0" destOrd="0" presId="urn:microsoft.com/office/officeart/2005/8/layout/vList3"/>
    <dgm:cxn modelId="{ADB90040-578A-442C-9385-1FA409265A71}" type="presParOf" srcId="{80E7D9B3-F158-4F54-8140-D900F013DCC9}" destId="{18F399EC-5575-456F-9E13-168170279D38}" srcOrd="0" destOrd="0" presId="urn:microsoft.com/office/officeart/2005/8/layout/vList3"/>
    <dgm:cxn modelId="{FD1C1D28-059D-4394-941D-88F70D495582}" type="presParOf" srcId="{80E7D9B3-F158-4F54-8140-D900F013DCC9}" destId="{96F730B2-D51D-4424-9373-31573B4F649A}" srcOrd="1" destOrd="0" presId="urn:microsoft.com/office/officeart/2005/8/layout/vList3"/>
    <dgm:cxn modelId="{6F3BBEBA-4822-4696-8211-47A1E155014A}" type="presParOf" srcId="{B4B41F4E-0C0A-44B2-9D98-44BFF385DA58}" destId="{46DE1642-D717-4B4F-8A48-3A2BB4B0D819}" srcOrd="1" destOrd="0" presId="urn:microsoft.com/office/officeart/2005/8/layout/vList3"/>
    <dgm:cxn modelId="{7EA684F3-4AF7-4494-9A64-50E3983A07A8}" type="presParOf" srcId="{B4B41F4E-0C0A-44B2-9D98-44BFF385DA58}" destId="{7FCE7CFC-8E47-4A0E-97C1-B022526DD16B}" srcOrd="2" destOrd="0" presId="urn:microsoft.com/office/officeart/2005/8/layout/vList3"/>
    <dgm:cxn modelId="{4A866B28-E936-4DB9-9955-7D9AF83750C3}" type="presParOf" srcId="{7FCE7CFC-8E47-4A0E-97C1-B022526DD16B}" destId="{C30B612C-DC66-48E3-A001-8E43ED6EE7DE}" srcOrd="0" destOrd="0" presId="urn:microsoft.com/office/officeart/2005/8/layout/vList3"/>
    <dgm:cxn modelId="{C4D35E81-FF44-4C84-AE44-9152364B5F46}" type="presParOf" srcId="{7FCE7CFC-8E47-4A0E-97C1-B022526DD16B}" destId="{C6FC6E80-D12B-4CA5-8A82-C99E32EA03B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4CBF5A-0AD3-40E6-A046-98311FE21682}" type="doc">
      <dgm:prSet loTypeId="urn:microsoft.com/office/officeart/2005/8/layout/radial1" loCatId="relationship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E13E15B-2509-4805-960E-954762CF8ABF}">
      <dgm:prSet phldrT="[Текст]" custT="1"/>
      <dgm:spPr/>
      <dgm:t>
        <a:bodyPr/>
        <a:lstStyle/>
        <a:p>
          <a:r>
            <a:rPr lang="ru-RU" sz="2000" dirty="0" smtClean="0"/>
            <a:t>Старший воспитатель – </a:t>
          </a:r>
          <a:r>
            <a:rPr lang="ru-RU" sz="2000" dirty="0" smtClean="0"/>
            <a:t>педагогический </a:t>
          </a:r>
        </a:p>
        <a:p>
          <a:r>
            <a:rPr lang="ru-RU" sz="2000" dirty="0" smtClean="0"/>
            <a:t>актив</a:t>
          </a:r>
          <a:endParaRPr lang="ru-RU" sz="2000" dirty="0"/>
        </a:p>
      </dgm:t>
    </dgm:pt>
    <dgm:pt modelId="{706A4E0D-5A0E-4B28-BA86-533A65F5297F}" type="parTrans" cxnId="{633F676D-1261-46BF-B3F2-FEF1C5CF341F}">
      <dgm:prSet/>
      <dgm:spPr/>
      <dgm:t>
        <a:bodyPr/>
        <a:lstStyle/>
        <a:p>
          <a:endParaRPr lang="ru-RU"/>
        </a:p>
      </dgm:t>
    </dgm:pt>
    <dgm:pt modelId="{3C80FB05-6E53-4B6F-A00B-1B1803E8D522}" type="sibTrans" cxnId="{633F676D-1261-46BF-B3F2-FEF1C5CF341F}">
      <dgm:prSet/>
      <dgm:spPr/>
      <dgm:t>
        <a:bodyPr/>
        <a:lstStyle/>
        <a:p>
          <a:endParaRPr lang="ru-RU"/>
        </a:p>
      </dgm:t>
    </dgm:pt>
    <dgm:pt modelId="{38968845-8A6D-48F7-84EF-3DA9DB9B42C6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Оформление </a:t>
          </a:r>
          <a:r>
            <a:rPr lang="ru-RU" sz="1400" b="1" dirty="0" err="1" smtClean="0">
              <a:solidFill>
                <a:schemeClr val="tx1"/>
              </a:solidFill>
            </a:rPr>
            <a:t>информаци-онных</a:t>
          </a:r>
          <a:r>
            <a:rPr lang="ru-RU" sz="1400" b="1" dirty="0" smtClean="0">
              <a:solidFill>
                <a:schemeClr val="tx1"/>
              </a:solidFill>
            </a:rPr>
            <a:t> стендов  и памяток </a:t>
          </a:r>
          <a:r>
            <a:rPr lang="ru-RU" sz="1000" b="1" dirty="0" smtClean="0"/>
            <a:t>(</a:t>
          </a:r>
          <a:r>
            <a:rPr lang="ru-RU" sz="1000" dirty="0" smtClean="0"/>
            <a:t>«Внимание, дорога!», «Дорожное движение – это серьёзно»)</a:t>
          </a:r>
          <a:endParaRPr lang="ru-RU" sz="1000" dirty="0"/>
        </a:p>
      </dgm:t>
    </dgm:pt>
    <dgm:pt modelId="{9777E351-3179-47EF-94B0-7191DD975508}" type="parTrans" cxnId="{BBD096B5-99C7-4794-B8CD-8A2982A63BE2}">
      <dgm:prSet/>
      <dgm:spPr/>
      <dgm:t>
        <a:bodyPr/>
        <a:lstStyle/>
        <a:p>
          <a:endParaRPr lang="ru-RU"/>
        </a:p>
      </dgm:t>
    </dgm:pt>
    <dgm:pt modelId="{43AFAF38-308F-4CF7-81CD-9BFC0EFCE80D}" type="sibTrans" cxnId="{BBD096B5-99C7-4794-B8CD-8A2982A63BE2}">
      <dgm:prSet/>
      <dgm:spPr/>
      <dgm:t>
        <a:bodyPr/>
        <a:lstStyle/>
        <a:p>
          <a:endParaRPr lang="ru-RU"/>
        </a:p>
      </dgm:t>
    </dgm:pt>
    <dgm:pt modelId="{9C6C0CEA-E704-487D-B3E4-D7F40D8C774B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Деловая игра, викторина</a:t>
          </a:r>
        </a:p>
        <a:p>
          <a:r>
            <a:rPr lang="ru-RU" sz="1000" dirty="0" smtClean="0"/>
            <a:t>«Педагог по профессии – инспектор ГИБДД» (знание правил и знаков дорожного движения), «»Дорожные знаки»</a:t>
          </a:r>
          <a:endParaRPr lang="ru-RU" sz="1000" dirty="0"/>
        </a:p>
      </dgm:t>
    </dgm:pt>
    <dgm:pt modelId="{CABFBC25-46C7-463D-8027-34049ED756BB}" type="parTrans" cxnId="{D2728CF1-C25A-4D4F-9B78-454BF58B13D7}">
      <dgm:prSet/>
      <dgm:spPr/>
      <dgm:t>
        <a:bodyPr/>
        <a:lstStyle/>
        <a:p>
          <a:endParaRPr lang="ru-RU"/>
        </a:p>
      </dgm:t>
    </dgm:pt>
    <dgm:pt modelId="{31A0741F-9AC9-4201-A166-50A5ECEAB1AC}" type="sibTrans" cxnId="{D2728CF1-C25A-4D4F-9B78-454BF58B13D7}">
      <dgm:prSet/>
      <dgm:spPr/>
      <dgm:t>
        <a:bodyPr/>
        <a:lstStyle/>
        <a:p>
          <a:endParaRPr lang="ru-RU"/>
        </a:p>
      </dgm:t>
    </dgm:pt>
    <dgm:pt modelId="{6DF8102B-8E4A-4A72-9227-617C86DE3CAE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Семинар</a:t>
          </a:r>
          <a:r>
            <a:rPr lang="ru-RU" sz="1600" dirty="0" smtClean="0"/>
            <a:t> </a:t>
          </a:r>
          <a:r>
            <a:rPr lang="ru-RU" sz="1000" dirty="0" smtClean="0"/>
            <a:t>«Правила на дороге»</a:t>
          </a:r>
          <a:endParaRPr lang="ru-RU" sz="1000" dirty="0"/>
        </a:p>
      </dgm:t>
    </dgm:pt>
    <dgm:pt modelId="{6518F920-E0C8-4F70-AFA1-A2B4294E70FD}" type="parTrans" cxnId="{B473323E-981F-4A36-919B-3C799ECB7CA1}">
      <dgm:prSet/>
      <dgm:spPr/>
      <dgm:t>
        <a:bodyPr/>
        <a:lstStyle/>
        <a:p>
          <a:endParaRPr lang="ru-RU"/>
        </a:p>
      </dgm:t>
    </dgm:pt>
    <dgm:pt modelId="{5B44C19E-99AF-496D-B869-618617858657}" type="sibTrans" cxnId="{B473323E-981F-4A36-919B-3C799ECB7CA1}">
      <dgm:prSet/>
      <dgm:spPr/>
      <dgm:t>
        <a:bodyPr/>
        <a:lstStyle/>
        <a:p>
          <a:endParaRPr lang="ru-RU"/>
        </a:p>
      </dgm:t>
    </dgm:pt>
    <dgm:pt modelId="{CF30AE3A-B75E-4FA9-8508-6CA3B099BA58}">
      <dgm:prSet phldrT="[Текст]" custT="1"/>
      <dgm:spPr/>
      <dgm:t>
        <a:bodyPr/>
        <a:lstStyle/>
        <a:p>
          <a:r>
            <a:rPr lang="ru-RU" sz="1500" b="1" dirty="0" smtClean="0">
              <a:solidFill>
                <a:schemeClr val="tx1"/>
              </a:solidFill>
            </a:rPr>
            <a:t>Консультации</a:t>
          </a:r>
          <a:r>
            <a:rPr lang="ru-RU" sz="1400" b="1" dirty="0" smtClean="0"/>
            <a:t> </a:t>
          </a:r>
          <a:r>
            <a:rPr lang="ru-RU" sz="1100" dirty="0" smtClean="0"/>
            <a:t> </a:t>
          </a:r>
          <a:r>
            <a:rPr lang="ru-RU" sz="1000" dirty="0" smtClean="0"/>
            <a:t>(«Дошкольникам – о правилах дорожного движения», «Формы работы с родителями»)</a:t>
          </a:r>
          <a:endParaRPr lang="ru-RU" sz="1000" dirty="0"/>
        </a:p>
      </dgm:t>
    </dgm:pt>
    <dgm:pt modelId="{002FC4BA-B0F5-4232-971A-67BA53E2CF98}" type="parTrans" cxnId="{527780C7-9B41-4155-8CEB-80C3D2ECC379}">
      <dgm:prSet/>
      <dgm:spPr/>
      <dgm:t>
        <a:bodyPr/>
        <a:lstStyle/>
        <a:p>
          <a:endParaRPr lang="ru-RU"/>
        </a:p>
      </dgm:t>
    </dgm:pt>
    <dgm:pt modelId="{48FAC0E3-1B6A-4926-BFC5-A299F6A5CD47}" type="sibTrans" cxnId="{527780C7-9B41-4155-8CEB-80C3D2ECC379}">
      <dgm:prSet/>
      <dgm:spPr/>
      <dgm:t>
        <a:bodyPr/>
        <a:lstStyle/>
        <a:p>
          <a:endParaRPr lang="ru-RU"/>
        </a:p>
      </dgm:t>
    </dgm:pt>
    <dgm:pt modelId="{8B7D7063-1FFB-4532-8E08-2665279CDDCD}">
      <dgm:prSet custT="1"/>
      <dgm:spPr/>
      <dgm:t>
        <a:bodyPr/>
        <a:lstStyle/>
        <a:p>
          <a:r>
            <a:rPr lang="ru-RU" sz="1600" dirty="0" err="1" smtClean="0">
              <a:solidFill>
                <a:schemeClr val="tx1"/>
              </a:solidFill>
            </a:rPr>
            <a:t>Фото-выставка</a:t>
          </a:r>
          <a:r>
            <a:rPr lang="ru-RU" sz="1500" dirty="0" smtClean="0"/>
            <a:t> </a:t>
          </a:r>
        </a:p>
        <a:p>
          <a:r>
            <a:rPr lang="ru-RU" sz="1000" dirty="0" smtClean="0"/>
            <a:t>«Проводим время с пользой»</a:t>
          </a:r>
          <a:endParaRPr lang="ru-RU" sz="1000" dirty="0"/>
        </a:p>
      </dgm:t>
    </dgm:pt>
    <dgm:pt modelId="{1E852750-8AB0-4E4A-8365-997463EEFAE7}" type="parTrans" cxnId="{C866526E-1AB5-4185-B9D4-6217F489F0E5}">
      <dgm:prSet/>
      <dgm:spPr/>
      <dgm:t>
        <a:bodyPr/>
        <a:lstStyle/>
        <a:p>
          <a:endParaRPr lang="ru-RU"/>
        </a:p>
      </dgm:t>
    </dgm:pt>
    <dgm:pt modelId="{97F6230B-F036-411A-B163-A2EF7C50074A}" type="sibTrans" cxnId="{C866526E-1AB5-4185-B9D4-6217F489F0E5}">
      <dgm:prSet/>
      <dgm:spPr/>
      <dgm:t>
        <a:bodyPr/>
        <a:lstStyle/>
        <a:p>
          <a:endParaRPr lang="ru-RU"/>
        </a:p>
      </dgm:t>
    </dgm:pt>
    <dgm:pt modelId="{CA9EB8E6-296C-40A7-B3E8-F0AE2D38FC90}">
      <dgm:prSet custT="1"/>
      <dgm:spPr/>
      <dgm:t>
        <a:bodyPr/>
        <a:lstStyle/>
        <a:p>
          <a:r>
            <a:rPr lang="ru-RU" sz="1600" dirty="0" err="1" smtClean="0">
              <a:solidFill>
                <a:schemeClr val="tx1"/>
              </a:solidFill>
            </a:rPr>
            <a:t>Анкетиро-вание</a:t>
          </a:r>
          <a:r>
            <a:rPr lang="ru-RU" sz="1600" dirty="0" smtClean="0">
              <a:solidFill>
                <a:schemeClr val="tx1"/>
              </a:solidFill>
            </a:rPr>
            <a:t>, </a:t>
          </a:r>
        </a:p>
        <a:p>
          <a:r>
            <a:rPr lang="ru-RU" sz="1600" dirty="0" smtClean="0">
              <a:solidFill>
                <a:schemeClr val="tx1"/>
              </a:solidFill>
            </a:rPr>
            <a:t>открытые просмотры</a:t>
          </a:r>
        </a:p>
      </dgm:t>
    </dgm:pt>
    <dgm:pt modelId="{669CCF58-0433-4BB4-8540-DB183C0277EE}" type="parTrans" cxnId="{5C004B6A-9DB1-44F8-83E7-F3D2FBB37F67}">
      <dgm:prSet/>
      <dgm:spPr/>
      <dgm:t>
        <a:bodyPr/>
        <a:lstStyle/>
        <a:p>
          <a:endParaRPr lang="ru-RU"/>
        </a:p>
      </dgm:t>
    </dgm:pt>
    <dgm:pt modelId="{72D756BE-9254-4FFE-8F2C-E1FC6DE3A784}" type="sibTrans" cxnId="{5C004B6A-9DB1-44F8-83E7-F3D2FBB37F67}">
      <dgm:prSet/>
      <dgm:spPr/>
      <dgm:t>
        <a:bodyPr/>
        <a:lstStyle/>
        <a:p>
          <a:endParaRPr lang="ru-RU"/>
        </a:p>
      </dgm:t>
    </dgm:pt>
    <dgm:pt modelId="{81B22657-23ED-4C02-B39E-0E20CA63CCBB}">
      <dgm:prSet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Составление каталога игр по ПДД, презентация дидактических игр</a:t>
          </a:r>
        </a:p>
        <a:p>
          <a:r>
            <a:rPr lang="ru-RU" sz="1000" dirty="0" smtClean="0"/>
            <a:t>«Играем и изучаем ПДД»</a:t>
          </a:r>
          <a:r>
            <a:rPr lang="ru-RU" sz="1000" dirty="0" smtClean="0">
              <a:solidFill>
                <a:schemeClr val="tx1"/>
              </a:solidFill>
            </a:rPr>
            <a:t> </a:t>
          </a:r>
          <a:endParaRPr lang="ru-RU" sz="1000" dirty="0">
            <a:solidFill>
              <a:schemeClr val="tx1"/>
            </a:solidFill>
          </a:endParaRPr>
        </a:p>
      </dgm:t>
    </dgm:pt>
    <dgm:pt modelId="{AB9059FF-46E6-4EE9-8490-7FC1880A5451}" type="parTrans" cxnId="{BCD37051-B85C-4685-B914-EF1C8BECC409}">
      <dgm:prSet/>
      <dgm:spPr/>
      <dgm:t>
        <a:bodyPr/>
        <a:lstStyle/>
        <a:p>
          <a:endParaRPr lang="ru-RU"/>
        </a:p>
      </dgm:t>
    </dgm:pt>
    <dgm:pt modelId="{2817A029-D099-42F2-93C1-AB1AB029CEC3}" type="sibTrans" cxnId="{BCD37051-B85C-4685-B914-EF1C8BECC409}">
      <dgm:prSet/>
      <dgm:spPr/>
      <dgm:t>
        <a:bodyPr/>
        <a:lstStyle/>
        <a:p>
          <a:endParaRPr lang="ru-RU"/>
        </a:p>
      </dgm:t>
    </dgm:pt>
    <dgm:pt modelId="{603EBE10-F9E7-4983-98E8-FDF983CC90D3}" type="pres">
      <dgm:prSet presAssocID="{2A4CBF5A-0AD3-40E6-A046-98311FE2168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4F061A-64DF-4E53-B9A6-B920B845BFCC}" type="pres">
      <dgm:prSet presAssocID="{4E13E15B-2509-4805-960E-954762CF8ABF}" presName="centerShape" presStyleLbl="node0" presStyleIdx="0" presStyleCnt="1" custScaleX="177947" custScaleY="145181"/>
      <dgm:spPr/>
      <dgm:t>
        <a:bodyPr/>
        <a:lstStyle/>
        <a:p>
          <a:endParaRPr lang="ru-RU"/>
        </a:p>
      </dgm:t>
    </dgm:pt>
    <dgm:pt modelId="{1901C8F3-CBA8-4DB8-BA1E-2155D8118DE0}" type="pres">
      <dgm:prSet presAssocID="{9777E351-3179-47EF-94B0-7191DD975508}" presName="Name9" presStyleLbl="parChTrans1D2" presStyleIdx="0" presStyleCnt="7"/>
      <dgm:spPr/>
      <dgm:t>
        <a:bodyPr/>
        <a:lstStyle/>
        <a:p>
          <a:endParaRPr lang="ru-RU"/>
        </a:p>
      </dgm:t>
    </dgm:pt>
    <dgm:pt modelId="{E31D36AD-EBA5-48FC-8A8A-B86AB514A5AF}" type="pres">
      <dgm:prSet presAssocID="{9777E351-3179-47EF-94B0-7191DD975508}" presName="connTx" presStyleLbl="parChTrans1D2" presStyleIdx="0" presStyleCnt="7"/>
      <dgm:spPr/>
      <dgm:t>
        <a:bodyPr/>
        <a:lstStyle/>
        <a:p>
          <a:endParaRPr lang="ru-RU"/>
        </a:p>
      </dgm:t>
    </dgm:pt>
    <dgm:pt modelId="{D31C10FD-4548-4F5B-9E75-1E74D5E40848}" type="pres">
      <dgm:prSet presAssocID="{38968845-8A6D-48F7-84EF-3DA9DB9B42C6}" presName="node" presStyleLbl="node1" presStyleIdx="0" presStyleCnt="7" custAng="0" custScaleX="115428" custScaleY="1341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8BD741-0E5B-4089-A0EB-11A3302E0273}" type="pres">
      <dgm:prSet presAssocID="{CABFBC25-46C7-463D-8027-34049ED756BB}" presName="Name9" presStyleLbl="parChTrans1D2" presStyleIdx="1" presStyleCnt="7"/>
      <dgm:spPr/>
      <dgm:t>
        <a:bodyPr/>
        <a:lstStyle/>
        <a:p>
          <a:endParaRPr lang="ru-RU"/>
        </a:p>
      </dgm:t>
    </dgm:pt>
    <dgm:pt modelId="{89F1DE9E-CD53-4E6B-A463-CEA90C8A97A2}" type="pres">
      <dgm:prSet presAssocID="{CABFBC25-46C7-463D-8027-34049ED756BB}" presName="connTx" presStyleLbl="parChTrans1D2" presStyleIdx="1" presStyleCnt="7"/>
      <dgm:spPr/>
      <dgm:t>
        <a:bodyPr/>
        <a:lstStyle/>
        <a:p>
          <a:endParaRPr lang="ru-RU"/>
        </a:p>
      </dgm:t>
    </dgm:pt>
    <dgm:pt modelId="{ADE44899-3295-4B1C-96B3-DDE05C2AD7A1}" type="pres">
      <dgm:prSet presAssocID="{9C6C0CEA-E704-487D-B3E4-D7F40D8C774B}" presName="node" presStyleLbl="node1" presStyleIdx="1" presStyleCnt="7" custScaleX="115480" custScaleY="1353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808FC0-626E-4A90-97D2-F6921F90A94E}" type="pres">
      <dgm:prSet presAssocID="{6518F920-E0C8-4F70-AFA1-A2B4294E70FD}" presName="Name9" presStyleLbl="parChTrans1D2" presStyleIdx="2" presStyleCnt="7"/>
      <dgm:spPr/>
      <dgm:t>
        <a:bodyPr/>
        <a:lstStyle/>
        <a:p>
          <a:endParaRPr lang="ru-RU"/>
        </a:p>
      </dgm:t>
    </dgm:pt>
    <dgm:pt modelId="{87AE3FC8-94EA-4EEC-B9F1-336BE64975E0}" type="pres">
      <dgm:prSet presAssocID="{6518F920-E0C8-4F70-AFA1-A2B4294E70FD}" presName="connTx" presStyleLbl="parChTrans1D2" presStyleIdx="2" presStyleCnt="7"/>
      <dgm:spPr/>
      <dgm:t>
        <a:bodyPr/>
        <a:lstStyle/>
        <a:p>
          <a:endParaRPr lang="ru-RU"/>
        </a:p>
      </dgm:t>
    </dgm:pt>
    <dgm:pt modelId="{E295992D-5CAA-4A25-89F6-C19CD644ADD1}" type="pres">
      <dgm:prSet presAssocID="{6DF8102B-8E4A-4A72-9227-617C86DE3CAE}" presName="node" presStyleLbl="node1" presStyleIdx="2" presStyleCnt="7" custScaleX="109939" custScaleY="125342" custRadScaleRad="99239" custRadScaleInc="79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72F6E3-C058-4685-9020-C5D561E27323}" type="pres">
      <dgm:prSet presAssocID="{002FC4BA-B0F5-4232-971A-67BA53E2CF98}" presName="Name9" presStyleLbl="parChTrans1D2" presStyleIdx="3" presStyleCnt="7"/>
      <dgm:spPr/>
      <dgm:t>
        <a:bodyPr/>
        <a:lstStyle/>
        <a:p>
          <a:endParaRPr lang="ru-RU"/>
        </a:p>
      </dgm:t>
    </dgm:pt>
    <dgm:pt modelId="{FC9FB257-D7FA-4F07-B9F2-7F760C95190B}" type="pres">
      <dgm:prSet presAssocID="{002FC4BA-B0F5-4232-971A-67BA53E2CF98}" presName="connTx" presStyleLbl="parChTrans1D2" presStyleIdx="3" presStyleCnt="7"/>
      <dgm:spPr/>
      <dgm:t>
        <a:bodyPr/>
        <a:lstStyle/>
        <a:p>
          <a:endParaRPr lang="ru-RU"/>
        </a:p>
      </dgm:t>
    </dgm:pt>
    <dgm:pt modelId="{24C8439F-EF08-4498-93E2-59001DBDEBA9}" type="pres">
      <dgm:prSet presAssocID="{CF30AE3A-B75E-4FA9-8508-6CA3B099BA58}" presName="node" presStyleLbl="node1" presStyleIdx="3" presStyleCnt="7" custScaleX="123583" custScaleY="133466" custRadScaleRad="102285" custRadScaleInc="6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78F5B6-3F5C-4B5E-BC48-18F86514B4B4}" type="pres">
      <dgm:prSet presAssocID="{1E852750-8AB0-4E4A-8365-997463EEFAE7}" presName="Name9" presStyleLbl="parChTrans1D2" presStyleIdx="4" presStyleCnt="7"/>
      <dgm:spPr/>
      <dgm:t>
        <a:bodyPr/>
        <a:lstStyle/>
        <a:p>
          <a:endParaRPr lang="ru-RU"/>
        </a:p>
      </dgm:t>
    </dgm:pt>
    <dgm:pt modelId="{53F2276B-5920-4633-9DCF-DB9790AB3CC4}" type="pres">
      <dgm:prSet presAssocID="{1E852750-8AB0-4E4A-8365-997463EEFAE7}" presName="connTx" presStyleLbl="parChTrans1D2" presStyleIdx="4" presStyleCnt="7"/>
      <dgm:spPr/>
      <dgm:t>
        <a:bodyPr/>
        <a:lstStyle/>
        <a:p>
          <a:endParaRPr lang="ru-RU"/>
        </a:p>
      </dgm:t>
    </dgm:pt>
    <dgm:pt modelId="{0B51A7FF-78B5-4CAC-82AD-5A7A1958C862}" type="pres">
      <dgm:prSet presAssocID="{8B7D7063-1FFB-4532-8E08-2665279CDDCD}" presName="node" presStyleLbl="node1" presStyleIdx="4" presStyleCnt="7" custScaleX="112563" custScaleY="139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51171D-80E8-4944-AD97-497404A2ECA5}" type="pres">
      <dgm:prSet presAssocID="{669CCF58-0433-4BB4-8540-DB183C0277EE}" presName="Name9" presStyleLbl="parChTrans1D2" presStyleIdx="5" presStyleCnt="7"/>
      <dgm:spPr/>
      <dgm:t>
        <a:bodyPr/>
        <a:lstStyle/>
        <a:p>
          <a:endParaRPr lang="ru-RU"/>
        </a:p>
      </dgm:t>
    </dgm:pt>
    <dgm:pt modelId="{82698E66-2419-4D64-AE00-172EEAD61A48}" type="pres">
      <dgm:prSet presAssocID="{669CCF58-0433-4BB4-8540-DB183C0277EE}" presName="connTx" presStyleLbl="parChTrans1D2" presStyleIdx="5" presStyleCnt="7"/>
      <dgm:spPr/>
      <dgm:t>
        <a:bodyPr/>
        <a:lstStyle/>
        <a:p>
          <a:endParaRPr lang="ru-RU"/>
        </a:p>
      </dgm:t>
    </dgm:pt>
    <dgm:pt modelId="{EF54C02E-6C9A-4ABD-A007-771C844C1FC9}" type="pres">
      <dgm:prSet presAssocID="{CA9EB8E6-296C-40A7-B3E8-F0AE2D38FC90}" presName="node" presStyleLbl="node1" presStyleIdx="5" presStyleCnt="7" custScaleX="104412" custScaleY="124359" custRadScaleRad="97377" custRadScaleInc="-6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560663-3F3F-4830-B1B8-3E874DDE3A77}" type="pres">
      <dgm:prSet presAssocID="{AB9059FF-46E6-4EE9-8490-7FC1880A5451}" presName="Name9" presStyleLbl="parChTrans1D2" presStyleIdx="6" presStyleCnt="7"/>
      <dgm:spPr/>
      <dgm:t>
        <a:bodyPr/>
        <a:lstStyle/>
        <a:p>
          <a:endParaRPr lang="ru-RU"/>
        </a:p>
      </dgm:t>
    </dgm:pt>
    <dgm:pt modelId="{B404DF75-88FF-4005-A424-EDFDAE581E93}" type="pres">
      <dgm:prSet presAssocID="{AB9059FF-46E6-4EE9-8490-7FC1880A5451}" presName="connTx" presStyleLbl="parChTrans1D2" presStyleIdx="6" presStyleCnt="7"/>
      <dgm:spPr/>
      <dgm:t>
        <a:bodyPr/>
        <a:lstStyle/>
        <a:p>
          <a:endParaRPr lang="ru-RU"/>
        </a:p>
      </dgm:t>
    </dgm:pt>
    <dgm:pt modelId="{100D33E3-5EA6-45C7-9DAD-8DAE1F1D9D3D}" type="pres">
      <dgm:prSet presAssocID="{81B22657-23ED-4C02-B39E-0E20CA63CCBB}" presName="node" presStyleLbl="node1" presStyleIdx="6" presStyleCnt="7" custScaleX="115415" custScaleY="1353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728CF1-C25A-4D4F-9B78-454BF58B13D7}" srcId="{4E13E15B-2509-4805-960E-954762CF8ABF}" destId="{9C6C0CEA-E704-487D-B3E4-D7F40D8C774B}" srcOrd="1" destOrd="0" parTransId="{CABFBC25-46C7-463D-8027-34049ED756BB}" sibTransId="{31A0741F-9AC9-4201-A166-50A5ECEAB1AC}"/>
    <dgm:cxn modelId="{BBD096B5-99C7-4794-B8CD-8A2982A63BE2}" srcId="{4E13E15B-2509-4805-960E-954762CF8ABF}" destId="{38968845-8A6D-48F7-84EF-3DA9DB9B42C6}" srcOrd="0" destOrd="0" parTransId="{9777E351-3179-47EF-94B0-7191DD975508}" sibTransId="{43AFAF38-308F-4CF7-81CD-9BFC0EFCE80D}"/>
    <dgm:cxn modelId="{3E20B23A-40F6-4EFC-B414-77FEEA86AB3A}" type="presOf" srcId="{6DF8102B-8E4A-4A72-9227-617C86DE3CAE}" destId="{E295992D-5CAA-4A25-89F6-C19CD644ADD1}" srcOrd="0" destOrd="0" presId="urn:microsoft.com/office/officeart/2005/8/layout/radial1"/>
    <dgm:cxn modelId="{E5F7591F-B4BC-4BE1-928C-5A62AAAE8BDF}" type="presOf" srcId="{CA9EB8E6-296C-40A7-B3E8-F0AE2D38FC90}" destId="{EF54C02E-6C9A-4ABD-A007-771C844C1FC9}" srcOrd="0" destOrd="0" presId="urn:microsoft.com/office/officeart/2005/8/layout/radial1"/>
    <dgm:cxn modelId="{C3DC3AC1-2F6D-46A5-AE22-89CE0435C80C}" type="presOf" srcId="{9C6C0CEA-E704-487D-B3E4-D7F40D8C774B}" destId="{ADE44899-3295-4B1C-96B3-DDE05C2AD7A1}" srcOrd="0" destOrd="0" presId="urn:microsoft.com/office/officeart/2005/8/layout/radial1"/>
    <dgm:cxn modelId="{527780C7-9B41-4155-8CEB-80C3D2ECC379}" srcId="{4E13E15B-2509-4805-960E-954762CF8ABF}" destId="{CF30AE3A-B75E-4FA9-8508-6CA3B099BA58}" srcOrd="3" destOrd="0" parTransId="{002FC4BA-B0F5-4232-971A-67BA53E2CF98}" sibTransId="{48FAC0E3-1B6A-4926-BFC5-A299F6A5CD47}"/>
    <dgm:cxn modelId="{B0DA44DE-5752-4BF2-B943-A06F40933D2E}" type="presOf" srcId="{1E852750-8AB0-4E4A-8365-997463EEFAE7}" destId="{8978F5B6-3F5C-4B5E-BC48-18F86514B4B4}" srcOrd="0" destOrd="0" presId="urn:microsoft.com/office/officeart/2005/8/layout/radial1"/>
    <dgm:cxn modelId="{B9B96B73-57D4-4359-96DF-9F9BD2396A67}" type="presOf" srcId="{CF30AE3A-B75E-4FA9-8508-6CA3B099BA58}" destId="{24C8439F-EF08-4498-93E2-59001DBDEBA9}" srcOrd="0" destOrd="0" presId="urn:microsoft.com/office/officeart/2005/8/layout/radial1"/>
    <dgm:cxn modelId="{4122132E-17D4-4EEF-A553-44D200103A86}" type="presOf" srcId="{38968845-8A6D-48F7-84EF-3DA9DB9B42C6}" destId="{D31C10FD-4548-4F5B-9E75-1E74D5E40848}" srcOrd="0" destOrd="0" presId="urn:microsoft.com/office/officeart/2005/8/layout/radial1"/>
    <dgm:cxn modelId="{6F7861ED-9D78-469C-A8EC-5F242E1FFBF9}" type="presOf" srcId="{1E852750-8AB0-4E4A-8365-997463EEFAE7}" destId="{53F2276B-5920-4633-9DCF-DB9790AB3CC4}" srcOrd="1" destOrd="0" presId="urn:microsoft.com/office/officeart/2005/8/layout/radial1"/>
    <dgm:cxn modelId="{C603C98E-2431-4A22-882A-747904C6A09C}" type="presOf" srcId="{2A4CBF5A-0AD3-40E6-A046-98311FE21682}" destId="{603EBE10-F9E7-4983-98E8-FDF983CC90D3}" srcOrd="0" destOrd="0" presId="urn:microsoft.com/office/officeart/2005/8/layout/radial1"/>
    <dgm:cxn modelId="{D5E7A23A-1399-436E-9E6A-1E3FC8829B23}" type="presOf" srcId="{4E13E15B-2509-4805-960E-954762CF8ABF}" destId="{024F061A-64DF-4E53-B9A6-B920B845BFCC}" srcOrd="0" destOrd="0" presId="urn:microsoft.com/office/officeart/2005/8/layout/radial1"/>
    <dgm:cxn modelId="{3D00E76E-359B-411E-A943-D8B5933C787E}" type="presOf" srcId="{AB9059FF-46E6-4EE9-8490-7FC1880A5451}" destId="{B404DF75-88FF-4005-A424-EDFDAE581E93}" srcOrd="1" destOrd="0" presId="urn:microsoft.com/office/officeart/2005/8/layout/radial1"/>
    <dgm:cxn modelId="{BCD37051-B85C-4685-B914-EF1C8BECC409}" srcId="{4E13E15B-2509-4805-960E-954762CF8ABF}" destId="{81B22657-23ED-4C02-B39E-0E20CA63CCBB}" srcOrd="6" destOrd="0" parTransId="{AB9059FF-46E6-4EE9-8490-7FC1880A5451}" sibTransId="{2817A029-D099-42F2-93C1-AB1AB029CEC3}"/>
    <dgm:cxn modelId="{8ED1D8EC-5DF9-479D-8EAA-B7DA9C6FED62}" type="presOf" srcId="{81B22657-23ED-4C02-B39E-0E20CA63CCBB}" destId="{100D33E3-5EA6-45C7-9DAD-8DAE1F1D9D3D}" srcOrd="0" destOrd="0" presId="urn:microsoft.com/office/officeart/2005/8/layout/radial1"/>
    <dgm:cxn modelId="{B473323E-981F-4A36-919B-3C799ECB7CA1}" srcId="{4E13E15B-2509-4805-960E-954762CF8ABF}" destId="{6DF8102B-8E4A-4A72-9227-617C86DE3CAE}" srcOrd="2" destOrd="0" parTransId="{6518F920-E0C8-4F70-AFA1-A2B4294E70FD}" sibTransId="{5B44C19E-99AF-496D-B869-618617858657}"/>
    <dgm:cxn modelId="{E54BC6B3-2BDB-4E86-B4AC-70886BB2623E}" type="presOf" srcId="{669CCF58-0433-4BB4-8540-DB183C0277EE}" destId="{82698E66-2419-4D64-AE00-172EEAD61A48}" srcOrd="1" destOrd="0" presId="urn:microsoft.com/office/officeart/2005/8/layout/radial1"/>
    <dgm:cxn modelId="{633F676D-1261-46BF-B3F2-FEF1C5CF341F}" srcId="{2A4CBF5A-0AD3-40E6-A046-98311FE21682}" destId="{4E13E15B-2509-4805-960E-954762CF8ABF}" srcOrd="0" destOrd="0" parTransId="{706A4E0D-5A0E-4B28-BA86-533A65F5297F}" sibTransId="{3C80FB05-6E53-4B6F-A00B-1B1803E8D522}"/>
    <dgm:cxn modelId="{0A144914-8231-4304-9EC0-06B5D0E910AE}" type="presOf" srcId="{669CCF58-0433-4BB4-8540-DB183C0277EE}" destId="{4651171D-80E8-4944-AD97-497404A2ECA5}" srcOrd="0" destOrd="0" presId="urn:microsoft.com/office/officeart/2005/8/layout/radial1"/>
    <dgm:cxn modelId="{37DA5BBB-7DFC-4F74-AD9C-62FC99337388}" type="presOf" srcId="{AB9059FF-46E6-4EE9-8490-7FC1880A5451}" destId="{3A560663-3F3F-4830-B1B8-3E874DDE3A77}" srcOrd="0" destOrd="0" presId="urn:microsoft.com/office/officeart/2005/8/layout/radial1"/>
    <dgm:cxn modelId="{20B68774-3E35-41CE-A8C8-33B038C00F72}" type="presOf" srcId="{CABFBC25-46C7-463D-8027-34049ED756BB}" destId="{568BD741-0E5B-4089-A0EB-11A3302E0273}" srcOrd="0" destOrd="0" presId="urn:microsoft.com/office/officeart/2005/8/layout/radial1"/>
    <dgm:cxn modelId="{C51C1394-83ED-4B98-BC55-38AEA20C4376}" type="presOf" srcId="{6518F920-E0C8-4F70-AFA1-A2B4294E70FD}" destId="{9D808FC0-626E-4A90-97D2-F6921F90A94E}" srcOrd="0" destOrd="0" presId="urn:microsoft.com/office/officeart/2005/8/layout/radial1"/>
    <dgm:cxn modelId="{67067BBE-E820-4774-921A-F1889580A16A}" type="presOf" srcId="{002FC4BA-B0F5-4232-971A-67BA53E2CF98}" destId="{9472F6E3-C058-4685-9020-C5D561E27323}" srcOrd="0" destOrd="0" presId="urn:microsoft.com/office/officeart/2005/8/layout/radial1"/>
    <dgm:cxn modelId="{13294A53-364A-4973-A49B-C6A59351B55A}" type="presOf" srcId="{CABFBC25-46C7-463D-8027-34049ED756BB}" destId="{89F1DE9E-CD53-4E6B-A463-CEA90C8A97A2}" srcOrd="1" destOrd="0" presId="urn:microsoft.com/office/officeart/2005/8/layout/radial1"/>
    <dgm:cxn modelId="{305B7FFD-0A1D-47A4-B9CA-3A6BE99D9CB7}" type="presOf" srcId="{6518F920-E0C8-4F70-AFA1-A2B4294E70FD}" destId="{87AE3FC8-94EA-4EEC-B9F1-336BE64975E0}" srcOrd="1" destOrd="0" presId="urn:microsoft.com/office/officeart/2005/8/layout/radial1"/>
    <dgm:cxn modelId="{5C004B6A-9DB1-44F8-83E7-F3D2FBB37F67}" srcId="{4E13E15B-2509-4805-960E-954762CF8ABF}" destId="{CA9EB8E6-296C-40A7-B3E8-F0AE2D38FC90}" srcOrd="5" destOrd="0" parTransId="{669CCF58-0433-4BB4-8540-DB183C0277EE}" sibTransId="{72D756BE-9254-4FFE-8F2C-E1FC6DE3A784}"/>
    <dgm:cxn modelId="{056E84C4-2A02-4352-B7E9-D8845A2D2794}" type="presOf" srcId="{9777E351-3179-47EF-94B0-7191DD975508}" destId="{1901C8F3-CBA8-4DB8-BA1E-2155D8118DE0}" srcOrd="0" destOrd="0" presId="urn:microsoft.com/office/officeart/2005/8/layout/radial1"/>
    <dgm:cxn modelId="{457A3E67-16AD-4AAA-8BFD-1E3A606F1BD2}" type="presOf" srcId="{9777E351-3179-47EF-94B0-7191DD975508}" destId="{E31D36AD-EBA5-48FC-8A8A-B86AB514A5AF}" srcOrd="1" destOrd="0" presId="urn:microsoft.com/office/officeart/2005/8/layout/radial1"/>
    <dgm:cxn modelId="{C866526E-1AB5-4185-B9D4-6217F489F0E5}" srcId="{4E13E15B-2509-4805-960E-954762CF8ABF}" destId="{8B7D7063-1FFB-4532-8E08-2665279CDDCD}" srcOrd="4" destOrd="0" parTransId="{1E852750-8AB0-4E4A-8365-997463EEFAE7}" sibTransId="{97F6230B-F036-411A-B163-A2EF7C50074A}"/>
    <dgm:cxn modelId="{13E2C5D5-1A47-46D6-BA2A-1FC67F960A30}" type="presOf" srcId="{002FC4BA-B0F5-4232-971A-67BA53E2CF98}" destId="{FC9FB257-D7FA-4F07-B9F2-7F760C95190B}" srcOrd="1" destOrd="0" presId="urn:microsoft.com/office/officeart/2005/8/layout/radial1"/>
    <dgm:cxn modelId="{05A3421D-83ED-4C4A-86E5-DA3CB43C6D9D}" type="presOf" srcId="{8B7D7063-1FFB-4532-8E08-2665279CDDCD}" destId="{0B51A7FF-78B5-4CAC-82AD-5A7A1958C862}" srcOrd="0" destOrd="0" presId="urn:microsoft.com/office/officeart/2005/8/layout/radial1"/>
    <dgm:cxn modelId="{69E157B6-6D25-4D89-A078-DF9E0F6C9E33}" type="presParOf" srcId="{603EBE10-F9E7-4983-98E8-FDF983CC90D3}" destId="{024F061A-64DF-4E53-B9A6-B920B845BFCC}" srcOrd="0" destOrd="0" presId="urn:microsoft.com/office/officeart/2005/8/layout/radial1"/>
    <dgm:cxn modelId="{00E5BFE1-A5C0-4DD4-BAF7-2C9CACE7E362}" type="presParOf" srcId="{603EBE10-F9E7-4983-98E8-FDF983CC90D3}" destId="{1901C8F3-CBA8-4DB8-BA1E-2155D8118DE0}" srcOrd="1" destOrd="0" presId="urn:microsoft.com/office/officeart/2005/8/layout/radial1"/>
    <dgm:cxn modelId="{26654091-F54B-45AE-AF74-D62F47930406}" type="presParOf" srcId="{1901C8F3-CBA8-4DB8-BA1E-2155D8118DE0}" destId="{E31D36AD-EBA5-48FC-8A8A-B86AB514A5AF}" srcOrd="0" destOrd="0" presId="urn:microsoft.com/office/officeart/2005/8/layout/radial1"/>
    <dgm:cxn modelId="{8D5C4F3C-6C55-4C34-BBD8-FE4FADCD055C}" type="presParOf" srcId="{603EBE10-F9E7-4983-98E8-FDF983CC90D3}" destId="{D31C10FD-4548-4F5B-9E75-1E74D5E40848}" srcOrd="2" destOrd="0" presId="urn:microsoft.com/office/officeart/2005/8/layout/radial1"/>
    <dgm:cxn modelId="{0A77FBB5-D8BF-470E-BD88-0A04556808AF}" type="presParOf" srcId="{603EBE10-F9E7-4983-98E8-FDF983CC90D3}" destId="{568BD741-0E5B-4089-A0EB-11A3302E0273}" srcOrd="3" destOrd="0" presId="urn:microsoft.com/office/officeart/2005/8/layout/radial1"/>
    <dgm:cxn modelId="{28BEE86A-FC7C-4310-BBFE-508A2E722619}" type="presParOf" srcId="{568BD741-0E5B-4089-A0EB-11A3302E0273}" destId="{89F1DE9E-CD53-4E6B-A463-CEA90C8A97A2}" srcOrd="0" destOrd="0" presId="urn:microsoft.com/office/officeart/2005/8/layout/radial1"/>
    <dgm:cxn modelId="{901F1505-1BF4-41B7-A4E8-59E691CC3BA3}" type="presParOf" srcId="{603EBE10-F9E7-4983-98E8-FDF983CC90D3}" destId="{ADE44899-3295-4B1C-96B3-DDE05C2AD7A1}" srcOrd="4" destOrd="0" presId="urn:microsoft.com/office/officeart/2005/8/layout/radial1"/>
    <dgm:cxn modelId="{C596BF85-140F-4ACE-8C96-1514EA2E3DF6}" type="presParOf" srcId="{603EBE10-F9E7-4983-98E8-FDF983CC90D3}" destId="{9D808FC0-626E-4A90-97D2-F6921F90A94E}" srcOrd="5" destOrd="0" presId="urn:microsoft.com/office/officeart/2005/8/layout/radial1"/>
    <dgm:cxn modelId="{BA0630A2-CED4-4F0A-8984-BC1F4B4E2E04}" type="presParOf" srcId="{9D808FC0-626E-4A90-97D2-F6921F90A94E}" destId="{87AE3FC8-94EA-4EEC-B9F1-336BE64975E0}" srcOrd="0" destOrd="0" presId="urn:microsoft.com/office/officeart/2005/8/layout/radial1"/>
    <dgm:cxn modelId="{EA4FCB66-C454-4D3C-B867-E58A55D0ABBE}" type="presParOf" srcId="{603EBE10-F9E7-4983-98E8-FDF983CC90D3}" destId="{E295992D-5CAA-4A25-89F6-C19CD644ADD1}" srcOrd="6" destOrd="0" presId="urn:microsoft.com/office/officeart/2005/8/layout/radial1"/>
    <dgm:cxn modelId="{A35F8382-E19A-420B-AC49-9DBC56B9B30F}" type="presParOf" srcId="{603EBE10-F9E7-4983-98E8-FDF983CC90D3}" destId="{9472F6E3-C058-4685-9020-C5D561E27323}" srcOrd="7" destOrd="0" presId="urn:microsoft.com/office/officeart/2005/8/layout/radial1"/>
    <dgm:cxn modelId="{9F513113-E488-473B-AA26-C005A9E26017}" type="presParOf" srcId="{9472F6E3-C058-4685-9020-C5D561E27323}" destId="{FC9FB257-D7FA-4F07-B9F2-7F760C95190B}" srcOrd="0" destOrd="0" presId="urn:microsoft.com/office/officeart/2005/8/layout/radial1"/>
    <dgm:cxn modelId="{307D0C1F-645B-421A-910F-959877225EFF}" type="presParOf" srcId="{603EBE10-F9E7-4983-98E8-FDF983CC90D3}" destId="{24C8439F-EF08-4498-93E2-59001DBDEBA9}" srcOrd="8" destOrd="0" presId="urn:microsoft.com/office/officeart/2005/8/layout/radial1"/>
    <dgm:cxn modelId="{1B87E19D-D113-4F5C-8E00-7FBC9D2B7316}" type="presParOf" srcId="{603EBE10-F9E7-4983-98E8-FDF983CC90D3}" destId="{8978F5B6-3F5C-4B5E-BC48-18F86514B4B4}" srcOrd="9" destOrd="0" presId="urn:microsoft.com/office/officeart/2005/8/layout/radial1"/>
    <dgm:cxn modelId="{864776B4-964E-47BB-A743-B7EEBB971D59}" type="presParOf" srcId="{8978F5B6-3F5C-4B5E-BC48-18F86514B4B4}" destId="{53F2276B-5920-4633-9DCF-DB9790AB3CC4}" srcOrd="0" destOrd="0" presId="urn:microsoft.com/office/officeart/2005/8/layout/radial1"/>
    <dgm:cxn modelId="{9BF91D79-4DC5-4F0D-AAFA-68D9DBD0032E}" type="presParOf" srcId="{603EBE10-F9E7-4983-98E8-FDF983CC90D3}" destId="{0B51A7FF-78B5-4CAC-82AD-5A7A1958C862}" srcOrd="10" destOrd="0" presId="urn:microsoft.com/office/officeart/2005/8/layout/radial1"/>
    <dgm:cxn modelId="{D06110CD-0E3E-4652-94AB-22667E4D2CAD}" type="presParOf" srcId="{603EBE10-F9E7-4983-98E8-FDF983CC90D3}" destId="{4651171D-80E8-4944-AD97-497404A2ECA5}" srcOrd="11" destOrd="0" presId="urn:microsoft.com/office/officeart/2005/8/layout/radial1"/>
    <dgm:cxn modelId="{DAE394FF-3551-455C-9B07-71B5F74F6D62}" type="presParOf" srcId="{4651171D-80E8-4944-AD97-497404A2ECA5}" destId="{82698E66-2419-4D64-AE00-172EEAD61A48}" srcOrd="0" destOrd="0" presId="urn:microsoft.com/office/officeart/2005/8/layout/radial1"/>
    <dgm:cxn modelId="{38116D91-8832-445C-AEA7-AECA4B55C3EC}" type="presParOf" srcId="{603EBE10-F9E7-4983-98E8-FDF983CC90D3}" destId="{EF54C02E-6C9A-4ABD-A007-771C844C1FC9}" srcOrd="12" destOrd="0" presId="urn:microsoft.com/office/officeart/2005/8/layout/radial1"/>
    <dgm:cxn modelId="{3C0554EE-B30A-451D-9556-F46AF0EBF32D}" type="presParOf" srcId="{603EBE10-F9E7-4983-98E8-FDF983CC90D3}" destId="{3A560663-3F3F-4830-B1B8-3E874DDE3A77}" srcOrd="13" destOrd="0" presId="urn:microsoft.com/office/officeart/2005/8/layout/radial1"/>
    <dgm:cxn modelId="{08DDC5A2-8030-4710-9DC2-FCD2F95C1904}" type="presParOf" srcId="{3A560663-3F3F-4830-B1B8-3E874DDE3A77}" destId="{B404DF75-88FF-4005-A424-EDFDAE581E93}" srcOrd="0" destOrd="0" presId="urn:microsoft.com/office/officeart/2005/8/layout/radial1"/>
    <dgm:cxn modelId="{92B1996D-A9E2-4D96-8829-5E79B8C9E0DD}" type="presParOf" srcId="{603EBE10-F9E7-4983-98E8-FDF983CC90D3}" destId="{100D33E3-5EA6-45C7-9DAD-8DAE1F1D9D3D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472C1B7-2E88-45FA-A041-DF984DC87876}" type="doc">
      <dgm:prSet loTypeId="urn:microsoft.com/office/officeart/2005/8/layout/vList3" loCatId="list" qsTypeId="urn:microsoft.com/office/officeart/2005/8/quickstyle/simple1#7" qsCatId="simple" csTypeId="urn:microsoft.com/office/officeart/2005/8/colors/accent1_2#7" csCatId="accent1" phldr="1"/>
      <dgm:spPr/>
    </dgm:pt>
    <dgm:pt modelId="{E46BFADA-7CE9-4418-A4F4-1073221F8051}">
      <dgm:prSet phldrT="[Текст]"/>
      <dgm:spPr/>
      <dgm:t>
        <a:bodyPr/>
        <a:lstStyle/>
        <a:p>
          <a:r>
            <a:rPr lang="ru-RU" dirty="0" smtClean="0"/>
            <a:t>Взаимодействуют с родителями</a:t>
          </a:r>
          <a:endParaRPr lang="ru-RU" dirty="0"/>
        </a:p>
      </dgm:t>
    </dgm:pt>
    <dgm:pt modelId="{37073BB6-3554-4A8B-B195-2BA71507714F}" type="parTrans" cxnId="{3E05EC0E-B94F-4732-9407-F0070C01BC3E}">
      <dgm:prSet/>
      <dgm:spPr/>
      <dgm:t>
        <a:bodyPr/>
        <a:lstStyle/>
        <a:p>
          <a:endParaRPr lang="ru-RU"/>
        </a:p>
      </dgm:t>
    </dgm:pt>
    <dgm:pt modelId="{2B439ED4-0E6F-4164-A288-E38F3702B210}" type="sibTrans" cxnId="{3E05EC0E-B94F-4732-9407-F0070C01BC3E}">
      <dgm:prSet/>
      <dgm:spPr/>
      <dgm:t>
        <a:bodyPr/>
        <a:lstStyle/>
        <a:p>
          <a:endParaRPr lang="ru-RU"/>
        </a:p>
      </dgm:t>
    </dgm:pt>
    <dgm:pt modelId="{3C57EB93-554C-40BD-9EDD-931F88F621C0}">
      <dgm:prSet phldrT="[Текст]" custT="1"/>
      <dgm:spPr/>
      <dgm:t>
        <a:bodyPr/>
        <a:lstStyle/>
        <a:p>
          <a:pPr algn="ctr"/>
          <a:endParaRPr lang="ru-RU" sz="900" dirty="0" smtClean="0"/>
        </a:p>
        <a:p>
          <a:pPr algn="ctr"/>
          <a:endParaRPr lang="ru-RU" sz="900" dirty="0" smtClean="0"/>
        </a:p>
        <a:p>
          <a:pPr algn="ctr"/>
          <a:r>
            <a:rPr lang="ru-RU" sz="2400" dirty="0" smtClean="0"/>
            <a:t>Создают условия для обучения детей ПДД в группах</a:t>
          </a:r>
          <a:r>
            <a:rPr lang="ru-RU" sz="1400" dirty="0" smtClean="0"/>
            <a:t>:</a:t>
          </a:r>
        </a:p>
        <a:p>
          <a:pPr algn="ctr"/>
          <a:r>
            <a:rPr lang="ru-RU" sz="1600" dirty="0" smtClean="0"/>
            <a:t>- оформляют центры безопасности;</a:t>
          </a:r>
        </a:p>
        <a:p>
          <a:pPr algn="ctr"/>
          <a:r>
            <a:rPr lang="ru-RU" sz="1600" dirty="0" smtClean="0"/>
            <a:t>- подбирают литературу, фотографии по ПДДД;</a:t>
          </a:r>
        </a:p>
        <a:p>
          <a:pPr algn="ctr"/>
          <a:r>
            <a:rPr lang="ru-RU" sz="1600" dirty="0" smtClean="0"/>
            <a:t>- изготавливают атрибуты к играм.</a:t>
          </a:r>
        </a:p>
        <a:p>
          <a:pPr algn="ctr"/>
          <a:endParaRPr lang="ru-RU" sz="900" dirty="0"/>
        </a:p>
      </dgm:t>
    </dgm:pt>
    <dgm:pt modelId="{16B5EEF9-D2FF-42F3-AB01-0E4633AA00A1}" type="parTrans" cxnId="{1AFCED2B-2370-4E86-B5D6-EDB2AFDC20EC}">
      <dgm:prSet/>
      <dgm:spPr/>
      <dgm:t>
        <a:bodyPr/>
        <a:lstStyle/>
        <a:p>
          <a:endParaRPr lang="ru-RU"/>
        </a:p>
      </dgm:t>
    </dgm:pt>
    <dgm:pt modelId="{BF07F93B-DA4A-41D1-B9FF-821B1A54C3E6}" type="sibTrans" cxnId="{1AFCED2B-2370-4E86-B5D6-EDB2AFDC20EC}">
      <dgm:prSet/>
      <dgm:spPr/>
      <dgm:t>
        <a:bodyPr/>
        <a:lstStyle/>
        <a:p>
          <a:endParaRPr lang="ru-RU"/>
        </a:p>
      </dgm:t>
    </dgm:pt>
    <dgm:pt modelId="{6256DD24-E2D7-4CAE-B6BF-3F724F1FB687}">
      <dgm:prSet/>
      <dgm:spPr/>
      <dgm:t>
        <a:bodyPr/>
        <a:lstStyle/>
        <a:p>
          <a:r>
            <a:rPr lang="ru-RU" dirty="0" smtClean="0"/>
            <a:t>Проводят работу с детьми по профилактике ДДТТ</a:t>
          </a:r>
          <a:endParaRPr lang="ru-RU" dirty="0"/>
        </a:p>
      </dgm:t>
    </dgm:pt>
    <dgm:pt modelId="{A65D771D-D1C1-4253-8274-5CB14F411408}" type="parTrans" cxnId="{576A4C8C-14BA-499C-9FB3-414E4343F7D2}">
      <dgm:prSet/>
      <dgm:spPr/>
      <dgm:t>
        <a:bodyPr/>
        <a:lstStyle/>
        <a:p>
          <a:endParaRPr lang="ru-RU"/>
        </a:p>
      </dgm:t>
    </dgm:pt>
    <dgm:pt modelId="{F0BB164D-59AF-4A09-A1DC-8F668436EEC7}" type="sibTrans" cxnId="{576A4C8C-14BA-499C-9FB3-414E4343F7D2}">
      <dgm:prSet/>
      <dgm:spPr/>
      <dgm:t>
        <a:bodyPr/>
        <a:lstStyle/>
        <a:p>
          <a:endParaRPr lang="ru-RU"/>
        </a:p>
      </dgm:t>
    </dgm:pt>
    <dgm:pt modelId="{AF014B05-0B82-478B-B704-6F537002187F}" type="pres">
      <dgm:prSet presAssocID="{9472C1B7-2E88-45FA-A041-DF984DC87876}" presName="linearFlow" presStyleCnt="0">
        <dgm:presLayoutVars>
          <dgm:dir/>
          <dgm:resizeHandles val="exact"/>
        </dgm:presLayoutVars>
      </dgm:prSet>
      <dgm:spPr/>
    </dgm:pt>
    <dgm:pt modelId="{A83E05A9-C578-469F-88F2-DF1CB4DA1BFC}" type="pres">
      <dgm:prSet presAssocID="{E46BFADA-7CE9-4418-A4F4-1073221F8051}" presName="composite" presStyleCnt="0"/>
      <dgm:spPr/>
    </dgm:pt>
    <dgm:pt modelId="{1DE9A390-76A2-409A-BAAB-AEA66C654649}" type="pres">
      <dgm:prSet presAssocID="{E46BFADA-7CE9-4418-A4F4-1073221F8051}" presName="imgShp" presStyleLbl="fgImgPlace1" presStyleIdx="0" presStyleCnt="3" custScaleX="47469" custScaleY="71049" custLinFactNeighborX="-49961" custLinFactNeighborY="18133"/>
      <dgm:spPr>
        <a:prstGeom prst="rect">
          <a:avLst/>
        </a:prstGeom>
        <a:noFill/>
      </dgm:spPr>
    </dgm:pt>
    <dgm:pt modelId="{078B37D5-DF14-44A2-B674-3835AB5FC346}" type="pres">
      <dgm:prSet presAssocID="{E46BFADA-7CE9-4418-A4F4-1073221F8051}" presName="txShp" presStyleLbl="node1" presStyleIdx="0" presStyleCnt="3" custScaleX="104390" custLinFactNeighborX="2504" custLinFactNeighborY="29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E53CCC-62B9-411A-9E7B-72007AAC2674}" type="pres">
      <dgm:prSet presAssocID="{2B439ED4-0E6F-4164-A288-E38F3702B210}" presName="spacing" presStyleCnt="0"/>
      <dgm:spPr/>
    </dgm:pt>
    <dgm:pt modelId="{A9EFE8AA-18FC-41FE-85E2-9A0EABA8BFFB}" type="pres">
      <dgm:prSet presAssocID="{3C57EB93-554C-40BD-9EDD-931F88F621C0}" presName="composite" presStyleCnt="0"/>
      <dgm:spPr/>
    </dgm:pt>
    <dgm:pt modelId="{265DB839-083C-4829-A6B8-149C6863B38F}" type="pres">
      <dgm:prSet presAssocID="{3C57EB93-554C-40BD-9EDD-931F88F621C0}" presName="imgShp" presStyleLbl="fgImgPlace1" presStyleIdx="1" presStyleCnt="3" custScaleX="14543" custScaleY="8365" custLinFactNeighborX="-43723" custLinFactNeighborY="4013"/>
      <dgm:spPr>
        <a:noFill/>
      </dgm:spPr>
    </dgm:pt>
    <dgm:pt modelId="{9E69A562-F342-4752-937C-705653B26C04}" type="pres">
      <dgm:prSet presAssocID="{3C57EB93-554C-40BD-9EDD-931F88F621C0}" presName="txShp" presStyleLbl="node1" presStyleIdx="1" presStyleCnt="3" custScaleX="105512" custScaleY="206587" custLinFactNeighborX="3113" custLinFactNeighborY="-13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C37325-1A92-4762-8434-0106A1A839C2}" type="pres">
      <dgm:prSet presAssocID="{BF07F93B-DA4A-41D1-B9FF-821B1A54C3E6}" presName="spacing" presStyleCnt="0"/>
      <dgm:spPr/>
    </dgm:pt>
    <dgm:pt modelId="{63E5B7A3-CB08-472A-AA2F-3238A81A884F}" type="pres">
      <dgm:prSet presAssocID="{6256DD24-E2D7-4CAE-B6BF-3F724F1FB687}" presName="composite" presStyleCnt="0"/>
      <dgm:spPr/>
    </dgm:pt>
    <dgm:pt modelId="{B3AB26B4-E699-4E3F-AD7B-C18B7A6AFD28}" type="pres">
      <dgm:prSet presAssocID="{6256DD24-E2D7-4CAE-B6BF-3F724F1FB687}" presName="imgShp" presStyleLbl="fgImgPlace1" presStyleIdx="2" presStyleCnt="3" custLinFactNeighborX="-34349" custLinFactNeighborY="-74011"/>
      <dgm:spPr>
        <a:noFill/>
      </dgm:spPr>
    </dgm:pt>
    <dgm:pt modelId="{3FA37EF3-B65E-4F70-B2F9-D26F8613507A}" type="pres">
      <dgm:prSet presAssocID="{6256DD24-E2D7-4CAE-B6BF-3F724F1FB687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05EC0E-B94F-4732-9407-F0070C01BC3E}" srcId="{9472C1B7-2E88-45FA-A041-DF984DC87876}" destId="{E46BFADA-7CE9-4418-A4F4-1073221F8051}" srcOrd="0" destOrd="0" parTransId="{37073BB6-3554-4A8B-B195-2BA71507714F}" sibTransId="{2B439ED4-0E6F-4164-A288-E38F3702B210}"/>
    <dgm:cxn modelId="{846B931A-52DB-464F-B9F0-109C248DB7B9}" type="presOf" srcId="{9472C1B7-2E88-45FA-A041-DF984DC87876}" destId="{AF014B05-0B82-478B-B704-6F537002187F}" srcOrd="0" destOrd="0" presId="urn:microsoft.com/office/officeart/2005/8/layout/vList3"/>
    <dgm:cxn modelId="{BE9A3E29-2A4A-42B7-8181-81C7E1095360}" type="presOf" srcId="{6256DD24-E2D7-4CAE-B6BF-3F724F1FB687}" destId="{3FA37EF3-B65E-4F70-B2F9-D26F8613507A}" srcOrd="0" destOrd="0" presId="urn:microsoft.com/office/officeart/2005/8/layout/vList3"/>
    <dgm:cxn modelId="{55876739-3181-4751-BE20-D5BE5CEE9B9E}" type="presOf" srcId="{E46BFADA-7CE9-4418-A4F4-1073221F8051}" destId="{078B37D5-DF14-44A2-B674-3835AB5FC346}" srcOrd="0" destOrd="0" presId="urn:microsoft.com/office/officeart/2005/8/layout/vList3"/>
    <dgm:cxn modelId="{576A4C8C-14BA-499C-9FB3-414E4343F7D2}" srcId="{9472C1B7-2E88-45FA-A041-DF984DC87876}" destId="{6256DD24-E2D7-4CAE-B6BF-3F724F1FB687}" srcOrd="2" destOrd="0" parTransId="{A65D771D-D1C1-4253-8274-5CB14F411408}" sibTransId="{F0BB164D-59AF-4A09-A1DC-8F668436EEC7}"/>
    <dgm:cxn modelId="{872FD532-C883-4A9D-A1B0-51FDA790DB9D}" type="presOf" srcId="{3C57EB93-554C-40BD-9EDD-931F88F621C0}" destId="{9E69A562-F342-4752-937C-705653B26C04}" srcOrd="0" destOrd="0" presId="urn:microsoft.com/office/officeart/2005/8/layout/vList3"/>
    <dgm:cxn modelId="{1AFCED2B-2370-4E86-B5D6-EDB2AFDC20EC}" srcId="{9472C1B7-2E88-45FA-A041-DF984DC87876}" destId="{3C57EB93-554C-40BD-9EDD-931F88F621C0}" srcOrd="1" destOrd="0" parTransId="{16B5EEF9-D2FF-42F3-AB01-0E4633AA00A1}" sibTransId="{BF07F93B-DA4A-41D1-B9FF-821B1A54C3E6}"/>
    <dgm:cxn modelId="{5129269F-79B6-4D56-8116-32890E1E5E6A}" type="presParOf" srcId="{AF014B05-0B82-478B-B704-6F537002187F}" destId="{A83E05A9-C578-469F-88F2-DF1CB4DA1BFC}" srcOrd="0" destOrd="0" presId="urn:microsoft.com/office/officeart/2005/8/layout/vList3"/>
    <dgm:cxn modelId="{AFBA8FC0-C45F-41B8-A99A-3EAFC0BF02D9}" type="presParOf" srcId="{A83E05A9-C578-469F-88F2-DF1CB4DA1BFC}" destId="{1DE9A390-76A2-409A-BAAB-AEA66C654649}" srcOrd="0" destOrd="0" presId="urn:microsoft.com/office/officeart/2005/8/layout/vList3"/>
    <dgm:cxn modelId="{636AED2A-36B8-43AD-A6EA-5B1EB3808158}" type="presParOf" srcId="{A83E05A9-C578-469F-88F2-DF1CB4DA1BFC}" destId="{078B37D5-DF14-44A2-B674-3835AB5FC346}" srcOrd="1" destOrd="0" presId="urn:microsoft.com/office/officeart/2005/8/layout/vList3"/>
    <dgm:cxn modelId="{7A995AE7-13D4-47A6-A7A7-DF164F4E472F}" type="presParOf" srcId="{AF014B05-0B82-478B-B704-6F537002187F}" destId="{40E53CCC-62B9-411A-9E7B-72007AAC2674}" srcOrd="1" destOrd="0" presId="urn:microsoft.com/office/officeart/2005/8/layout/vList3"/>
    <dgm:cxn modelId="{4500D0F5-B6BB-4430-ACF0-D5D9FC6E6F03}" type="presParOf" srcId="{AF014B05-0B82-478B-B704-6F537002187F}" destId="{A9EFE8AA-18FC-41FE-85E2-9A0EABA8BFFB}" srcOrd="2" destOrd="0" presId="urn:microsoft.com/office/officeart/2005/8/layout/vList3"/>
    <dgm:cxn modelId="{AEA79032-60FD-4FCF-8F2F-4889E713A5A1}" type="presParOf" srcId="{A9EFE8AA-18FC-41FE-85E2-9A0EABA8BFFB}" destId="{265DB839-083C-4829-A6B8-149C6863B38F}" srcOrd="0" destOrd="0" presId="urn:microsoft.com/office/officeart/2005/8/layout/vList3"/>
    <dgm:cxn modelId="{36AEEC54-5EE6-49CD-90F3-4A2013424BD8}" type="presParOf" srcId="{A9EFE8AA-18FC-41FE-85E2-9A0EABA8BFFB}" destId="{9E69A562-F342-4752-937C-705653B26C04}" srcOrd="1" destOrd="0" presId="urn:microsoft.com/office/officeart/2005/8/layout/vList3"/>
    <dgm:cxn modelId="{04F7E78E-F045-4396-8B4E-02BC774D0645}" type="presParOf" srcId="{AF014B05-0B82-478B-B704-6F537002187F}" destId="{D8C37325-1A92-4762-8434-0106A1A839C2}" srcOrd="3" destOrd="0" presId="urn:microsoft.com/office/officeart/2005/8/layout/vList3"/>
    <dgm:cxn modelId="{ED239C8C-8E93-4F13-A7F9-694C84B4071C}" type="presParOf" srcId="{AF014B05-0B82-478B-B704-6F537002187F}" destId="{63E5B7A3-CB08-472A-AA2F-3238A81A884F}" srcOrd="4" destOrd="0" presId="urn:microsoft.com/office/officeart/2005/8/layout/vList3"/>
    <dgm:cxn modelId="{8B289BEF-3D57-4086-8D3B-8BEEF1A5EB59}" type="presParOf" srcId="{63E5B7A3-CB08-472A-AA2F-3238A81A884F}" destId="{B3AB26B4-E699-4E3F-AD7B-C18B7A6AFD28}" srcOrd="0" destOrd="0" presId="urn:microsoft.com/office/officeart/2005/8/layout/vList3"/>
    <dgm:cxn modelId="{4D2466BC-4072-4246-A689-D0372E429182}" type="presParOf" srcId="{63E5B7A3-CB08-472A-AA2F-3238A81A884F}" destId="{3FA37EF3-B65E-4F70-B2F9-D26F8613507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E09619B-814E-4C76-A519-4C3D8406E764}" type="doc">
      <dgm:prSet loTypeId="urn:microsoft.com/office/officeart/2005/8/layout/radial1" loCatId="relationship" qsTypeId="urn:microsoft.com/office/officeart/2005/8/quickstyle/simple1#8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111C76A-15A4-4997-B947-DF5FEE864FC0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FFFF00"/>
              </a:solidFill>
            </a:rPr>
            <a:t>Формы работы с родителями:</a:t>
          </a:r>
          <a:endParaRPr lang="ru-RU" sz="1800" dirty="0">
            <a:solidFill>
              <a:srgbClr val="FFFF00"/>
            </a:solidFill>
          </a:endParaRPr>
        </a:p>
      </dgm:t>
    </dgm:pt>
    <dgm:pt modelId="{B86EEE32-C0DC-4B76-8970-1D6E70110202}" type="parTrans" cxnId="{176DC78C-5391-4D44-B34C-05EC0C545552}">
      <dgm:prSet/>
      <dgm:spPr/>
      <dgm:t>
        <a:bodyPr/>
        <a:lstStyle/>
        <a:p>
          <a:endParaRPr lang="ru-RU"/>
        </a:p>
      </dgm:t>
    </dgm:pt>
    <dgm:pt modelId="{382A52AE-1A8A-4564-BB86-78BF9724D461}" type="sibTrans" cxnId="{176DC78C-5391-4D44-B34C-05EC0C545552}">
      <dgm:prSet/>
      <dgm:spPr/>
      <dgm:t>
        <a:bodyPr/>
        <a:lstStyle/>
        <a:p>
          <a:endParaRPr lang="ru-RU"/>
        </a:p>
      </dgm:t>
    </dgm:pt>
    <dgm:pt modelId="{82416FE5-B0E8-4CC5-928D-9AB6B7F85CEF}">
      <dgm:prSet phldrT="[Текст]" custT="1"/>
      <dgm:spPr/>
      <dgm:t>
        <a:bodyPr/>
        <a:lstStyle/>
        <a:p>
          <a:r>
            <a:rPr lang="ru-RU" sz="1500" b="1" dirty="0" smtClean="0"/>
            <a:t>анкетирование</a:t>
          </a:r>
          <a:endParaRPr lang="ru-RU" sz="1500" b="1" dirty="0"/>
        </a:p>
      </dgm:t>
    </dgm:pt>
    <dgm:pt modelId="{E67CFC69-DC2F-4819-A2CB-6794EACD96B6}" type="parTrans" cxnId="{591E100A-1CA9-423C-ADB4-0CAC7F69333A}">
      <dgm:prSet/>
      <dgm:spPr/>
      <dgm:t>
        <a:bodyPr/>
        <a:lstStyle/>
        <a:p>
          <a:endParaRPr lang="ru-RU"/>
        </a:p>
      </dgm:t>
    </dgm:pt>
    <dgm:pt modelId="{A00F9F23-A8E9-43A7-884F-00781AD944C9}" type="sibTrans" cxnId="{591E100A-1CA9-423C-ADB4-0CAC7F69333A}">
      <dgm:prSet/>
      <dgm:spPr/>
      <dgm:t>
        <a:bodyPr/>
        <a:lstStyle/>
        <a:p>
          <a:endParaRPr lang="ru-RU"/>
        </a:p>
      </dgm:t>
    </dgm:pt>
    <dgm:pt modelId="{A5CF0A13-ED8C-4FD4-8737-EA252E250F10}">
      <dgm:prSet phldrT="[Текст]" custT="1"/>
      <dgm:spPr/>
      <dgm:t>
        <a:bodyPr/>
        <a:lstStyle/>
        <a:p>
          <a:r>
            <a:rPr lang="ru-RU" sz="1600" b="1" dirty="0" smtClean="0"/>
            <a:t>беседы, рекомендации </a:t>
          </a:r>
          <a:r>
            <a:rPr lang="ru-RU" sz="900" b="1" dirty="0" smtClean="0"/>
            <a:t>(«Прогулки по улице», «Стихи о ПДД»,)</a:t>
          </a:r>
          <a:endParaRPr lang="ru-RU" sz="900" b="1" dirty="0"/>
        </a:p>
      </dgm:t>
    </dgm:pt>
    <dgm:pt modelId="{A10943E4-1D72-48BD-81BE-68E4AFC4BD29}" type="parTrans" cxnId="{395A87A8-E2A4-4B0C-B313-02563A700064}">
      <dgm:prSet/>
      <dgm:spPr/>
      <dgm:t>
        <a:bodyPr/>
        <a:lstStyle/>
        <a:p>
          <a:endParaRPr lang="ru-RU"/>
        </a:p>
      </dgm:t>
    </dgm:pt>
    <dgm:pt modelId="{4A279FD0-EE32-49B2-9CB5-0A7A5B35F253}" type="sibTrans" cxnId="{395A87A8-E2A4-4B0C-B313-02563A700064}">
      <dgm:prSet/>
      <dgm:spPr/>
      <dgm:t>
        <a:bodyPr/>
        <a:lstStyle/>
        <a:p>
          <a:endParaRPr lang="ru-RU"/>
        </a:p>
      </dgm:t>
    </dgm:pt>
    <dgm:pt modelId="{1679A242-0B78-4FED-864C-EBB80D428361}">
      <dgm:prSet phldrT="[Текст]" custT="1"/>
      <dgm:spPr/>
      <dgm:t>
        <a:bodyPr/>
        <a:lstStyle/>
        <a:p>
          <a:r>
            <a:rPr lang="ru-RU" sz="1600" b="1" dirty="0" smtClean="0"/>
            <a:t>родительские собрания, консультации </a:t>
          </a:r>
          <a:r>
            <a:rPr lang="ru-RU" sz="900" b="1" dirty="0" smtClean="0"/>
            <a:t>(«Азбука пешехода»)</a:t>
          </a:r>
          <a:endParaRPr lang="ru-RU" sz="900" b="1" dirty="0"/>
        </a:p>
      </dgm:t>
    </dgm:pt>
    <dgm:pt modelId="{A42ACD16-50A1-401F-BC91-EAFF055C7132}" type="sibTrans" cxnId="{8F63896D-7181-4993-AA0A-5BC29A55B24B}">
      <dgm:prSet/>
      <dgm:spPr/>
      <dgm:t>
        <a:bodyPr/>
        <a:lstStyle/>
        <a:p>
          <a:endParaRPr lang="ru-RU"/>
        </a:p>
      </dgm:t>
    </dgm:pt>
    <dgm:pt modelId="{AD0FAE51-B4BD-4B8F-B7D0-22231EFB3114}" type="parTrans" cxnId="{8F63896D-7181-4993-AA0A-5BC29A55B24B}">
      <dgm:prSet/>
      <dgm:spPr/>
      <dgm:t>
        <a:bodyPr/>
        <a:lstStyle/>
        <a:p>
          <a:endParaRPr lang="ru-RU"/>
        </a:p>
      </dgm:t>
    </dgm:pt>
    <dgm:pt modelId="{B9454A10-6FF5-4A0C-83A7-EC9EF4A44488}">
      <dgm:prSet phldrT="[Текст]" custT="1"/>
      <dgm:spPr/>
      <dgm:t>
        <a:bodyPr/>
        <a:lstStyle/>
        <a:p>
          <a:r>
            <a:rPr lang="ru-RU" sz="1600" b="1" dirty="0" smtClean="0"/>
            <a:t>наглядная информация </a:t>
          </a:r>
          <a:r>
            <a:rPr lang="ru-RU" sz="900" b="1" dirty="0" smtClean="0"/>
            <a:t>(стенды, папки-передвижки, памятки)</a:t>
          </a:r>
          <a:endParaRPr lang="ru-RU" sz="900" b="1" dirty="0"/>
        </a:p>
      </dgm:t>
    </dgm:pt>
    <dgm:pt modelId="{EFF2BC83-F5FA-4ED7-8F9E-5B90FB994A30}" type="sibTrans" cxnId="{D4AF7CEC-818A-45E2-AB1D-E22E86DB2153}">
      <dgm:prSet/>
      <dgm:spPr/>
      <dgm:t>
        <a:bodyPr/>
        <a:lstStyle/>
        <a:p>
          <a:endParaRPr lang="ru-RU"/>
        </a:p>
      </dgm:t>
    </dgm:pt>
    <dgm:pt modelId="{76DC239A-3C0F-49D1-B5BB-E4754A4D720D}" type="parTrans" cxnId="{D4AF7CEC-818A-45E2-AB1D-E22E86DB2153}">
      <dgm:prSet/>
      <dgm:spPr/>
      <dgm:t>
        <a:bodyPr/>
        <a:lstStyle/>
        <a:p>
          <a:endParaRPr lang="ru-RU"/>
        </a:p>
      </dgm:t>
    </dgm:pt>
    <dgm:pt modelId="{DBA66CAB-3524-4FCF-98B5-D4BB2B5F36AA}">
      <dgm:prSet custT="1"/>
      <dgm:spPr/>
      <dgm:t>
        <a:bodyPr/>
        <a:lstStyle/>
        <a:p>
          <a:r>
            <a:rPr lang="ru-RU" sz="1600" b="1" dirty="0" smtClean="0"/>
            <a:t>Совместное творчество родителей и детей </a:t>
          </a:r>
        </a:p>
        <a:p>
          <a:r>
            <a:rPr lang="ru-RU" sz="900" b="1" dirty="0" smtClean="0"/>
            <a:t>(«Сигналы светофора», «Дорожные знаки», «Опасные ситуации на дороге»)</a:t>
          </a:r>
          <a:endParaRPr lang="ru-RU" sz="900" b="1" dirty="0"/>
        </a:p>
      </dgm:t>
    </dgm:pt>
    <dgm:pt modelId="{A3C65680-13F6-4D26-83FD-7F6390A2E7E9}" type="parTrans" cxnId="{CD7C34E3-A141-48B1-884E-177F5A6CFB8C}">
      <dgm:prSet/>
      <dgm:spPr/>
      <dgm:t>
        <a:bodyPr/>
        <a:lstStyle/>
        <a:p>
          <a:endParaRPr lang="ru-RU"/>
        </a:p>
      </dgm:t>
    </dgm:pt>
    <dgm:pt modelId="{0ACCCDC7-5E9A-4174-8C65-652E2572292A}" type="sibTrans" cxnId="{CD7C34E3-A141-48B1-884E-177F5A6CFB8C}">
      <dgm:prSet/>
      <dgm:spPr/>
      <dgm:t>
        <a:bodyPr/>
        <a:lstStyle/>
        <a:p>
          <a:endParaRPr lang="ru-RU"/>
        </a:p>
      </dgm:t>
    </dgm:pt>
    <dgm:pt modelId="{0EB46946-8524-4B1B-AB0D-0CC5D042D99E}">
      <dgm:prSet custT="1"/>
      <dgm:spPr/>
      <dgm:t>
        <a:bodyPr/>
        <a:lstStyle/>
        <a:p>
          <a:r>
            <a:rPr lang="ru-RU" sz="1400" b="1" dirty="0" smtClean="0"/>
            <a:t>Оформление выставок  рисунков, поделок, семейных фотографий</a:t>
          </a:r>
        </a:p>
        <a:p>
          <a:r>
            <a:rPr lang="ru-RU" sz="1400" b="1" dirty="0" smtClean="0"/>
            <a:t> </a:t>
          </a:r>
          <a:r>
            <a:rPr lang="ru-RU" sz="900" b="1" dirty="0" smtClean="0"/>
            <a:t>(«Правила дорожного движения – наши лучшие друзья»)</a:t>
          </a:r>
          <a:endParaRPr lang="ru-RU" sz="900" b="1" dirty="0"/>
        </a:p>
      </dgm:t>
    </dgm:pt>
    <dgm:pt modelId="{E65BFCE9-251C-4CCA-A2E2-FD4217877107}" type="parTrans" cxnId="{C0AD3D9A-073C-4F4F-BAEF-2B62293569D8}">
      <dgm:prSet/>
      <dgm:spPr/>
      <dgm:t>
        <a:bodyPr/>
        <a:lstStyle/>
        <a:p>
          <a:endParaRPr lang="ru-RU"/>
        </a:p>
      </dgm:t>
    </dgm:pt>
    <dgm:pt modelId="{0692836B-6504-49FB-B957-929D8ADD0195}" type="sibTrans" cxnId="{C0AD3D9A-073C-4F4F-BAEF-2B62293569D8}">
      <dgm:prSet/>
      <dgm:spPr/>
      <dgm:t>
        <a:bodyPr/>
        <a:lstStyle/>
        <a:p>
          <a:endParaRPr lang="ru-RU"/>
        </a:p>
      </dgm:t>
    </dgm:pt>
    <dgm:pt modelId="{752527D2-B711-475D-B92B-92B7F3D524EA}" type="pres">
      <dgm:prSet presAssocID="{5E09619B-814E-4C76-A519-4C3D8406E76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99438E-5A86-439B-94AB-4750F72B6468}" type="pres">
      <dgm:prSet presAssocID="{2111C76A-15A4-4997-B947-DF5FEE864FC0}" presName="centerShape" presStyleLbl="node0" presStyleIdx="0" presStyleCnt="1" custScaleX="137728" custLinFactNeighborX="1093" custLinFactNeighborY="679"/>
      <dgm:spPr/>
      <dgm:t>
        <a:bodyPr/>
        <a:lstStyle/>
        <a:p>
          <a:endParaRPr lang="ru-RU"/>
        </a:p>
      </dgm:t>
    </dgm:pt>
    <dgm:pt modelId="{8615772D-4F8F-4A1A-8FA5-16A641D769F0}" type="pres">
      <dgm:prSet presAssocID="{E67CFC69-DC2F-4819-A2CB-6794EACD96B6}" presName="Name9" presStyleLbl="parChTrans1D2" presStyleIdx="0" presStyleCnt="6"/>
      <dgm:spPr/>
      <dgm:t>
        <a:bodyPr/>
        <a:lstStyle/>
        <a:p>
          <a:endParaRPr lang="ru-RU"/>
        </a:p>
      </dgm:t>
    </dgm:pt>
    <dgm:pt modelId="{60A4AC0A-B8E1-4F56-9E94-367C6B95698A}" type="pres">
      <dgm:prSet presAssocID="{E67CFC69-DC2F-4819-A2CB-6794EACD96B6}" presName="connTx" presStyleLbl="parChTrans1D2" presStyleIdx="0" presStyleCnt="6"/>
      <dgm:spPr/>
      <dgm:t>
        <a:bodyPr/>
        <a:lstStyle/>
        <a:p>
          <a:endParaRPr lang="ru-RU"/>
        </a:p>
      </dgm:t>
    </dgm:pt>
    <dgm:pt modelId="{81F1A678-1218-40BE-8ED1-201BCCB8F3E1}" type="pres">
      <dgm:prSet presAssocID="{82416FE5-B0E8-4CC5-928D-9AB6B7F85CEF}" presName="node" presStyleLbl="node1" presStyleIdx="0" presStyleCnt="6" custAng="0" custScaleX="124154" custScaleY="122508" custRadScaleRad="100148" custRadScaleInc="-2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BC90AA-C62B-4745-8F55-6D986AD074A8}" type="pres">
      <dgm:prSet presAssocID="{A10943E4-1D72-48BD-81BE-68E4AFC4BD29}" presName="Name9" presStyleLbl="parChTrans1D2" presStyleIdx="1" presStyleCnt="6"/>
      <dgm:spPr/>
      <dgm:t>
        <a:bodyPr/>
        <a:lstStyle/>
        <a:p>
          <a:endParaRPr lang="ru-RU"/>
        </a:p>
      </dgm:t>
    </dgm:pt>
    <dgm:pt modelId="{CF22B09C-636F-4104-AB06-C0B0A6B41A86}" type="pres">
      <dgm:prSet presAssocID="{A10943E4-1D72-48BD-81BE-68E4AFC4BD29}" presName="connTx" presStyleLbl="parChTrans1D2" presStyleIdx="1" presStyleCnt="6"/>
      <dgm:spPr/>
      <dgm:t>
        <a:bodyPr/>
        <a:lstStyle/>
        <a:p>
          <a:endParaRPr lang="ru-RU"/>
        </a:p>
      </dgm:t>
    </dgm:pt>
    <dgm:pt modelId="{8CE19380-648C-4353-A2C8-F54943F77754}" type="pres">
      <dgm:prSet presAssocID="{A5CF0A13-ED8C-4FD4-8737-EA252E250F10}" presName="node" presStyleLbl="node1" presStyleIdx="1" presStyleCnt="6" custScaleX="131775" custScaleY="1240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FDE1F6-CDE0-4DFE-8E8C-B4C6FB7211C2}" type="pres">
      <dgm:prSet presAssocID="{AD0FAE51-B4BD-4B8F-B7D0-22231EFB3114}" presName="Name9" presStyleLbl="parChTrans1D2" presStyleIdx="2" presStyleCnt="6"/>
      <dgm:spPr/>
      <dgm:t>
        <a:bodyPr/>
        <a:lstStyle/>
        <a:p>
          <a:endParaRPr lang="ru-RU"/>
        </a:p>
      </dgm:t>
    </dgm:pt>
    <dgm:pt modelId="{64E60608-4657-4E62-A1B1-6C1E1E9FF423}" type="pres">
      <dgm:prSet presAssocID="{AD0FAE51-B4BD-4B8F-B7D0-22231EFB3114}" presName="connTx" presStyleLbl="parChTrans1D2" presStyleIdx="2" presStyleCnt="6"/>
      <dgm:spPr/>
      <dgm:t>
        <a:bodyPr/>
        <a:lstStyle/>
        <a:p>
          <a:endParaRPr lang="ru-RU"/>
        </a:p>
      </dgm:t>
    </dgm:pt>
    <dgm:pt modelId="{9ABA767D-05A6-4FA0-8D1E-230CE1C9AF2A}" type="pres">
      <dgm:prSet presAssocID="{1679A242-0B78-4FED-864C-EBB80D428361}" presName="node" presStyleLbl="node1" presStyleIdx="2" presStyleCnt="6" custScaleX="138400" custScaleY="134271" custRadScaleRad="115382" custRadScaleInc="57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E797B6-408C-485C-B85A-12F3F61ACBE1}" type="pres">
      <dgm:prSet presAssocID="{76DC239A-3C0F-49D1-B5BB-E4754A4D720D}" presName="Name9" presStyleLbl="parChTrans1D2" presStyleIdx="3" presStyleCnt="6"/>
      <dgm:spPr/>
      <dgm:t>
        <a:bodyPr/>
        <a:lstStyle/>
        <a:p>
          <a:endParaRPr lang="ru-RU"/>
        </a:p>
      </dgm:t>
    </dgm:pt>
    <dgm:pt modelId="{9263CE67-6E25-4579-B6C8-331B54B4D077}" type="pres">
      <dgm:prSet presAssocID="{76DC239A-3C0F-49D1-B5BB-E4754A4D720D}" presName="connTx" presStyleLbl="parChTrans1D2" presStyleIdx="3" presStyleCnt="6"/>
      <dgm:spPr/>
      <dgm:t>
        <a:bodyPr/>
        <a:lstStyle/>
        <a:p>
          <a:endParaRPr lang="ru-RU"/>
        </a:p>
      </dgm:t>
    </dgm:pt>
    <dgm:pt modelId="{94CE3895-3C40-46F3-AA1C-807774F0B35B}" type="pres">
      <dgm:prSet presAssocID="{B9454A10-6FF5-4A0C-83A7-EC9EF4A44488}" presName="node" presStyleLbl="node1" presStyleIdx="3" presStyleCnt="6" custScaleX="133960" custScaleY="1280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C4A140-67F9-4B01-8610-3DA67DFF121F}" type="pres">
      <dgm:prSet presAssocID="{A3C65680-13F6-4D26-83FD-7F6390A2E7E9}" presName="Name9" presStyleLbl="parChTrans1D2" presStyleIdx="4" presStyleCnt="6"/>
      <dgm:spPr/>
      <dgm:t>
        <a:bodyPr/>
        <a:lstStyle/>
        <a:p>
          <a:endParaRPr lang="ru-RU"/>
        </a:p>
      </dgm:t>
    </dgm:pt>
    <dgm:pt modelId="{F4628F24-044C-4017-B0CF-D37B69F795B8}" type="pres">
      <dgm:prSet presAssocID="{A3C65680-13F6-4D26-83FD-7F6390A2E7E9}" presName="connTx" presStyleLbl="parChTrans1D2" presStyleIdx="4" presStyleCnt="6"/>
      <dgm:spPr/>
      <dgm:t>
        <a:bodyPr/>
        <a:lstStyle/>
        <a:p>
          <a:endParaRPr lang="ru-RU"/>
        </a:p>
      </dgm:t>
    </dgm:pt>
    <dgm:pt modelId="{1191332B-4BC8-4469-9E74-CE760107B0B8}" type="pres">
      <dgm:prSet presAssocID="{DBA66CAB-3524-4FCF-98B5-D4BB2B5F36AA}" presName="node" presStyleLbl="node1" presStyleIdx="4" presStyleCnt="6" custScaleX="119140" custScaleY="129718" custRadScaleRad="97720" custRadScaleInc="-15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D74C12-1C8B-48D4-AD64-36DEE16FEC19}" type="pres">
      <dgm:prSet presAssocID="{E65BFCE9-251C-4CCA-A2E2-FD4217877107}" presName="Name9" presStyleLbl="parChTrans1D2" presStyleIdx="5" presStyleCnt="6"/>
      <dgm:spPr/>
      <dgm:t>
        <a:bodyPr/>
        <a:lstStyle/>
        <a:p>
          <a:endParaRPr lang="ru-RU"/>
        </a:p>
      </dgm:t>
    </dgm:pt>
    <dgm:pt modelId="{4EE8A5B1-C249-46FF-B6DE-8685007CDF36}" type="pres">
      <dgm:prSet presAssocID="{E65BFCE9-251C-4CCA-A2E2-FD4217877107}" presName="connTx" presStyleLbl="parChTrans1D2" presStyleIdx="5" presStyleCnt="6"/>
      <dgm:spPr/>
      <dgm:t>
        <a:bodyPr/>
        <a:lstStyle/>
        <a:p>
          <a:endParaRPr lang="ru-RU"/>
        </a:p>
      </dgm:t>
    </dgm:pt>
    <dgm:pt modelId="{07102B23-5060-4930-A840-8A147E08699C}" type="pres">
      <dgm:prSet presAssocID="{0EB46946-8524-4B1B-AB0D-0CC5D042D99E}" presName="node" presStyleLbl="node1" presStyleIdx="5" presStyleCnt="6" custScaleX="129815" custScaleY="1297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49295E-CCBA-4D62-8D90-BAFE7FFF9402}" type="presOf" srcId="{E65BFCE9-251C-4CCA-A2E2-FD4217877107}" destId="{AAD74C12-1C8B-48D4-AD64-36DEE16FEC19}" srcOrd="0" destOrd="0" presId="urn:microsoft.com/office/officeart/2005/8/layout/radial1"/>
    <dgm:cxn modelId="{C0AD3D9A-073C-4F4F-BAEF-2B62293569D8}" srcId="{2111C76A-15A4-4997-B947-DF5FEE864FC0}" destId="{0EB46946-8524-4B1B-AB0D-0CC5D042D99E}" srcOrd="5" destOrd="0" parTransId="{E65BFCE9-251C-4CCA-A2E2-FD4217877107}" sibTransId="{0692836B-6504-49FB-B957-929D8ADD0195}"/>
    <dgm:cxn modelId="{AB1BDE8B-8081-4CB0-BA37-8FE0B7A043D9}" type="presOf" srcId="{2111C76A-15A4-4997-B947-DF5FEE864FC0}" destId="{B399438E-5A86-439B-94AB-4750F72B6468}" srcOrd="0" destOrd="0" presId="urn:microsoft.com/office/officeart/2005/8/layout/radial1"/>
    <dgm:cxn modelId="{8914C0F6-B92F-4E45-9FC4-D3591168B7D5}" type="presOf" srcId="{DBA66CAB-3524-4FCF-98B5-D4BB2B5F36AA}" destId="{1191332B-4BC8-4469-9E74-CE760107B0B8}" srcOrd="0" destOrd="0" presId="urn:microsoft.com/office/officeart/2005/8/layout/radial1"/>
    <dgm:cxn modelId="{4BC65E19-FF64-41A1-9359-9A9021FE185C}" type="presOf" srcId="{A3C65680-13F6-4D26-83FD-7F6390A2E7E9}" destId="{9FC4A140-67F9-4B01-8610-3DA67DFF121F}" srcOrd="0" destOrd="0" presId="urn:microsoft.com/office/officeart/2005/8/layout/radial1"/>
    <dgm:cxn modelId="{966E777A-1E7A-4D28-853D-A5788CAD0184}" type="presOf" srcId="{A3C65680-13F6-4D26-83FD-7F6390A2E7E9}" destId="{F4628F24-044C-4017-B0CF-D37B69F795B8}" srcOrd="1" destOrd="0" presId="urn:microsoft.com/office/officeart/2005/8/layout/radial1"/>
    <dgm:cxn modelId="{AF489703-12AA-4871-B4ED-53389408D9FA}" type="presOf" srcId="{A10943E4-1D72-48BD-81BE-68E4AFC4BD29}" destId="{15BC90AA-C62B-4745-8F55-6D986AD074A8}" srcOrd="0" destOrd="0" presId="urn:microsoft.com/office/officeart/2005/8/layout/radial1"/>
    <dgm:cxn modelId="{D4AF7CEC-818A-45E2-AB1D-E22E86DB2153}" srcId="{2111C76A-15A4-4997-B947-DF5FEE864FC0}" destId="{B9454A10-6FF5-4A0C-83A7-EC9EF4A44488}" srcOrd="3" destOrd="0" parTransId="{76DC239A-3C0F-49D1-B5BB-E4754A4D720D}" sibTransId="{EFF2BC83-F5FA-4ED7-8F9E-5B90FB994A30}"/>
    <dgm:cxn modelId="{662163CC-1419-40FD-8546-8C3B3C9AA198}" type="presOf" srcId="{76DC239A-3C0F-49D1-B5BB-E4754A4D720D}" destId="{67E797B6-408C-485C-B85A-12F3F61ACBE1}" srcOrd="0" destOrd="0" presId="urn:microsoft.com/office/officeart/2005/8/layout/radial1"/>
    <dgm:cxn modelId="{8F63896D-7181-4993-AA0A-5BC29A55B24B}" srcId="{2111C76A-15A4-4997-B947-DF5FEE864FC0}" destId="{1679A242-0B78-4FED-864C-EBB80D428361}" srcOrd="2" destOrd="0" parTransId="{AD0FAE51-B4BD-4B8F-B7D0-22231EFB3114}" sibTransId="{A42ACD16-50A1-401F-BC91-EAFF055C7132}"/>
    <dgm:cxn modelId="{B7C65C4C-A390-4966-85AE-A39A33D9D8CB}" type="presOf" srcId="{76DC239A-3C0F-49D1-B5BB-E4754A4D720D}" destId="{9263CE67-6E25-4579-B6C8-331B54B4D077}" srcOrd="1" destOrd="0" presId="urn:microsoft.com/office/officeart/2005/8/layout/radial1"/>
    <dgm:cxn modelId="{82552D30-0158-411D-81CE-AED388F290F2}" type="presOf" srcId="{0EB46946-8524-4B1B-AB0D-0CC5D042D99E}" destId="{07102B23-5060-4930-A840-8A147E08699C}" srcOrd="0" destOrd="0" presId="urn:microsoft.com/office/officeart/2005/8/layout/radial1"/>
    <dgm:cxn modelId="{6869A361-FA93-4BC5-AA28-56979C1D46CA}" type="presOf" srcId="{82416FE5-B0E8-4CC5-928D-9AB6B7F85CEF}" destId="{81F1A678-1218-40BE-8ED1-201BCCB8F3E1}" srcOrd="0" destOrd="0" presId="urn:microsoft.com/office/officeart/2005/8/layout/radial1"/>
    <dgm:cxn modelId="{176DC78C-5391-4D44-B34C-05EC0C545552}" srcId="{5E09619B-814E-4C76-A519-4C3D8406E764}" destId="{2111C76A-15A4-4997-B947-DF5FEE864FC0}" srcOrd="0" destOrd="0" parTransId="{B86EEE32-C0DC-4B76-8970-1D6E70110202}" sibTransId="{382A52AE-1A8A-4564-BB86-78BF9724D461}"/>
    <dgm:cxn modelId="{08B80299-B44B-484E-8C62-3F9D611DB37F}" type="presOf" srcId="{5E09619B-814E-4C76-A519-4C3D8406E764}" destId="{752527D2-B711-475D-B92B-92B7F3D524EA}" srcOrd="0" destOrd="0" presId="urn:microsoft.com/office/officeart/2005/8/layout/radial1"/>
    <dgm:cxn modelId="{EA3E3900-BEE6-4577-9B3B-2ED02CE762CD}" type="presOf" srcId="{AD0FAE51-B4BD-4B8F-B7D0-22231EFB3114}" destId="{73FDE1F6-CDE0-4DFE-8E8C-B4C6FB7211C2}" srcOrd="0" destOrd="0" presId="urn:microsoft.com/office/officeart/2005/8/layout/radial1"/>
    <dgm:cxn modelId="{BF68F48E-140B-41F6-A43B-353697505CF8}" type="presOf" srcId="{B9454A10-6FF5-4A0C-83A7-EC9EF4A44488}" destId="{94CE3895-3C40-46F3-AA1C-807774F0B35B}" srcOrd="0" destOrd="0" presId="urn:microsoft.com/office/officeart/2005/8/layout/radial1"/>
    <dgm:cxn modelId="{395A87A8-E2A4-4B0C-B313-02563A700064}" srcId="{2111C76A-15A4-4997-B947-DF5FEE864FC0}" destId="{A5CF0A13-ED8C-4FD4-8737-EA252E250F10}" srcOrd="1" destOrd="0" parTransId="{A10943E4-1D72-48BD-81BE-68E4AFC4BD29}" sibTransId="{4A279FD0-EE32-49B2-9CB5-0A7A5B35F253}"/>
    <dgm:cxn modelId="{BB6E861F-9E15-4708-BDED-90002FA7B9A5}" type="presOf" srcId="{AD0FAE51-B4BD-4B8F-B7D0-22231EFB3114}" destId="{64E60608-4657-4E62-A1B1-6C1E1E9FF423}" srcOrd="1" destOrd="0" presId="urn:microsoft.com/office/officeart/2005/8/layout/radial1"/>
    <dgm:cxn modelId="{31ACFDA3-450A-4690-85DD-0E5FF552A98F}" type="presOf" srcId="{E67CFC69-DC2F-4819-A2CB-6794EACD96B6}" destId="{60A4AC0A-B8E1-4F56-9E94-367C6B95698A}" srcOrd="1" destOrd="0" presId="urn:microsoft.com/office/officeart/2005/8/layout/radial1"/>
    <dgm:cxn modelId="{258D27D8-A77B-486C-B9C0-152381537933}" type="presOf" srcId="{A10943E4-1D72-48BD-81BE-68E4AFC4BD29}" destId="{CF22B09C-636F-4104-AB06-C0B0A6B41A86}" srcOrd="1" destOrd="0" presId="urn:microsoft.com/office/officeart/2005/8/layout/radial1"/>
    <dgm:cxn modelId="{CD7C34E3-A141-48B1-884E-177F5A6CFB8C}" srcId="{2111C76A-15A4-4997-B947-DF5FEE864FC0}" destId="{DBA66CAB-3524-4FCF-98B5-D4BB2B5F36AA}" srcOrd="4" destOrd="0" parTransId="{A3C65680-13F6-4D26-83FD-7F6390A2E7E9}" sibTransId="{0ACCCDC7-5E9A-4174-8C65-652E2572292A}"/>
    <dgm:cxn modelId="{591E100A-1CA9-423C-ADB4-0CAC7F69333A}" srcId="{2111C76A-15A4-4997-B947-DF5FEE864FC0}" destId="{82416FE5-B0E8-4CC5-928D-9AB6B7F85CEF}" srcOrd="0" destOrd="0" parTransId="{E67CFC69-DC2F-4819-A2CB-6794EACD96B6}" sibTransId="{A00F9F23-A8E9-43A7-884F-00781AD944C9}"/>
    <dgm:cxn modelId="{E3E3E7A7-4875-44C1-BF74-88BEF8DE6E4A}" type="presOf" srcId="{1679A242-0B78-4FED-864C-EBB80D428361}" destId="{9ABA767D-05A6-4FA0-8D1E-230CE1C9AF2A}" srcOrd="0" destOrd="0" presId="urn:microsoft.com/office/officeart/2005/8/layout/radial1"/>
    <dgm:cxn modelId="{77F604F0-0555-4470-BD39-42889C068747}" type="presOf" srcId="{E65BFCE9-251C-4CCA-A2E2-FD4217877107}" destId="{4EE8A5B1-C249-46FF-B6DE-8685007CDF36}" srcOrd="1" destOrd="0" presId="urn:microsoft.com/office/officeart/2005/8/layout/radial1"/>
    <dgm:cxn modelId="{8B361D1F-545D-40F6-827B-414CEF61AEF6}" type="presOf" srcId="{E67CFC69-DC2F-4819-A2CB-6794EACD96B6}" destId="{8615772D-4F8F-4A1A-8FA5-16A641D769F0}" srcOrd="0" destOrd="0" presId="urn:microsoft.com/office/officeart/2005/8/layout/radial1"/>
    <dgm:cxn modelId="{672AF714-3F34-4167-BB94-D45176D55594}" type="presOf" srcId="{A5CF0A13-ED8C-4FD4-8737-EA252E250F10}" destId="{8CE19380-648C-4353-A2C8-F54943F77754}" srcOrd="0" destOrd="0" presId="urn:microsoft.com/office/officeart/2005/8/layout/radial1"/>
    <dgm:cxn modelId="{8F4294BD-32BC-45C3-8F4E-345C206A9E4B}" type="presParOf" srcId="{752527D2-B711-475D-B92B-92B7F3D524EA}" destId="{B399438E-5A86-439B-94AB-4750F72B6468}" srcOrd="0" destOrd="0" presId="urn:microsoft.com/office/officeart/2005/8/layout/radial1"/>
    <dgm:cxn modelId="{A32D4B52-1440-45BE-BE8A-FD4E69EFEA46}" type="presParOf" srcId="{752527D2-B711-475D-B92B-92B7F3D524EA}" destId="{8615772D-4F8F-4A1A-8FA5-16A641D769F0}" srcOrd="1" destOrd="0" presId="urn:microsoft.com/office/officeart/2005/8/layout/radial1"/>
    <dgm:cxn modelId="{ACBAEEE9-1FFD-4963-9F4B-58E8681EC3B6}" type="presParOf" srcId="{8615772D-4F8F-4A1A-8FA5-16A641D769F0}" destId="{60A4AC0A-B8E1-4F56-9E94-367C6B95698A}" srcOrd="0" destOrd="0" presId="urn:microsoft.com/office/officeart/2005/8/layout/radial1"/>
    <dgm:cxn modelId="{B86A0677-B6D5-4CB8-9DA1-D0CA0E79FE04}" type="presParOf" srcId="{752527D2-B711-475D-B92B-92B7F3D524EA}" destId="{81F1A678-1218-40BE-8ED1-201BCCB8F3E1}" srcOrd="2" destOrd="0" presId="urn:microsoft.com/office/officeart/2005/8/layout/radial1"/>
    <dgm:cxn modelId="{1962FA17-4B3C-426B-91B4-93F52B4CFBFE}" type="presParOf" srcId="{752527D2-B711-475D-B92B-92B7F3D524EA}" destId="{15BC90AA-C62B-4745-8F55-6D986AD074A8}" srcOrd="3" destOrd="0" presId="urn:microsoft.com/office/officeart/2005/8/layout/radial1"/>
    <dgm:cxn modelId="{4F4502A7-D46B-4E7A-9684-B66E44296B23}" type="presParOf" srcId="{15BC90AA-C62B-4745-8F55-6D986AD074A8}" destId="{CF22B09C-636F-4104-AB06-C0B0A6B41A86}" srcOrd="0" destOrd="0" presId="urn:microsoft.com/office/officeart/2005/8/layout/radial1"/>
    <dgm:cxn modelId="{8BCAB577-F300-4CD6-B63A-643D118955E6}" type="presParOf" srcId="{752527D2-B711-475D-B92B-92B7F3D524EA}" destId="{8CE19380-648C-4353-A2C8-F54943F77754}" srcOrd="4" destOrd="0" presId="urn:microsoft.com/office/officeart/2005/8/layout/radial1"/>
    <dgm:cxn modelId="{E1031149-1523-40FE-9CD8-7967BBCF5859}" type="presParOf" srcId="{752527D2-B711-475D-B92B-92B7F3D524EA}" destId="{73FDE1F6-CDE0-4DFE-8E8C-B4C6FB7211C2}" srcOrd="5" destOrd="0" presId="urn:microsoft.com/office/officeart/2005/8/layout/radial1"/>
    <dgm:cxn modelId="{3F36837C-D2EC-4896-B716-61C7DD055E12}" type="presParOf" srcId="{73FDE1F6-CDE0-4DFE-8E8C-B4C6FB7211C2}" destId="{64E60608-4657-4E62-A1B1-6C1E1E9FF423}" srcOrd="0" destOrd="0" presId="urn:microsoft.com/office/officeart/2005/8/layout/radial1"/>
    <dgm:cxn modelId="{FB7520B4-0570-4917-95F4-837A801CCB49}" type="presParOf" srcId="{752527D2-B711-475D-B92B-92B7F3D524EA}" destId="{9ABA767D-05A6-4FA0-8D1E-230CE1C9AF2A}" srcOrd="6" destOrd="0" presId="urn:microsoft.com/office/officeart/2005/8/layout/radial1"/>
    <dgm:cxn modelId="{1FE3A09D-74C3-457F-B06C-FB72CABA9096}" type="presParOf" srcId="{752527D2-B711-475D-B92B-92B7F3D524EA}" destId="{67E797B6-408C-485C-B85A-12F3F61ACBE1}" srcOrd="7" destOrd="0" presId="urn:microsoft.com/office/officeart/2005/8/layout/radial1"/>
    <dgm:cxn modelId="{E723D8CB-FFD9-4687-8559-E499DA91CE0A}" type="presParOf" srcId="{67E797B6-408C-485C-B85A-12F3F61ACBE1}" destId="{9263CE67-6E25-4579-B6C8-331B54B4D077}" srcOrd="0" destOrd="0" presId="urn:microsoft.com/office/officeart/2005/8/layout/radial1"/>
    <dgm:cxn modelId="{F0EFF3A4-8CB3-4C0E-B8C8-BA55EE18C1F3}" type="presParOf" srcId="{752527D2-B711-475D-B92B-92B7F3D524EA}" destId="{94CE3895-3C40-46F3-AA1C-807774F0B35B}" srcOrd="8" destOrd="0" presId="urn:microsoft.com/office/officeart/2005/8/layout/radial1"/>
    <dgm:cxn modelId="{252BEAB9-1F84-4632-A35B-08EBD7D31A8D}" type="presParOf" srcId="{752527D2-B711-475D-B92B-92B7F3D524EA}" destId="{9FC4A140-67F9-4B01-8610-3DA67DFF121F}" srcOrd="9" destOrd="0" presId="urn:microsoft.com/office/officeart/2005/8/layout/radial1"/>
    <dgm:cxn modelId="{F53BA6FE-09FF-4491-8B85-3136427632FF}" type="presParOf" srcId="{9FC4A140-67F9-4B01-8610-3DA67DFF121F}" destId="{F4628F24-044C-4017-B0CF-D37B69F795B8}" srcOrd="0" destOrd="0" presId="urn:microsoft.com/office/officeart/2005/8/layout/radial1"/>
    <dgm:cxn modelId="{7FC3BD17-ED7A-4454-A59B-C5604DC8C46E}" type="presParOf" srcId="{752527D2-B711-475D-B92B-92B7F3D524EA}" destId="{1191332B-4BC8-4469-9E74-CE760107B0B8}" srcOrd="10" destOrd="0" presId="urn:microsoft.com/office/officeart/2005/8/layout/radial1"/>
    <dgm:cxn modelId="{1DA7D39F-40E5-4FCE-82DE-AD355A4E6430}" type="presParOf" srcId="{752527D2-B711-475D-B92B-92B7F3D524EA}" destId="{AAD74C12-1C8B-48D4-AD64-36DEE16FEC19}" srcOrd="11" destOrd="0" presId="urn:microsoft.com/office/officeart/2005/8/layout/radial1"/>
    <dgm:cxn modelId="{507414BA-F3F3-4DAE-A00C-5FF0E3D1D4F2}" type="presParOf" srcId="{AAD74C12-1C8B-48D4-AD64-36DEE16FEC19}" destId="{4EE8A5B1-C249-46FF-B6DE-8685007CDF36}" srcOrd="0" destOrd="0" presId="urn:microsoft.com/office/officeart/2005/8/layout/radial1"/>
    <dgm:cxn modelId="{460E98B4-F203-4716-B89F-A6C3DEEF0E23}" type="presParOf" srcId="{752527D2-B711-475D-B92B-92B7F3D524EA}" destId="{07102B23-5060-4930-A840-8A147E08699C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0ADBD1D-2D5B-405B-8AD5-E2DC65C44FFB}" type="doc">
      <dgm:prSet loTypeId="urn:microsoft.com/office/officeart/2005/8/layout/vList5" loCatId="list" qsTypeId="urn:microsoft.com/office/officeart/2005/8/quickstyle/3d3" qsCatId="3D" csTypeId="urn:microsoft.com/office/officeart/2005/8/colors/accent1_2#8" csCatId="accent1" phldr="1"/>
      <dgm:spPr/>
      <dgm:t>
        <a:bodyPr/>
        <a:lstStyle/>
        <a:p>
          <a:endParaRPr lang="ru-RU"/>
        </a:p>
      </dgm:t>
    </dgm:pt>
    <dgm:pt modelId="{E658E457-2BA3-4D00-867F-73882677EBC7}">
      <dgm:prSet phldrT="[Текст]"/>
      <dgm:spPr/>
      <dgm:t>
        <a:bodyPr/>
        <a:lstStyle/>
        <a:p>
          <a:r>
            <a:rPr lang="ru-RU" dirty="0" smtClean="0"/>
            <a:t>направления работы музыкального руководителя:</a:t>
          </a:r>
          <a:endParaRPr lang="ru-RU" dirty="0"/>
        </a:p>
      </dgm:t>
    </dgm:pt>
    <dgm:pt modelId="{8AAFF99B-E1FD-4F03-9B03-823C8D0B94AA}" type="parTrans" cxnId="{50AE0DAD-BB33-463F-8268-DF52F28B3237}">
      <dgm:prSet/>
      <dgm:spPr/>
      <dgm:t>
        <a:bodyPr/>
        <a:lstStyle/>
        <a:p>
          <a:endParaRPr lang="ru-RU"/>
        </a:p>
      </dgm:t>
    </dgm:pt>
    <dgm:pt modelId="{CB580C8D-0B27-4E27-8FCD-CFD221E5CD85}" type="sibTrans" cxnId="{50AE0DAD-BB33-463F-8268-DF52F28B3237}">
      <dgm:prSet/>
      <dgm:spPr/>
      <dgm:t>
        <a:bodyPr/>
        <a:lstStyle/>
        <a:p>
          <a:endParaRPr lang="ru-RU"/>
        </a:p>
      </dgm:t>
    </dgm:pt>
    <dgm:pt modelId="{6FBEDF3A-C62C-4CD1-B19E-F7A11A5F003B}">
      <dgm:prSet phldrT="[Текст]"/>
      <dgm:spPr/>
      <dgm:t>
        <a:bodyPr/>
        <a:lstStyle/>
        <a:p>
          <a:r>
            <a:rPr lang="ru-RU" b="0" i="0" dirty="0" smtClean="0"/>
            <a:t>Разработка сценариев праздников и развлечений по изучению ПДД.</a:t>
          </a:r>
          <a:endParaRPr lang="ru-RU" dirty="0"/>
        </a:p>
      </dgm:t>
    </dgm:pt>
    <dgm:pt modelId="{73C5FBC0-3DF6-4A3C-847E-96FD651832EF}" type="parTrans" cxnId="{E64950CF-99AC-48C9-A8A4-EFB29D09B1C4}">
      <dgm:prSet/>
      <dgm:spPr/>
      <dgm:t>
        <a:bodyPr/>
        <a:lstStyle/>
        <a:p>
          <a:endParaRPr lang="ru-RU"/>
        </a:p>
      </dgm:t>
    </dgm:pt>
    <dgm:pt modelId="{07E87ED0-B460-4CAA-BF06-65DE93A4529F}" type="sibTrans" cxnId="{E64950CF-99AC-48C9-A8A4-EFB29D09B1C4}">
      <dgm:prSet/>
      <dgm:spPr/>
      <dgm:t>
        <a:bodyPr/>
        <a:lstStyle/>
        <a:p>
          <a:endParaRPr lang="ru-RU"/>
        </a:p>
      </dgm:t>
    </dgm:pt>
    <dgm:pt modelId="{DB1A1E55-0039-4405-88E9-DCD146202A30}">
      <dgm:prSet phldrT="[Текст]"/>
      <dgm:spPr/>
      <dgm:t>
        <a:bodyPr/>
        <a:lstStyle/>
        <a:p>
          <a:r>
            <a:rPr lang="ru-RU" b="0" i="0" dirty="0" smtClean="0"/>
            <a:t>Подбор музыкальных </a:t>
          </a:r>
          <a:r>
            <a:rPr lang="ru-RU" b="0" i="0" dirty="0" smtClean="0"/>
            <a:t>произведений по теме.</a:t>
          </a:r>
          <a:r>
            <a:rPr lang="ru-RU" b="0" i="0" dirty="0" smtClean="0"/>
            <a:t> </a:t>
          </a:r>
          <a:endParaRPr lang="ru-RU" dirty="0"/>
        </a:p>
      </dgm:t>
    </dgm:pt>
    <dgm:pt modelId="{74880341-9740-42EB-BA83-01881066AFE4}" type="parTrans" cxnId="{2CAE91C6-85CA-4CED-9468-CB2A96CFE29D}">
      <dgm:prSet/>
      <dgm:spPr/>
      <dgm:t>
        <a:bodyPr/>
        <a:lstStyle/>
        <a:p>
          <a:endParaRPr lang="ru-RU"/>
        </a:p>
      </dgm:t>
    </dgm:pt>
    <dgm:pt modelId="{A2330CEC-4493-45FB-9DEC-D7E1775DF050}" type="sibTrans" cxnId="{2CAE91C6-85CA-4CED-9468-CB2A96CFE29D}">
      <dgm:prSet/>
      <dgm:spPr/>
      <dgm:t>
        <a:bodyPr/>
        <a:lstStyle/>
        <a:p>
          <a:endParaRPr lang="ru-RU"/>
        </a:p>
      </dgm:t>
    </dgm:pt>
    <dgm:pt modelId="{9C681DD1-BF11-4601-981A-B0F203ADD69A}">
      <dgm:prSet phldrT="[Текст]"/>
      <dgm:spPr/>
      <dgm:t>
        <a:bodyPr/>
        <a:lstStyle/>
        <a:p>
          <a:r>
            <a:rPr lang="ru-RU" dirty="0" smtClean="0"/>
            <a:t>направления работы инструктора по физической культуре</a:t>
          </a:r>
          <a:endParaRPr lang="ru-RU" dirty="0"/>
        </a:p>
      </dgm:t>
    </dgm:pt>
    <dgm:pt modelId="{87F97083-F865-4436-BEB6-F00A8816AC2D}" type="parTrans" cxnId="{33AC23A7-DB5C-469D-A166-AC5618B3B74E}">
      <dgm:prSet/>
      <dgm:spPr/>
      <dgm:t>
        <a:bodyPr/>
        <a:lstStyle/>
        <a:p>
          <a:endParaRPr lang="ru-RU"/>
        </a:p>
      </dgm:t>
    </dgm:pt>
    <dgm:pt modelId="{7B846AE6-689A-404A-825A-7EE6B376F164}" type="sibTrans" cxnId="{33AC23A7-DB5C-469D-A166-AC5618B3B74E}">
      <dgm:prSet/>
      <dgm:spPr/>
      <dgm:t>
        <a:bodyPr/>
        <a:lstStyle/>
        <a:p>
          <a:endParaRPr lang="ru-RU"/>
        </a:p>
      </dgm:t>
    </dgm:pt>
    <dgm:pt modelId="{1B4192DF-C28E-422A-BAD1-39F5DAA7BEF3}">
      <dgm:prSet phldrT="[Текст]"/>
      <dgm:spPr/>
      <dgm:t>
        <a:bodyPr/>
        <a:lstStyle/>
        <a:p>
          <a:r>
            <a:rPr lang="ru-RU" b="0" i="0" dirty="0" smtClean="0"/>
            <a:t>Помощь в организации предметно-развивающей среды.</a:t>
          </a:r>
          <a:endParaRPr lang="ru-RU" dirty="0"/>
        </a:p>
      </dgm:t>
    </dgm:pt>
    <dgm:pt modelId="{11712363-CBD9-48A9-A2F0-E327B6638A17}" type="parTrans" cxnId="{52DA18BF-A669-4D22-9D35-AEEC08B3471A}">
      <dgm:prSet/>
      <dgm:spPr/>
      <dgm:t>
        <a:bodyPr/>
        <a:lstStyle/>
        <a:p>
          <a:endParaRPr lang="ru-RU"/>
        </a:p>
      </dgm:t>
    </dgm:pt>
    <dgm:pt modelId="{F997815D-7780-44EB-B3B5-1912737C206F}" type="sibTrans" cxnId="{52DA18BF-A669-4D22-9D35-AEEC08B3471A}">
      <dgm:prSet/>
      <dgm:spPr/>
      <dgm:t>
        <a:bodyPr/>
        <a:lstStyle/>
        <a:p>
          <a:endParaRPr lang="ru-RU"/>
        </a:p>
      </dgm:t>
    </dgm:pt>
    <dgm:pt modelId="{F05E1AA5-5933-4A39-90FB-55FF3FAEB296}">
      <dgm:prSet phldrT="[Текст]"/>
      <dgm:spPr/>
      <dgm:t>
        <a:bodyPr/>
        <a:lstStyle/>
        <a:p>
          <a:r>
            <a:rPr lang="ru-RU" b="0" i="0" dirty="0" smtClean="0"/>
            <a:t>Участие в праздниках, развлечениях по ПДД.</a:t>
          </a:r>
          <a:endParaRPr lang="ru-RU" dirty="0"/>
        </a:p>
      </dgm:t>
    </dgm:pt>
    <dgm:pt modelId="{3702F0D7-8D88-4C07-B3E2-9C8A3C23B53F}" type="parTrans" cxnId="{7DD84581-E7DC-42B9-BA9D-7D82D6931CB0}">
      <dgm:prSet/>
      <dgm:spPr/>
      <dgm:t>
        <a:bodyPr/>
        <a:lstStyle/>
        <a:p>
          <a:endParaRPr lang="ru-RU"/>
        </a:p>
      </dgm:t>
    </dgm:pt>
    <dgm:pt modelId="{F879C8E4-3F43-449E-954D-3FCCCE058FA0}" type="sibTrans" cxnId="{7DD84581-E7DC-42B9-BA9D-7D82D6931CB0}">
      <dgm:prSet/>
      <dgm:spPr/>
      <dgm:t>
        <a:bodyPr/>
        <a:lstStyle/>
        <a:p>
          <a:endParaRPr lang="ru-RU"/>
        </a:p>
      </dgm:t>
    </dgm:pt>
    <dgm:pt modelId="{7405B660-7985-45A8-9084-EAFA40CF286F}">
      <dgm:prSet phldrT="[Текст]"/>
      <dgm:spPr/>
      <dgm:t>
        <a:bodyPr/>
        <a:lstStyle/>
        <a:p>
          <a:r>
            <a:rPr lang="ru-RU" b="0" i="0" dirty="0" smtClean="0"/>
            <a:t>Проведение подвижных игр с детьми по ПДД. </a:t>
          </a:r>
          <a:endParaRPr lang="ru-RU" dirty="0"/>
        </a:p>
      </dgm:t>
    </dgm:pt>
    <dgm:pt modelId="{077FC5D3-6C1B-4C34-8ED5-A6B2E70E0932}" type="parTrans" cxnId="{F8C252C7-7608-433B-A1A7-F16787B465E2}">
      <dgm:prSet/>
      <dgm:spPr/>
      <dgm:t>
        <a:bodyPr/>
        <a:lstStyle/>
        <a:p>
          <a:endParaRPr lang="ru-RU"/>
        </a:p>
      </dgm:t>
    </dgm:pt>
    <dgm:pt modelId="{10DADB85-0183-4C7A-BFD4-A328F0747C6A}" type="sibTrans" cxnId="{F8C252C7-7608-433B-A1A7-F16787B465E2}">
      <dgm:prSet/>
      <dgm:spPr/>
      <dgm:t>
        <a:bodyPr/>
        <a:lstStyle/>
        <a:p>
          <a:endParaRPr lang="ru-RU"/>
        </a:p>
      </dgm:t>
    </dgm:pt>
    <dgm:pt modelId="{6B0DF8BA-CAD0-4B92-85D5-BAEB71E0AA65}" type="pres">
      <dgm:prSet presAssocID="{00ADBD1D-2D5B-405B-8AD5-E2DC65C44FF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3E1777-2E90-4034-8CC0-1D93417CDDC9}" type="pres">
      <dgm:prSet presAssocID="{E658E457-2BA3-4D00-867F-73882677EBC7}" presName="linNode" presStyleCnt="0"/>
      <dgm:spPr/>
    </dgm:pt>
    <dgm:pt modelId="{6C7B0507-69C5-4F84-89A7-ECCD281EBD01}" type="pres">
      <dgm:prSet presAssocID="{E658E457-2BA3-4D00-867F-73882677EBC7}" presName="parentText" presStyleLbl="node1" presStyleIdx="0" presStyleCnt="2" custScaleX="8055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020699-1EC5-4B8A-88DB-AC7826CC82F3}" type="pres">
      <dgm:prSet presAssocID="{E658E457-2BA3-4D00-867F-73882677EBC7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8D2BFD-3B59-4F2E-8FEB-8C86F12DF7D3}" type="pres">
      <dgm:prSet presAssocID="{CB580C8D-0B27-4E27-8FCD-CFD221E5CD85}" presName="sp" presStyleCnt="0"/>
      <dgm:spPr/>
    </dgm:pt>
    <dgm:pt modelId="{FE9590B6-E955-4DFD-BB23-180555EE2168}" type="pres">
      <dgm:prSet presAssocID="{9C681DD1-BF11-4601-981A-B0F203ADD69A}" presName="linNode" presStyleCnt="0"/>
      <dgm:spPr/>
    </dgm:pt>
    <dgm:pt modelId="{3BDF6DF7-BE17-4D2D-8F9A-8F19F3B37AE4}" type="pres">
      <dgm:prSet presAssocID="{9C681DD1-BF11-4601-981A-B0F203ADD69A}" presName="parentText" presStyleLbl="node1" presStyleIdx="1" presStyleCnt="2" custScaleX="80556" custLinFactNeighborX="196" custLinFactNeighborY="48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404E09-6812-447A-8118-1E3FCF0A6314}" type="pres">
      <dgm:prSet presAssocID="{9C681DD1-BF11-4601-981A-B0F203ADD69A}" presName="descendantText" presStyleLbl="alignAccFollowNode1" presStyleIdx="1" presStyleCnt="2" custScaleY="124684" custLinFactNeighborX="0" custLinFactNeighborY="6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DA18BF-A669-4D22-9D35-AEEC08B3471A}" srcId="{9C681DD1-BF11-4601-981A-B0F203ADD69A}" destId="{1B4192DF-C28E-422A-BAD1-39F5DAA7BEF3}" srcOrd="0" destOrd="0" parTransId="{11712363-CBD9-48A9-A2F0-E327B6638A17}" sibTransId="{F997815D-7780-44EB-B3B5-1912737C206F}"/>
    <dgm:cxn modelId="{B3BBA86E-E3BD-41A4-8D07-001627591062}" type="presOf" srcId="{7405B660-7985-45A8-9084-EAFA40CF286F}" destId="{A3404E09-6812-447A-8118-1E3FCF0A6314}" srcOrd="0" destOrd="2" presId="urn:microsoft.com/office/officeart/2005/8/layout/vList5"/>
    <dgm:cxn modelId="{33AC23A7-DB5C-469D-A166-AC5618B3B74E}" srcId="{00ADBD1D-2D5B-405B-8AD5-E2DC65C44FFB}" destId="{9C681DD1-BF11-4601-981A-B0F203ADD69A}" srcOrd="1" destOrd="0" parTransId="{87F97083-F865-4436-BEB6-F00A8816AC2D}" sibTransId="{7B846AE6-689A-404A-825A-7EE6B376F164}"/>
    <dgm:cxn modelId="{E5065AA3-0CD2-4280-9673-F341711865AF}" type="presOf" srcId="{F05E1AA5-5933-4A39-90FB-55FF3FAEB296}" destId="{A3404E09-6812-447A-8118-1E3FCF0A6314}" srcOrd="0" destOrd="1" presId="urn:microsoft.com/office/officeart/2005/8/layout/vList5"/>
    <dgm:cxn modelId="{E64950CF-99AC-48C9-A8A4-EFB29D09B1C4}" srcId="{E658E457-2BA3-4D00-867F-73882677EBC7}" destId="{6FBEDF3A-C62C-4CD1-B19E-F7A11A5F003B}" srcOrd="0" destOrd="0" parTransId="{73C5FBC0-3DF6-4A3C-847E-96FD651832EF}" sibTransId="{07E87ED0-B460-4CAA-BF06-65DE93A4529F}"/>
    <dgm:cxn modelId="{8BD8D485-4646-4066-824F-CB955463880C}" type="presOf" srcId="{E658E457-2BA3-4D00-867F-73882677EBC7}" destId="{6C7B0507-69C5-4F84-89A7-ECCD281EBD01}" srcOrd="0" destOrd="0" presId="urn:microsoft.com/office/officeart/2005/8/layout/vList5"/>
    <dgm:cxn modelId="{A5E009B1-D458-4DBA-A1CF-9E997031FE3A}" type="presOf" srcId="{1B4192DF-C28E-422A-BAD1-39F5DAA7BEF3}" destId="{A3404E09-6812-447A-8118-1E3FCF0A6314}" srcOrd="0" destOrd="0" presId="urn:microsoft.com/office/officeart/2005/8/layout/vList5"/>
    <dgm:cxn modelId="{50AE0DAD-BB33-463F-8268-DF52F28B3237}" srcId="{00ADBD1D-2D5B-405B-8AD5-E2DC65C44FFB}" destId="{E658E457-2BA3-4D00-867F-73882677EBC7}" srcOrd="0" destOrd="0" parTransId="{8AAFF99B-E1FD-4F03-9B03-823C8D0B94AA}" sibTransId="{CB580C8D-0B27-4E27-8FCD-CFD221E5CD85}"/>
    <dgm:cxn modelId="{2CAE91C6-85CA-4CED-9468-CB2A96CFE29D}" srcId="{E658E457-2BA3-4D00-867F-73882677EBC7}" destId="{DB1A1E55-0039-4405-88E9-DCD146202A30}" srcOrd="1" destOrd="0" parTransId="{74880341-9740-42EB-BA83-01881066AFE4}" sibTransId="{A2330CEC-4493-45FB-9DEC-D7E1775DF050}"/>
    <dgm:cxn modelId="{954AAAA6-D705-4A36-B200-C93BF084A378}" type="presOf" srcId="{9C681DD1-BF11-4601-981A-B0F203ADD69A}" destId="{3BDF6DF7-BE17-4D2D-8F9A-8F19F3B37AE4}" srcOrd="0" destOrd="0" presId="urn:microsoft.com/office/officeart/2005/8/layout/vList5"/>
    <dgm:cxn modelId="{E813E7EE-02F3-434A-8C5C-005471B05793}" type="presOf" srcId="{DB1A1E55-0039-4405-88E9-DCD146202A30}" destId="{5E020699-1EC5-4B8A-88DB-AC7826CC82F3}" srcOrd="0" destOrd="1" presId="urn:microsoft.com/office/officeart/2005/8/layout/vList5"/>
    <dgm:cxn modelId="{F8C252C7-7608-433B-A1A7-F16787B465E2}" srcId="{9C681DD1-BF11-4601-981A-B0F203ADD69A}" destId="{7405B660-7985-45A8-9084-EAFA40CF286F}" srcOrd="2" destOrd="0" parTransId="{077FC5D3-6C1B-4C34-8ED5-A6B2E70E0932}" sibTransId="{10DADB85-0183-4C7A-BFD4-A328F0747C6A}"/>
    <dgm:cxn modelId="{15596E0E-85EA-4FFE-AED1-95D89FA34CA8}" type="presOf" srcId="{00ADBD1D-2D5B-405B-8AD5-E2DC65C44FFB}" destId="{6B0DF8BA-CAD0-4B92-85D5-BAEB71E0AA65}" srcOrd="0" destOrd="0" presId="urn:microsoft.com/office/officeart/2005/8/layout/vList5"/>
    <dgm:cxn modelId="{03F1DA67-0984-4D55-A9F5-E40D297CD71A}" type="presOf" srcId="{6FBEDF3A-C62C-4CD1-B19E-F7A11A5F003B}" destId="{5E020699-1EC5-4B8A-88DB-AC7826CC82F3}" srcOrd="0" destOrd="0" presId="urn:microsoft.com/office/officeart/2005/8/layout/vList5"/>
    <dgm:cxn modelId="{7DD84581-E7DC-42B9-BA9D-7D82D6931CB0}" srcId="{9C681DD1-BF11-4601-981A-B0F203ADD69A}" destId="{F05E1AA5-5933-4A39-90FB-55FF3FAEB296}" srcOrd="1" destOrd="0" parTransId="{3702F0D7-8D88-4C07-B3E2-9C8A3C23B53F}" sibTransId="{F879C8E4-3F43-449E-954D-3FCCCE058FA0}"/>
    <dgm:cxn modelId="{8FF407FE-0936-479B-B636-9EB8A3B596AB}" type="presParOf" srcId="{6B0DF8BA-CAD0-4B92-85D5-BAEB71E0AA65}" destId="{F23E1777-2E90-4034-8CC0-1D93417CDDC9}" srcOrd="0" destOrd="0" presId="urn:microsoft.com/office/officeart/2005/8/layout/vList5"/>
    <dgm:cxn modelId="{76B050C4-81E5-49C6-904B-C2FB07A0F94C}" type="presParOf" srcId="{F23E1777-2E90-4034-8CC0-1D93417CDDC9}" destId="{6C7B0507-69C5-4F84-89A7-ECCD281EBD01}" srcOrd="0" destOrd="0" presId="urn:microsoft.com/office/officeart/2005/8/layout/vList5"/>
    <dgm:cxn modelId="{3DD332C8-C55B-468E-9359-0047FD8EA1A2}" type="presParOf" srcId="{F23E1777-2E90-4034-8CC0-1D93417CDDC9}" destId="{5E020699-1EC5-4B8A-88DB-AC7826CC82F3}" srcOrd="1" destOrd="0" presId="urn:microsoft.com/office/officeart/2005/8/layout/vList5"/>
    <dgm:cxn modelId="{39DBAB18-0490-4997-B03A-0DB73FE1FC8F}" type="presParOf" srcId="{6B0DF8BA-CAD0-4B92-85D5-BAEB71E0AA65}" destId="{058D2BFD-3B59-4F2E-8FEB-8C86F12DF7D3}" srcOrd="1" destOrd="0" presId="urn:microsoft.com/office/officeart/2005/8/layout/vList5"/>
    <dgm:cxn modelId="{58D82EA0-0341-41FB-B665-78C9A9F3421B}" type="presParOf" srcId="{6B0DF8BA-CAD0-4B92-85D5-BAEB71E0AA65}" destId="{FE9590B6-E955-4DFD-BB23-180555EE2168}" srcOrd="2" destOrd="0" presId="urn:microsoft.com/office/officeart/2005/8/layout/vList5"/>
    <dgm:cxn modelId="{8A829F1D-0FD3-4181-839D-7DD7E207537A}" type="presParOf" srcId="{FE9590B6-E955-4DFD-BB23-180555EE2168}" destId="{3BDF6DF7-BE17-4D2D-8F9A-8F19F3B37AE4}" srcOrd="0" destOrd="0" presId="urn:microsoft.com/office/officeart/2005/8/layout/vList5"/>
    <dgm:cxn modelId="{0E63A476-44F7-4B20-A1F7-01C8158AEA23}" type="presParOf" srcId="{FE9590B6-E955-4DFD-BB23-180555EE2168}" destId="{A3404E09-6812-447A-8118-1E3FCF0A631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683C3E-87A6-446D-A2FA-10E0479B32A8}">
      <dsp:nvSpPr>
        <dsp:cNvPr id="0" name=""/>
        <dsp:cNvSpPr/>
      </dsp:nvSpPr>
      <dsp:spPr>
        <a:xfrm rot="10800000">
          <a:off x="1883023" y="611817"/>
          <a:ext cx="5268607" cy="91807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845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/>
            <a:t>Знакомит педагогов с данными по детскому дорожному травматизму в России, Брянске.</a:t>
          </a:r>
          <a:endParaRPr lang="ru-RU" sz="1800" kern="1200" dirty="0"/>
        </a:p>
      </dsp:txBody>
      <dsp:txXfrm rot="10800000">
        <a:off x="1883023" y="611817"/>
        <a:ext cx="5268607" cy="918074"/>
      </dsp:txXfrm>
    </dsp:sp>
    <dsp:sp modelId="{3A099F30-495E-4C7A-86F1-41AFE06C8D65}">
      <dsp:nvSpPr>
        <dsp:cNvPr id="0" name=""/>
        <dsp:cNvSpPr/>
      </dsp:nvSpPr>
      <dsp:spPr>
        <a:xfrm>
          <a:off x="704836" y="539280"/>
          <a:ext cx="1406031" cy="214049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F7999B-553E-4ECE-BB30-21B6982B367B}">
      <dsp:nvSpPr>
        <dsp:cNvPr id="0" name=""/>
        <dsp:cNvSpPr/>
      </dsp:nvSpPr>
      <dsp:spPr>
        <a:xfrm rot="10800000">
          <a:off x="1618855" y="2221732"/>
          <a:ext cx="5616560" cy="91807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845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/>
            <a:t>Проводит инструктажи</a:t>
          </a:r>
          <a:endParaRPr lang="ru-RU" sz="1800" kern="1200" dirty="0"/>
        </a:p>
      </dsp:txBody>
      <dsp:txXfrm rot="10800000">
        <a:off x="1618855" y="2221732"/>
        <a:ext cx="5616560" cy="918074"/>
      </dsp:txXfrm>
    </dsp:sp>
    <dsp:sp modelId="{BB62E276-D9A6-4C97-A08B-9A94AECEBA59}">
      <dsp:nvSpPr>
        <dsp:cNvPr id="0" name=""/>
        <dsp:cNvSpPr/>
      </dsp:nvSpPr>
      <dsp:spPr>
        <a:xfrm flipH="1" flipV="1">
          <a:off x="1258021" y="2846284"/>
          <a:ext cx="337869" cy="55809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861876-6FC1-43F6-98B3-E843CD883182}">
      <dsp:nvSpPr>
        <dsp:cNvPr id="0" name=""/>
        <dsp:cNvSpPr/>
      </dsp:nvSpPr>
      <dsp:spPr>
        <a:xfrm rot="10800000">
          <a:off x="1800544" y="3485808"/>
          <a:ext cx="5472684" cy="91807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4845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/>
            <a:t>Решает финансовые вопросы: приобретение оборудования, литературы, картин, игрушек и т.п.)</a:t>
          </a:r>
          <a:endParaRPr lang="ru-RU" sz="1800" kern="1200" dirty="0"/>
        </a:p>
      </dsp:txBody>
      <dsp:txXfrm rot="10800000">
        <a:off x="1800544" y="3485808"/>
        <a:ext cx="5472684" cy="918074"/>
      </dsp:txXfrm>
    </dsp:sp>
    <dsp:sp modelId="{B1BB007E-F5A7-4E29-A929-EA6745021B26}">
      <dsp:nvSpPr>
        <dsp:cNvPr id="0" name=""/>
        <dsp:cNvSpPr/>
      </dsp:nvSpPr>
      <dsp:spPr>
        <a:xfrm flipH="1">
          <a:off x="1273324" y="3871868"/>
          <a:ext cx="287118" cy="391834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F730B2-D51D-4424-9373-31573B4F649A}">
      <dsp:nvSpPr>
        <dsp:cNvPr id="0" name=""/>
        <dsp:cNvSpPr/>
      </dsp:nvSpPr>
      <dsp:spPr>
        <a:xfrm rot="10800000">
          <a:off x="1954580" y="820689"/>
          <a:ext cx="5472684" cy="106088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559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>
              <a:solidFill>
                <a:srgbClr val="FFFF00"/>
              </a:solidFill>
            </a:rPr>
            <a:t>Определяет место системы «Обучения дошкольников правилам дорожного движения» </a:t>
          </a:r>
          <a:r>
            <a:rPr lang="ru-RU" sz="1600" b="0" i="0" kern="1200" dirty="0" smtClean="0"/>
            <a:t>в общем образовательном пространстве детского сада, его связи с другими направлениями.</a:t>
          </a:r>
          <a:endParaRPr lang="ru-RU" sz="1600" kern="1200" dirty="0"/>
        </a:p>
      </dsp:txBody>
      <dsp:txXfrm rot="10800000">
        <a:off x="1954580" y="820689"/>
        <a:ext cx="5472684" cy="1060885"/>
      </dsp:txXfrm>
    </dsp:sp>
    <dsp:sp modelId="{18F399EC-5575-456F-9E13-168170279D38}">
      <dsp:nvSpPr>
        <dsp:cNvPr id="0" name=""/>
        <dsp:cNvSpPr/>
      </dsp:nvSpPr>
      <dsp:spPr>
        <a:xfrm>
          <a:off x="698829" y="668164"/>
          <a:ext cx="1515545" cy="301874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FC6E80-D12B-4CA5-8A82-C99E32EA03BE}">
      <dsp:nvSpPr>
        <dsp:cNvPr id="0" name=""/>
        <dsp:cNvSpPr/>
      </dsp:nvSpPr>
      <dsp:spPr>
        <a:xfrm rot="10800000">
          <a:off x="1882556" y="2116832"/>
          <a:ext cx="5545470" cy="145790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559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/>
            <a:t> </a:t>
          </a:r>
          <a:r>
            <a:rPr lang="ru-RU" sz="1600" b="0" i="0" kern="1200" dirty="0" smtClean="0">
              <a:solidFill>
                <a:srgbClr val="FFFF00"/>
              </a:solidFill>
            </a:rPr>
            <a:t>Разрабатывает </a:t>
          </a:r>
          <a:r>
            <a:rPr lang="ru-RU" sz="1600" b="0" i="0" kern="1200" dirty="0" smtClean="0">
              <a:solidFill>
                <a:srgbClr val="FFFF00"/>
              </a:solidFill>
            </a:rPr>
            <a:t>паспорт дорожной безопасности, проекты </a:t>
          </a:r>
          <a:r>
            <a:rPr lang="ru-RU" sz="1600" b="0" i="0" kern="1200" dirty="0" smtClean="0">
              <a:solidFill>
                <a:srgbClr val="FFFF00"/>
              </a:solidFill>
            </a:rPr>
            <a:t>и перспективные планы по обучению детей ПДД и организации предметно-развивающей среды: </a:t>
          </a:r>
          <a:r>
            <a:rPr lang="ru-RU" sz="1600" b="0" i="0" kern="1200" dirty="0" smtClean="0"/>
            <a:t>центры безопасности в группах; информационные стенды для родителей; площадка для практических занятий с детьми (на территории детского сада)</a:t>
          </a:r>
          <a:r>
            <a:rPr lang="ru-RU" sz="1800" b="0" i="0" kern="1200" dirty="0" smtClean="0"/>
            <a:t> </a:t>
          </a:r>
          <a:endParaRPr lang="ru-RU" sz="2000" kern="1200" dirty="0"/>
        </a:p>
      </dsp:txBody>
      <dsp:txXfrm rot="10800000">
        <a:off x="1882556" y="2116832"/>
        <a:ext cx="5545470" cy="1457907"/>
      </dsp:txXfrm>
    </dsp:sp>
    <dsp:sp modelId="{C30B612C-DC66-48E3-A001-8E43ED6EE7DE}">
      <dsp:nvSpPr>
        <dsp:cNvPr id="0" name=""/>
        <dsp:cNvSpPr/>
      </dsp:nvSpPr>
      <dsp:spPr>
        <a:xfrm flipH="1" flipV="1">
          <a:off x="1469972" y="3518666"/>
          <a:ext cx="87712" cy="61891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24F061A-64DF-4E53-B9A6-B920B845BFCC}">
      <dsp:nvSpPr>
        <dsp:cNvPr id="0" name=""/>
        <dsp:cNvSpPr/>
      </dsp:nvSpPr>
      <dsp:spPr>
        <a:xfrm>
          <a:off x="2448270" y="1881327"/>
          <a:ext cx="2623556" cy="21404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Старший воспитатель – </a:t>
          </a:r>
          <a:r>
            <a:rPr lang="ru-RU" sz="2000" kern="1200" dirty="0" smtClean="0"/>
            <a:t>педагогический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актив</a:t>
          </a:r>
          <a:endParaRPr lang="ru-RU" sz="2000" kern="1200" dirty="0"/>
        </a:p>
      </dsp:txBody>
      <dsp:txXfrm>
        <a:off x="2448270" y="1881327"/>
        <a:ext cx="2623556" cy="2140471"/>
      </dsp:txXfrm>
    </dsp:sp>
    <dsp:sp modelId="{1901C8F3-CBA8-4DB8-BA1E-2155D8118DE0}">
      <dsp:nvSpPr>
        <dsp:cNvPr id="0" name=""/>
        <dsp:cNvSpPr/>
      </dsp:nvSpPr>
      <dsp:spPr>
        <a:xfrm rot="16200000">
          <a:off x="3683874" y="1787604"/>
          <a:ext cx="152346" cy="35099"/>
        </a:xfrm>
        <a:custGeom>
          <a:avLst/>
          <a:gdLst/>
          <a:ahLst/>
          <a:cxnLst/>
          <a:rect l="0" t="0" r="0" b="0"/>
          <a:pathLst>
            <a:path>
              <a:moveTo>
                <a:pt x="0" y="17549"/>
              </a:moveTo>
              <a:lnTo>
                <a:pt x="152346" y="1754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200000">
        <a:off x="3756239" y="1801345"/>
        <a:ext cx="7617" cy="7617"/>
      </dsp:txXfrm>
    </dsp:sp>
    <dsp:sp modelId="{D31C10FD-4548-4F5B-9E75-1E74D5E40848}">
      <dsp:nvSpPr>
        <dsp:cNvPr id="0" name=""/>
        <dsp:cNvSpPr/>
      </dsp:nvSpPr>
      <dsp:spPr>
        <a:xfrm>
          <a:off x="2909143" y="-248162"/>
          <a:ext cx="1701809" cy="197714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Оформление </a:t>
          </a:r>
          <a:r>
            <a:rPr lang="ru-RU" sz="1400" b="1" kern="1200" dirty="0" err="1" smtClean="0">
              <a:solidFill>
                <a:schemeClr val="tx1"/>
              </a:solidFill>
            </a:rPr>
            <a:t>информаци-онных</a:t>
          </a:r>
          <a:r>
            <a:rPr lang="ru-RU" sz="1400" b="1" kern="1200" dirty="0" smtClean="0">
              <a:solidFill>
                <a:schemeClr val="tx1"/>
              </a:solidFill>
            </a:rPr>
            <a:t> стендов  и памяток </a:t>
          </a:r>
          <a:r>
            <a:rPr lang="ru-RU" sz="1000" b="1" kern="1200" dirty="0" smtClean="0"/>
            <a:t>(</a:t>
          </a:r>
          <a:r>
            <a:rPr lang="ru-RU" sz="1000" kern="1200" dirty="0" smtClean="0"/>
            <a:t>«Внимание, дорога!», «Дорожное движение – это серьёзно»)</a:t>
          </a:r>
          <a:endParaRPr lang="ru-RU" sz="1000" kern="1200" dirty="0"/>
        </a:p>
      </dsp:txBody>
      <dsp:txXfrm>
        <a:off x="2909143" y="-248162"/>
        <a:ext cx="1701809" cy="1977143"/>
      </dsp:txXfrm>
    </dsp:sp>
    <dsp:sp modelId="{568BD741-0E5B-4089-A0EB-11A3302E0273}">
      <dsp:nvSpPr>
        <dsp:cNvPr id="0" name=""/>
        <dsp:cNvSpPr/>
      </dsp:nvSpPr>
      <dsp:spPr>
        <a:xfrm rot="19285714">
          <a:off x="4686005" y="2151271"/>
          <a:ext cx="111141" cy="35099"/>
        </a:xfrm>
        <a:custGeom>
          <a:avLst/>
          <a:gdLst/>
          <a:ahLst/>
          <a:cxnLst/>
          <a:rect l="0" t="0" r="0" b="0"/>
          <a:pathLst>
            <a:path>
              <a:moveTo>
                <a:pt x="0" y="17549"/>
              </a:moveTo>
              <a:lnTo>
                <a:pt x="111141" y="1754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285714">
        <a:off x="4738797" y="2166042"/>
        <a:ext cx="5557" cy="5557"/>
      </dsp:txXfrm>
    </dsp:sp>
    <dsp:sp modelId="{ADE44899-3295-4B1C-96B3-DDE05C2AD7A1}">
      <dsp:nvSpPr>
        <dsp:cNvPr id="0" name=""/>
        <dsp:cNvSpPr/>
      </dsp:nvSpPr>
      <dsp:spPr>
        <a:xfrm>
          <a:off x="4637510" y="575373"/>
          <a:ext cx="1702575" cy="199511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Деловая игра, викторина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«Педагог по профессии – инспектор ГИБДД» (знание правил и знаков дорожного движения), «»Дорожные знаки»</a:t>
          </a:r>
          <a:endParaRPr lang="ru-RU" sz="1000" kern="1200" dirty="0"/>
        </a:p>
      </dsp:txBody>
      <dsp:txXfrm>
        <a:off x="4637510" y="575373"/>
        <a:ext cx="1702575" cy="1995115"/>
      </dsp:txXfrm>
    </dsp:sp>
    <dsp:sp modelId="{9D808FC0-626E-4A90-97D2-F6921F90A94E}">
      <dsp:nvSpPr>
        <dsp:cNvPr id="0" name=""/>
        <dsp:cNvSpPr/>
      </dsp:nvSpPr>
      <dsp:spPr>
        <a:xfrm rot="893685">
          <a:off x="5005759" y="3276933"/>
          <a:ext cx="87101" cy="35099"/>
        </a:xfrm>
        <a:custGeom>
          <a:avLst/>
          <a:gdLst/>
          <a:ahLst/>
          <a:cxnLst/>
          <a:rect l="0" t="0" r="0" b="0"/>
          <a:pathLst>
            <a:path>
              <a:moveTo>
                <a:pt x="0" y="17549"/>
              </a:moveTo>
              <a:lnTo>
                <a:pt x="87101" y="1754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893685">
        <a:off x="5047132" y="3292305"/>
        <a:ext cx="4355" cy="4355"/>
      </dsp:txXfrm>
    </dsp:sp>
    <dsp:sp modelId="{E295992D-5CAA-4A25-89F6-C19CD644ADD1}">
      <dsp:nvSpPr>
        <dsp:cNvPr id="0" name=""/>
        <dsp:cNvSpPr/>
      </dsp:nvSpPr>
      <dsp:spPr>
        <a:xfrm>
          <a:off x="5070204" y="2591614"/>
          <a:ext cx="1620882" cy="184797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Семинар</a:t>
          </a:r>
          <a:r>
            <a:rPr lang="ru-RU" sz="1600" kern="1200" dirty="0" smtClean="0"/>
            <a:t> </a:t>
          </a:r>
          <a:r>
            <a:rPr lang="ru-RU" sz="1000" kern="1200" dirty="0" smtClean="0"/>
            <a:t>«Правила на дороге»</a:t>
          </a:r>
          <a:endParaRPr lang="ru-RU" sz="1000" kern="1200" dirty="0"/>
        </a:p>
      </dsp:txBody>
      <dsp:txXfrm>
        <a:off x="5070204" y="2591614"/>
        <a:ext cx="1620882" cy="1847976"/>
      </dsp:txXfrm>
    </dsp:sp>
    <dsp:sp modelId="{9472F6E3-C058-4685-9020-C5D561E27323}">
      <dsp:nvSpPr>
        <dsp:cNvPr id="0" name=""/>
        <dsp:cNvSpPr/>
      </dsp:nvSpPr>
      <dsp:spPr>
        <a:xfrm rot="3906680">
          <a:off x="4188795" y="3990751"/>
          <a:ext cx="123040" cy="35099"/>
        </a:xfrm>
        <a:custGeom>
          <a:avLst/>
          <a:gdLst/>
          <a:ahLst/>
          <a:cxnLst/>
          <a:rect l="0" t="0" r="0" b="0"/>
          <a:pathLst>
            <a:path>
              <a:moveTo>
                <a:pt x="0" y="17549"/>
              </a:moveTo>
              <a:lnTo>
                <a:pt x="123040" y="1754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906680">
        <a:off x="4247239" y="4005225"/>
        <a:ext cx="6152" cy="6152"/>
      </dsp:txXfrm>
    </dsp:sp>
    <dsp:sp modelId="{24C8439F-EF08-4498-93E2-59001DBDEBA9}">
      <dsp:nvSpPr>
        <dsp:cNvPr id="0" name=""/>
        <dsp:cNvSpPr/>
      </dsp:nvSpPr>
      <dsp:spPr>
        <a:xfrm>
          <a:off x="3773288" y="3959868"/>
          <a:ext cx="1822042" cy="196775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Консультации</a:t>
          </a:r>
          <a:r>
            <a:rPr lang="ru-RU" sz="1400" b="1" kern="1200" dirty="0" smtClean="0"/>
            <a:t> </a:t>
          </a:r>
          <a:r>
            <a:rPr lang="ru-RU" sz="1100" kern="1200" dirty="0" smtClean="0"/>
            <a:t> </a:t>
          </a:r>
          <a:r>
            <a:rPr lang="ru-RU" sz="1000" kern="1200" dirty="0" smtClean="0"/>
            <a:t>(«Дошкольникам – о правилах дорожного движения», «Формы работы с родителями»)</a:t>
          </a:r>
          <a:endParaRPr lang="ru-RU" sz="1000" kern="1200" dirty="0"/>
        </a:p>
      </dsp:txBody>
      <dsp:txXfrm>
        <a:off x="3773288" y="3959868"/>
        <a:ext cx="1822042" cy="1967752"/>
      </dsp:txXfrm>
    </dsp:sp>
    <dsp:sp modelId="{8978F5B6-3F5C-4B5E-BC48-18F86514B4B4}">
      <dsp:nvSpPr>
        <dsp:cNvPr id="0" name=""/>
        <dsp:cNvSpPr/>
      </dsp:nvSpPr>
      <dsp:spPr>
        <a:xfrm rot="6942857">
          <a:off x="3189176" y="3987408"/>
          <a:ext cx="127166" cy="35099"/>
        </a:xfrm>
        <a:custGeom>
          <a:avLst/>
          <a:gdLst/>
          <a:ahLst/>
          <a:cxnLst/>
          <a:rect l="0" t="0" r="0" b="0"/>
          <a:pathLst>
            <a:path>
              <a:moveTo>
                <a:pt x="0" y="17549"/>
              </a:moveTo>
              <a:lnTo>
                <a:pt x="127166" y="1754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6942857">
        <a:off x="3249580" y="4001779"/>
        <a:ext cx="6358" cy="6358"/>
      </dsp:txXfrm>
    </dsp:sp>
    <dsp:sp modelId="{0B51A7FF-78B5-4CAC-82AD-5A7A1958C862}">
      <dsp:nvSpPr>
        <dsp:cNvPr id="0" name=""/>
        <dsp:cNvSpPr/>
      </dsp:nvSpPr>
      <dsp:spPr>
        <a:xfrm>
          <a:off x="1970879" y="3917827"/>
          <a:ext cx="1659569" cy="205183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solidFill>
                <a:schemeClr val="tx1"/>
              </a:solidFill>
            </a:rPr>
            <a:t>Фото-выставка</a:t>
          </a:r>
          <a:r>
            <a:rPr lang="ru-RU" sz="1500" kern="1200" dirty="0" smtClean="0"/>
            <a:t>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«Проводим время с пользой»</a:t>
          </a:r>
          <a:endParaRPr lang="ru-RU" sz="1000" kern="1200" dirty="0"/>
        </a:p>
      </dsp:txBody>
      <dsp:txXfrm>
        <a:off x="1970879" y="3917827"/>
        <a:ext cx="1659569" cy="2051834"/>
      </dsp:txXfrm>
    </dsp:sp>
    <dsp:sp modelId="{4651171D-80E8-4944-AD97-497404A2ECA5}">
      <dsp:nvSpPr>
        <dsp:cNvPr id="0" name=""/>
        <dsp:cNvSpPr/>
      </dsp:nvSpPr>
      <dsp:spPr>
        <a:xfrm rot="10019299">
          <a:off x="2416727" y="3234929"/>
          <a:ext cx="82247" cy="35099"/>
        </a:xfrm>
        <a:custGeom>
          <a:avLst/>
          <a:gdLst/>
          <a:ahLst/>
          <a:cxnLst/>
          <a:rect l="0" t="0" r="0" b="0"/>
          <a:pathLst>
            <a:path>
              <a:moveTo>
                <a:pt x="0" y="17549"/>
              </a:moveTo>
              <a:lnTo>
                <a:pt x="82247" y="1754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019299">
        <a:off x="2455795" y="3250422"/>
        <a:ext cx="4112" cy="4112"/>
      </dsp:txXfrm>
    </dsp:sp>
    <dsp:sp modelId="{EF54C02E-6C9A-4ABD-A007-771C844C1FC9}">
      <dsp:nvSpPr>
        <dsp:cNvPr id="0" name=""/>
        <dsp:cNvSpPr/>
      </dsp:nvSpPr>
      <dsp:spPr>
        <a:xfrm>
          <a:off x="892478" y="2519604"/>
          <a:ext cx="1539395" cy="183348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solidFill>
                <a:schemeClr val="tx1"/>
              </a:solidFill>
            </a:rPr>
            <a:t>Анкетиро-вание</a:t>
          </a:r>
          <a:r>
            <a:rPr lang="ru-RU" sz="1600" kern="1200" dirty="0" smtClean="0">
              <a:solidFill>
                <a:schemeClr val="tx1"/>
              </a:solidFill>
            </a:rPr>
            <a:t>,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открытые просмотры</a:t>
          </a:r>
        </a:p>
      </dsp:txBody>
      <dsp:txXfrm>
        <a:off x="892478" y="2519604"/>
        <a:ext cx="1539395" cy="1833483"/>
      </dsp:txXfrm>
    </dsp:sp>
    <dsp:sp modelId="{3A560663-3F3F-4830-B1B8-3E874DDE3A77}">
      <dsp:nvSpPr>
        <dsp:cNvPr id="0" name=""/>
        <dsp:cNvSpPr/>
      </dsp:nvSpPr>
      <dsp:spPr>
        <a:xfrm rot="13114286">
          <a:off x="2722702" y="2151184"/>
          <a:ext cx="111418" cy="35099"/>
        </a:xfrm>
        <a:custGeom>
          <a:avLst/>
          <a:gdLst/>
          <a:ahLst/>
          <a:cxnLst/>
          <a:rect l="0" t="0" r="0" b="0"/>
          <a:pathLst>
            <a:path>
              <a:moveTo>
                <a:pt x="0" y="17549"/>
              </a:moveTo>
              <a:lnTo>
                <a:pt x="111418" y="1754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3114286">
        <a:off x="2775626" y="2165949"/>
        <a:ext cx="5570" cy="5570"/>
      </dsp:txXfrm>
    </dsp:sp>
    <dsp:sp modelId="{100D33E3-5EA6-45C7-9DAD-8DAE1F1D9D3D}">
      <dsp:nvSpPr>
        <dsp:cNvPr id="0" name=""/>
        <dsp:cNvSpPr/>
      </dsp:nvSpPr>
      <dsp:spPr>
        <a:xfrm>
          <a:off x="1180489" y="575129"/>
          <a:ext cx="1701617" cy="199560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Составление каталога игр по ПДД, презентация дидактических игр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«Играем и изучаем ПДД»</a:t>
          </a:r>
          <a:r>
            <a:rPr lang="ru-RU" sz="1000" kern="1200" dirty="0" smtClean="0">
              <a:solidFill>
                <a:schemeClr val="tx1"/>
              </a:solidFill>
            </a:rPr>
            <a:t> </a:t>
          </a:r>
          <a:endParaRPr lang="ru-RU" sz="1000" kern="1200" dirty="0">
            <a:solidFill>
              <a:schemeClr val="tx1"/>
            </a:solidFill>
          </a:endParaRPr>
        </a:p>
      </dsp:txBody>
      <dsp:txXfrm>
        <a:off x="1180489" y="575129"/>
        <a:ext cx="1701617" cy="199560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8B37D5-DF14-44A2-B674-3835AB5FC346}">
      <dsp:nvSpPr>
        <dsp:cNvPr id="0" name=""/>
        <dsp:cNvSpPr/>
      </dsp:nvSpPr>
      <dsp:spPr>
        <a:xfrm rot="10800000">
          <a:off x="1450486" y="28600"/>
          <a:ext cx="5712934" cy="97057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7996" tIns="102870" rIns="192024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Взаимодействуют с родителями</a:t>
          </a:r>
          <a:endParaRPr lang="ru-RU" sz="2700" kern="1200" dirty="0"/>
        </a:p>
      </dsp:txBody>
      <dsp:txXfrm rot="10800000">
        <a:off x="1450486" y="28600"/>
        <a:ext cx="5712934" cy="970574"/>
      </dsp:txXfrm>
    </dsp:sp>
    <dsp:sp modelId="{1DE9A390-76A2-409A-BAAB-AEA66C654649}">
      <dsp:nvSpPr>
        <dsp:cNvPr id="0" name=""/>
        <dsp:cNvSpPr/>
      </dsp:nvSpPr>
      <dsp:spPr>
        <a:xfrm>
          <a:off x="718306" y="316632"/>
          <a:ext cx="460721" cy="689583"/>
        </a:xfrm>
        <a:prstGeom prst="rect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69A562-F342-4752-937C-705653B26C04}">
      <dsp:nvSpPr>
        <dsp:cNvPr id="0" name=""/>
        <dsp:cNvSpPr/>
      </dsp:nvSpPr>
      <dsp:spPr>
        <a:xfrm rot="10800000">
          <a:off x="1397995" y="1132626"/>
          <a:ext cx="5774338" cy="200508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7996" tIns="34290" rIns="64008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dirty="0" smtClean="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dirty="0" smtClean="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Создают условия для обучения детей ПДД в группах</a:t>
          </a:r>
          <a:r>
            <a:rPr lang="ru-RU" sz="1400" kern="1200" dirty="0" smtClean="0"/>
            <a:t>: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 оформляют центры безопасности;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 подбирают литературу, фотографии по ПДДД;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 изготавливают атрибуты к играм.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dirty="0"/>
        </a:p>
      </dsp:txBody>
      <dsp:txXfrm rot="10800000">
        <a:off x="1397995" y="1132626"/>
        <a:ext cx="5774338" cy="2005080"/>
      </dsp:txXfrm>
    </dsp:sp>
    <dsp:sp modelId="{265DB839-083C-4829-A6B8-149C6863B38F}">
      <dsp:nvSpPr>
        <dsp:cNvPr id="0" name=""/>
        <dsp:cNvSpPr/>
      </dsp:nvSpPr>
      <dsp:spPr>
        <a:xfrm>
          <a:off x="883518" y="2261336"/>
          <a:ext cx="141150" cy="81188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A37EF3-B65E-4F70-B2F9-D26F8613507A}">
      <dsp:nvSpPr>
        <dsp:cNvPr id="0" name=""/>
        <dsp:cNvSpPr/>
      </dsp:nvSpPr>
      <dsp:spPr>
        <a:xfrm rot="10800000">
          <a:off x="1621101" y="3555245"/>
          <a:ext cx="5472684" cy="97057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7996" tIns="102870" rIns="192024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Проводят работу с детьми по профилактике ДДТТ</a:t>
          </a:r>
          <a:endParaRPr lang="ru-RU" sz="2700" kern="1200" dirty="0"/>
        </a:p>
      </dsp:txBody>
      <dsp:txXfrm rot="10800000">
        <a:off x="1621101" y="3555245"/>
        <a:ext cx="5472684" cy="970574"/>
      </dsp:txXfrm>
    </dsp:sp>
    <dsp:sp modelId="{B3AB26B4-E699-4E3F-AD7B-C18B7A6AFD28}">
      <dsp:nvSpPr>
        <dsp:cNvPr id="0" name=""/>
        <dsp:cNvSpPr/>
      </dsp:nvSpPr>
      <dsp:spPr>
        <a:xfrm>
          <a:off x="802431" y="2836913"/>
          <a:ext cx="970574" cy="970574"/>
        </a:xfrm>
        <a:prstGeom prst="ellipse">
          <a:avLst/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99438E-5A86-439B-94AB-4750F72B6468}">
      <dsp:nvSpPr>
        <dsp:cNvPr id="0" name=""/>
        <dsp:cNvSpPr/>
      </dsp:nvSpPr>
      <dsp:spPr>
        <a:xfrm>
          <a:off x="3054893" y="2053198"/>
          <a:ext cx="2141555" cy="15549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FFFF00"/>
              </a:solidFill>
            </a:rPr>
            <a:t>Формы работы с родителями:</a:t>
          </a:r>
          <a:endParaRPr lang="ru-RU" sz="1800" kern="1200" dirty="0">
            <a:solidFill>
              <a:srgbClr val="FFFF00"/>
            </a:solidFill>
          </a:endParaRPr>
        </a:p>
      </dsp:txBody>
      <dsp:txXfrm>
        <a:off x="3054893" y="2053198"/>
        <a:ext cx="2141555" cy="1554916"/>
      </dsp:txXfrm>
    </dsp:sp>
    <dsp:sp modelId="{8615772D-4F8F-4A1A-8FA5-16A641D769F0}">
      <dsp:nvSpPr>
        <dsp:cNvPr id="0" name=""/>
        <dsp:cNvSpPr/>
      </dsp:nvSpPr>
      <dsp:spPr>
        <a:xfrm rot="16077074">
          <a:off x="3930800" y="1875256"/>
          <a:ext cx="322603" cy="34009"/>
        </a:xfrm>
        <a:custGeom>
          <a:avLst/>
          <a:gdLst/>
          <a:ahLst/>
          <a:cxnLst/>
          <a:rect l="0" t="0" r="0" b="0"/>
          <a:pathLst>
            <a:path>
              <a:moveTo>
                <a:pt x="0" y="17004"/>
              </a:moveTo>
              <a:lnTo>
                <a:pt x="322603" y="170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077074">
        <a:off x="4084037" y="1884196"/>
        <a:ext cx="16130" cy="16130"/>
      </dsp:txXfrm>
    </dsp:sp>
    <dsp:sp modelId="{81F1A678-1218-40BE-8ED1-201BCCB8F3E1}">
      <dsp:nvSpPr>
        <dsp:cNvPr id="0" name=""/>
        <dsp:cNvSpPr/>
      </dsp:nvSpPr>
      <dsp:spPr>
        <a:xfrm>
          <a:off x="3087039" y="-173241"/>
          <a:ext cx="1930491" cy="190489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анкетирование</a:t>
          </a:r>
          <a:endParaRPr lang="ru-RU" sz="1500" b="1" kern="1200" dirty="0"/>
        </a:p>
      </dsp:txBody>
      <dsp:txXfrm>
        <a:off x="3087039" y="-173241"/>
        <a:ext cx="1930491" cy="1904897"/>
      </dsp:txXfrm>
    </dsp:sp>
    <dsp:sp modelId="{15BC90AA-C62B-4745-8F55-6D986AD074A8}">
      <dsp:nvSpPr>
        <dsp:cNvPr id="0" name=""/>
        <dsp:cNvSpPr/>
      </dsp:nvSpPr>
      <dsp:spPr>
        <a:xfrm rot="19721051">
          <a:off x="4944070" y="2305973"/>
          <a:ext cx="32131" cy="34009"/>
        </a:xfrm>
        <a:custGeom>
          <a:avLst/>
          <a:gdLst/>
          <a:ahLst/>
          <a:cxnLst/>
          <a:rect l="0" t="0" r="0" b="0"/>
          <a:pathLst>
            <a:path>
              <a:moveTo>
                <a:pt x="0" y="17004"/>
              </a:moveTo>
              <a:lnTo>
                <a:pt x="32131" y="170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721051">
        <a:off x="4959333" y="2322174"/>
        <a:ext cx="1606" cy="1606"/>
      </dsp:txXfrm>
    </dsp:sp>
    <dsp:sp modelId="{8CE19380-648C-4353-A2C8-F54943F77754}">
      <dsp:nvSpPr>
        <dsp:cNvPr id="0" name=""/>
        <dsp:cNvSpPr/>
      </dsp:nvSpPr>
      <dsp:spPr>
        <a:xfrm>
          <a:off x="4809736" y="827031"/>
          <a:ext cx="2048991" cy="192831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беседы, рекомендации </a:t>
          </a:r>
          <a:r>
            <a:rPr lang="ru-RU" sz="900" b="1" kern="1200" dirty="0" smtClean="0"/>
            <a:t>(«Прогулки по улице», «Стихи о ПДД»,)</a:t>
          </a:r>
          <a:endParaRPr lang="ru-RU" sz="900" b="1" kern="1200" dirty="0"/>
        </a:p>
      </dsp:txBody>
      <dsp:txXfrm>
        <a:off x="4809736" y="827031"/>
        <a:ext cx="2048991" cy="1928314"/>
      </dsp:txXfrm>
    </dsp:sp>
    <dsp:sp modelId="{73FDE1F6-CDE0-4DFE-8E8C-B4C6FB7211C2}">
      <dsp:nvSpPr>
        <dsp:cNvPr id="0" name=""/>
        <dsp:cNvSpPr/>
      </dsp:nvSpPr>
      <dsp:spPr>
        <a:xfrm rot="1903348">
          <a:off x="4921725" y="3385434"/>
          <a:ext cx="257859" cy="34009"/>
        </a:xfrm>
        <a:custGeom>
          <a:avLst/>
          <a:gdLst/>
          <a:ahLst/>
          <a:cxnLst/>
          <a:rect l="0" t="0" r="0" b="0"/>
          <a:pathLst>
            <a:path>
              <a:moveTo>
                <a:pt x="0" y="17004"/>
              </a:moveTo>
              <a:lnTo>
                <a:pt x="257859" y="170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03348">
        <a:off x="5044208" y="3395992"/>
        <a:ext cx="12892" cy="12892"/>
      </dsp:txXfrm>
    </dsp:sp>
    <dsp:sp modelId="{9ABA767D-05A6-4FA0-8D1E-230CE1C9AF2A}">
      <dsp:nvSpPr>
        <dsp:cNvPr id="0" name=""/>
        <dsp:cNvSpPr/>
      </dsp:nvSpPr>
      <dsp:spPr>
        <a:xfrm>
          <a:off x="4991774" y="2987276"/>
          <a:ext cx="2152004" cy="208780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родительские собрания, консультации </a:t>
          </a:r>
          <a:r>
            <a:rPr lang="ru-RU" sz="900" b="1" kern="1200" dirty="0" smtClean="0"/>
            <a:t>(«Азбука пешехода»)</a:t>
          </a:r>
          <a:endParaRPr lang="ru-RU" sz="900" b="1" kern="1200" dirty="0"/>
        </a:p>
      </dsp:txBody>
      <dsp:txXfrm>
        <a:off x="4991774" y="2987276"/>
        <a:ext cx="2152004" cy="2087802"/>
      </dsp:txXfrm>
    </dsp:sp>
    <dsp:sp modelId="{67E797B6-408C-485C-B85A-12F3F61ACBE1}">
      <dsp:nvSpPr>
        <dsp:cNvPr id="0" name=""/>
        <dsp:cNvSpPr/>
      </dsp:nvSpPr>
      <dsp:spPr>
        <a:xfrm rot="5476171">
          <a:off x="3994064" y="3702882"/>
          <a:ext cx="223801" cy="34009"/>
        </a:xfrm>
        <a:custGeom>
          <a:avLst/>
          <a:gdLst/>
          <a:ahLst/>
          <a:cxnLst/>
          <a:rect l="0" t="0" r="0" b="0"/>
          <a:pathLst>
            <a:path>
              <a:moveTo>
                <a:pt x="0" y="17004"/>
              </a:moveTo>
              <a:lnTo>
                <a:pt x="223801" y="170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76171">
        <a:off x="4100370" y="3714292"/>
        <a:ext cx="11190" cy="11190"/>
      </dsp:txXfrm>
    </dsp:sp>
    <dsp:sp modelId="{94CE3895-3C40-46F3-AA1C-807774F0B35B}">
      <dsp:nvSpPr>
        <dsp:cNvPr id="0" name=""/>
        <dsp:cNvSpPr/>
      </dsp:nvSpPr>
      <dsp:spPr>
        <a:xfrm>
          <a:off x="3039944" y="3831537"/>
          <a:ext cx="2082966" cy="199119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наглядная информация </a:t>
          </a:r>
          <a:r>
            <a:rPr lang="ru-RU" sz="900" b="1" kern="1200" dirty="0" smtClean="0"/>
            <a:t>(стенды, папки-передвижки, памятки)</a:t>
          </a:r>
          <a:endParaRPr lang="ru-RU" sz="900" b="1" kern="1200" dirty="0"/>
        </a:p>
      </dsp:txBody>
      <dsp:txXfrm>
        <a:off x="3039944" y="3831537"/>
        <a:ext cx="2082966" cy="1991195"/>
      </dsp:txXfrm>
    </dsp:sp>
    <dsp:sp modelId="{9FC4A140-67F9-4B01-8610-3DA67DFF121F}">
      <dsp:nvSpPr>
        <dsp:cNvPr id="0" name=""/>
        <dsp:cNvSpPr/>
      </dsp:nvSpPr>
      <dsp:spPr>
        <a:xfrm rot="9050948">
          <a:off x="3195692" y="3308288"/>
          <a:ext cx="86290" cy="34009"/>
        </a:xfrm>
        <a:custGeom>
          <a:avLst/>
          <a:gdLst/>
          <a:ahLst/>
          <a:cxnLst/>
          <a:rect l="0" t="0" r="0" b="0"/>
          <a:pathLst>
            <a:path>
              <a:moveTo>
                <a:pt x="0" y="17004"/>
              </a:moveTo>
              <a:lnTo>
                <a:pt x="86290" y="170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9050948">
        <a:off x="3236681" y="3323135"/>
        <a:ext cx="4314" cy="4314"/>
      </dsp:txXfrm>
    </dsp:sp>
    <dsp:sp modelId="{1191332B-4BC8-4469-9E74-CE760107B0B8}">
      <dsp:nvSpPr>
        <dsp:cNvPr id="0" name=""/>
        <dsp:cNvSpPr/>
      </dsp:nvSpPr>
      <dsp:spPr>
        <a:xfrm>
          <a:off x="1450505" y="2797614"/>
          <a:ext cx="1852527" cy="201700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Совместное творчество родителей и детей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(«Сигналы светофора», «Дорожные знаки», «Опасные ситуации на дороге»)</a:t>
          </a:r>
          <a:endParaRPr lang="ru-RU" sz="900" b="1" kern="1200" dirty="0"/>
        </a:p>
      </dsp:txBody>
      <dsp:txXfrm>
        <a:off x="1450505" y="2797614"/>
        <a:ext cx="1852527" cy="2017006"/>
      </dsp:txXfrm>
    </dsp:sp>
    <dsp:sp modelId="{AAD74C12-1C8B-48D4-AD64-36DEE16FEC19}">
      <dsp:nvSpPr>
        <dsp:cNvPr id="0" name=""/>
        <dsp:cNvSpPr/>
      </dsp:nvSpPr>
      <dsp:spPr>
        <a:xfrm rot="12602784">
          <a:off x="3195531" y="2304353"/>
          <a:ext cx="99313" cy="34009"/>
        </a:xfrm>
        <a:custGeom>
          <a:avLst/>
          <a:gdLst/>
          <a:ahLst/>
          <a:cxnLst/>
          <a:rect l="0" t="0" r="0" b="0"/>
          <a:pathLst>
            <a:path>
              <a:moveTo>
                <a:pt x="0" y="17004"/>
              </a:moveTo>
              <a:lnTo>
                <a:pt x="99313" y="170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2602784">
        <a:off x="3242705" y="2318875"/>
        <a:ext cx="4965" cy="4965"/>
      </dsp:txXfrm>
    </dsp:sp>
    <dsp:sp modelId="{07102B23-5060-4930-A840-8A147E08699C}">
      <dsp:nvSpPr>
        <dsp:cNvPr id="0" name=""/>
        <dsp:cNvSpPr/>
      </dsp:nvSpPr>
      <dsp:spPr>
        <a:xfrm>
          <a:off x="1319365" y="782172"/>
          <a:ext cx="2018515" cy="201803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Оформление выставок  рисунков, поделок, семейных фотографий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 </a:t>
          </a:r>
          <a:r>
            <a:rPr lang="ru-RU" sz="900" b="1" kern="1200" dirty="0" smtClean="0"/>
            <a:t>(«Правила дорожного движения – наши лучшие друзья»)</a:t>
          </a:r>
          <a:endParaRPr lang="ru-RU" sz="900" b="1" kern="1200" dirty="0"/>
        </a:p>
      </dsp:txBody>
      <dsp:txXfrm>
        <a:off x="1319365" y="782172"/>
        <a:ext cx="2018515" cy="201803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020699-1EC5-4B8A-88DB-AC7826CC82F3}">
      <dsp:nvSpPr>
        <dsp:cNvPr id="0" name=""/>
        <dsp:cNvSpPr/>
      </dsp:nvSpPr>
      <dsp:spPr>
        <a:xfrm rot="5400000">
          <a:off x="4205785" y="-1255512"/>
          <a:ext cx="2204625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0" i="0" kern="1200" dirty="0" smtClean="0"/>
            <a:t>Разработка сценариев праздников и развлечений по изучению ПДД.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0" i="0" kern="1200" dirty="0" smtClean="0"/>
            <a:t>Подбор музыкальных </a:t>
          </a:r>
          <a:r>
            <a:rPr lang="ru-RU" sz="2600" b="0" i="0" kern="1200" dirty="0" smtClean="0"/>
            <a:t>произведений по теме.</a:t>
          </a:r>
          <a:r>
            <a:rPr lang="ru-RU" sz="2600" b="0" i="0" kern="1200" dirty="0" smtClean="0"/>
            <a:t> </a:t>
          </a:r>
          <a:endParaRPr lang="ru-RU" sz="2600" kern="1200" dirty="0"/>
        </a:p>
      </dsp:txBody>
      <dsp:txXfrm rot="5400000">
        <a:off x="4205785" y="-1255512"/>
        <a:ext cx="2204625" cy="5266944"/>
      </dsp:txXfrm>
    </dsp:sp>
    <dsp:sp modelId="{6C7B0507-69C5-4F84-89A7-ECCD281EBD01}">
      <dsp:nvSpPr>
        <dsp:cNvPr id="0" name=""/>
        <dsp:cNvSpPr/>
      </dsp:nvSpPr>
      <dsp:spPr>
        <a:xfrm>
          <a:off x="288029" y="68"/>
          <a:ext cx="2386597" cy="27557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направления работы музыкального руководителя:</a:t>
          </a:r>
          <a:endParaRPr lang="ru-RU" sz="2500" kern="1200" dirty="0"/>
        </a:p>
      </dsp:txBody>
      <dsp:txXfrm>
        <a:off x="288029" y="68"/>
        <a:ext cx="2386597" cy="2755781"/>
      </dsp:txXfrm>
    </dsp:sp>
    <dsp:sp modelId="{A3404E09-6812-447A-8118-1E3FCF0A6314}">
      <dsp:nvSpPr>
        <dsp:cNvPr id="0" name=""/>
        <dsp:cNvSpPr/>
      </dsp:nvSpPr>
      <dsp:spPr>
        <a:xfrm rot="5400000">
          <a:off x="3933690" y="1641611"/>
          <a:ext cx="2748815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0" i="0" kern="1200" dirty="0" smtClean="0"/>
            <a:t>Помощь в организации предметно-развивающей среды.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0" i="0" kern="1200" dirty="0" smtClean="0"/>
            <a:t>Участие в праздниках, развлечениях по ПДД.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b="0" i="0" kern="1200" dirty="0" smtClean="0"/>
            <a:t>Проведение подвижных игр с детьми по ПДД. </a:t>
          </a:r>
          <a:endParaRPr lang="ru-RU" sz="2600" kern="1200" dirty="0"/>
        </a:p>
      </dsp:txBody>
      <dsp:txXfrm rot="5400000">
        <a:off x="3933690" y="1641611"/>
        <a:ext cx="2748815" cy="5266944"/>
      </dsp:txXfrm>
    </dsp:sp>
    <dsp:sp modelId="{3BDF6DF7-BE17-4D2D-8F9A-8F19F3B37AE4}">
      <dsp:nvSpPr>
        <dsp:cNvPr id="0" name=""/>
        <dsp:cNvSpPr/>
      </dsp:nvSpPr>
      <dsp:spPr>
        <a:xfrm>
          <a:off x="298352" y="2893709"/>
          <a:ext cx="2386597" cy="27557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направления работы инструктора по физической культуре</a:t>
          </a:r>
          <a:endParaRPr lang="ru-RU" sz="2500" kern="1200" dirty="0"/>
        </a:p>
      </dsp:txBody>
      <dsp:txXfrm>
        <a:off x="298352" y="2893709"/>
        <a:ext cx="2386597" cy="27557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624C5-E2DD-4DE9-A93E-A081F6302CA9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2D129-016C-48AB-A5BB-234E02E4D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15682-B42E-4883-966E-FF99D4DD4EC5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8ADD4-E64E-4124-83BF-98ED55E2BB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925D4-DCD1-4218-B424-FADDB181FD09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8F1E7-E32B-4C7E-BC40-6A82D72010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C4380-C70E-4BE7-9BA5-860D19918D20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7C459-69D1-4502-A0ED-7B1D68F73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A5C8E-FF2B-4C36-9B9C-94BA23FF7711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035FA-3E5A-47CB-ACE9-C0AA710FE6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5C180-860F-4214-986D-D95470547C1E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B777F-ACCB-402B-9EAB-E7E865C0C8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3218C-FF65-48C0-851C-54D6296D850D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E7236-BCA2-4AF0-B81C-66E6F9C5F6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F5F74-D16A-4587-8917-41C5C870B170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A9B80-2DCA-499E-810E-73A3691AB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411E3-7033-4EAA-B4EA-FE21A308400D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E501F-6F48-4581-BD4D-E925EBACC8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3408A-5A94-4D2C-B2BC-14545CE64391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1C55A-7887-4E2F-9DB6-776D2E99D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DB413-A1C4-4B75-A8C9-F084A0AF00B3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5C0A1-9DB9-4B6F-9682-20E29A51F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8" Target="../slideLayouts/slideLayout8.xml" Type="http://schemas.openxmlformats.org/officeDocument/2006/relationships/slideLayout"/><Relationship Id="rId13" Target="../media/image1.jpeg" Type="http://schemas.openxmlformats.org/officeDocument/2006/relationships/image"/><Relationship Id="rId3" Target="../slideLayouts/slideLayout3.xml" Type="http://schemas.openxmlformats.org/officeDocument/2006/relationships/slideLayout"/><Relationship Id="rId7" Target="../slideLayouts/slideLayout7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1" Target="../slideLayouts/slideLayout1.xml" Type="http://schemas.openxmlformats.org/officeDocument/2006/relationships/slideLayout"/><Relationship Id="rId6" Target="../slideLayouts/slideLayout6.xml" Type="http://schemas.openxmlformats.org/officeDocument/2006/relationships/slideLayout"/><Relationship Id="rId11" Target="../slideLayouts/slideLayout11.xml" Type="http://schemas.openxmlformats.org/officeDocument/2006/relationships/slideLayout"/><Relationship Id="rId5" Target="../slideLayouts/slideLayout5.xml" Type="http://schemas.openxmlformats.org/officeDocument/2006/relationships/slideLayout"/><Relationship Id="rId10" Target="../slideLayouts/slideLayout10.xml" Type="http://schemas.openxmlformats.org/officeDocument/2006/relationships/slideLayout"/><Relationship Id="rId4" Target="../slideLayouts/slideLayout4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94714E-AF57-4F9D-8A83-5BCB0B131A39}" type="datetimeFigureOut">
              <a:rPr lang="ru-RU"/>
              <a:pPr>
                <a:defRPr/>
              </a:pPr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B2C3AB3-FCF8-4960-ACE3-651F20D253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diagrams/data1.xml" Type="http://schemas.openxmlformats.org/officeDocument/2006/relationships/diagramData"/><Relationship Id="rId7" Target="../diagrams/drawing1.xml" Type="http://schemas.microsoft.com/office/2007/relationships/diagramDrawing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6" Target="../diagrams/colors1.xml" Type="http://schemas.openxmlformats.org/officeDocument/2006/relationships/diagramColors"/><Relationship Id="rId5" Target="../diagrams/quickStyle1.xml" Type="http://schemas.openxmlformats.org/officeDocument/2006/relationships/diagramQuickStyle"/><Relationship Id="rId4" Target="../diagrams/layout1.xml" Type="http://schemas.openxmlformats.org/officeDocument/2006/relationships/diagramLayout"/></Relationships>
</file>

<file path=ppt/slides/_rels/slide13.xml.rels><?xml version="1.0" encoding="UTF-8" standalone="yes" ?><Relationships xmlns="http://schemas.openxmlformats.org/package/2006/relationships"><Relationship Id="rId3" Target="../diagrams/data2.xml" Type="http://schemas.openxmlformats.org/officeDocument/2006/relationships/diagramData"/><Relationship Id="rId7" Target="../diagrams/drawing2.xml" Type="http://schemas.microsoft.com/office/2007/relationships/diagramDrawing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6" Target="../diagrams/colors2.xml" Type="http://schemas.openxmlformats.org/officeDocument/2006/relationships/diagramColors"/><Relationship Id="rId5" Target="../diagrams/quickStyle2.xml" Type="http://schemas.openxmlformats.org/officeDocument/2006/relationships/diagramQuickStyle"/><Relationship Id="rId4" Target="../diagrams/layout2.xml" Type="http://schemas.openxmlformats.org/officeDocument/2006/relationships/diagramLayout"/></Relationships>
</file>

<file path=ppt/slides/_rels/slide14.xml.rels><?xml version="1.0" encoding="UTF-8" standalone="yes" ?><Relationships xmlns="http://schemas.openxmlformats.org/package/2006/relationships"><Relationship Id="rId8" Target="../media/image7.jpeg" Type="http://schemas.openxmlformats.org/officeDocument/2006/relationships/image"/><Relationship Id="rId3" Target="../diagrams/data3.xml" Type="http://schemas.openxmlformats.org/officeDocument/2006/relationships/diagramData"/><Relationship Id="rId7" Target="../diagrams/drawing3.xml" Type="http://schemas.microsoft.com/office/2007/relationships/diagramDrawing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6" Target="../diagrams/colors3.xml" Type="http://schemas.openxmlformats.org/officeDocument/2006/relationships/diagramColors"/><Relationship Id="rId5" Target="../diagrams/quickStyle3.xml" Type="http://schemas.openxmlformats.org/officeDocument/2006/relationships/diagramQuickStyle"/><Relationship Id="rId4" Target="../diagrams/layout3.xml" Type="http://schemas.openxmlformats.org/officeDocument/2006/relationships/diagramLayout"/></Relationships>
</file>

<file path=ppt/slides/_rels/slide15.xml.rels><?xml version="1.0" encoding="UTF-8" standalone="yes" ?><Relationships xmlns="http://schemas.openxmlformats.org/package/2006/relationships"><Relationship Id="rId3" Target="../diagrams/data4.xml" Type="http://schemas.openxmlformats.org/officeDocument/2006/relationships/diagramData"/><Relationship Id="rId7" Target="../diagrams/drawing4.xml" Type="http://schemas.microsoft.com/office/2007/relationships/diagramDrawing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6" Target="../diagrams/colors4.xml" Type="http://schemas.openxmlformats.org/officeDocument/2006/relationships/diagramColors"/><Relationship Id="rId5" Target="../diagrams/quickStyle4.xml" Type="http://schemas.openxmlformats.org/officeDocument/2006/relationships/diagramQuickStyle"/><Relationship Id="rId4" Target="../diagrams/layout4.xml" Type="http://schemas.openxmlformats.org/officeDocument/2006/relationships/diagramLayout"/></Relationships>
</file>

<file path=ppt/slides/_rels/slide16.xml.rels><?xml version="1.0" encoding="UTF-8" standalone="yes" ?><Relationships xmlns="http://schemas.openxmlformats.org/package/2006/relationships"><Relationship Id="rId3" Target="../diagrams/data5.xml" Type="http://schemas.openxmlformats.org/officeDocument/2006/relationships/diagramData"/><Relationship Id="rId7" Target="../diagrams/drawing5.xml" Type="http://schemas.microsoft.com/office/2007/relationships/diagramDrawing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6" Target="../diagrams/colors5.xml" Type="http://schemas.openxmlformats.org/officeDocument/2006/relationships/diagramColors"/><Relationship Id="rId5" Target="../diagrams/quickStyle5.xml" Type="http://schemas.openxmlformats.org/officeDocument/2006/relationships/diagramQuickStyle"/><Relationship Id="rId4" Target="../diagrams/layout5.xml" Type="http://schemas.openxmlformats.org/officeDocument/2006/relationships/diagramLayout"/></Relationships>
</file>

<file path=ppt/slides/_rels/slide17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7" Target="../media/image12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1.jpeg" Type="http://schemas.openxmlformats.org/officeDocument/2006/relationships/image"/><Relationship Id="rId5" Target="../media/image10.jpeg" Type="http://schemas.openxmlformats.org/officeDocument/2006/relationships/image"/><Relationship Id="rId4" Target="../media/image9.jpe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8" Target="../media/image18.jpeg" Type="http://schemas.openxmlformats.org/officeDocument/2006/relationships/image"/><Relationship Id="rId3" Target="../media/image13.jpeg" Type="http://schemas.openxmlformats.org/officeDocument/2006/relationships/image"/><Relationship Id="rId7" Target="../media/image17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8.xml" Type="http://schemas.openxmlformats.org/officeDocument/2006/relationships/slideLayout"/><Relationship Id="rId6" Target="../media/image16.jpeg" Type="http://schemas.openxmlformats.org/officeDocument/2006/relationships/image"/><Relationship Id="rId5" Target="../media/image15.jpeg" Type="http://schemas.openxmlformats.org/officeDocument/2006/relationships/image"/><Relationship Id="rId4" Target="../media/image14.jpeg" Type="http://schemas.openxmlformats.org/officeDocument/2006/relationships/image"/></Relationships>
</file>

<file path=ppt/slides/_rels/slide19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0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1.jpeg" Type="http://schemas.openxmlformats.org/officeDocument/2006/relationships/image"/><Relationship Id="rId4" Target="../media/image20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3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6.jpeg" Type="http://schemas.openxmlformats.org/officeDocument/2006/relationships/image"/><Relationship Id="rId4" Target="../media/image25.jpeg" Type="http://schemas.openxmlformats.org/officeDocument/2006/relationships/image"/></Relationships>
</file>

<file path=ppt/slides/_rels/slide23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8.jpeg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2" Target="../media/image29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1.jpeg" Type="http://schemas.openxmlformats.org/officeDocument/2006/relationships/image"/></Relationships>
</file>

<file path=ppt/slides/_rels/slide25.xml.rels><?xml version="1.0" encoding="UTF-8" standalone="yes" ?><Relationships xmlns="http://schemas.openxmlformats.org/package/2006/relationships"><Relationship Id="rId8" Target="../media/image37.jpeg" Type="http://schemas.openxmlformats.org/officeDocument/2006/relationships/image"/><Relationship Id="rId3" Target="../media/image32.jpeg" Type="http://schemas.openxmlformats.org/officeDocument/2006/relationships/image"/><Relationship Id="rId7" Target="../media/image36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9.xml" Type="http://schemas.openxmlformats.org/officeDocument/2006/relationships/slideLayout"/><Relationship Id="rId6" Target="../media/image35.jpeg" Type="http://schemas.openxmlformats.org/officeDocument/2006/relationships/image"/><Relationship Id="rId5" Target="../media/image34.jpeg" Type="http://schemas.openxmlformats.org/officeDocument/2006/relationships/image"/><Relationship Id="rId4" Target="../media/image33.jpeg" Type="http://schemas.openxmlformats.org/officeDocument/2006/relationships/image"/></Relationships>
</file>

<file path=ppt/slides/_rels/slide26.xml.rels><?xml version="1.0" encoding="UTF-8" standalone="yes" ?><Relationships xmlns="http://schemas.openxmlformats.org/package/2006/relationships"><Relationship Id="rId3" Target="../media/image39.jpeg" Type="http://schemas.openxmlformats.org/officeDocument/2006/relationships/image"/><Relationship Id="rId2" Target="../media/image38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0.jpeg" Type="http://schemas.openxmlformats.org/officeDocument/2006/relationships/image"/></Relationships>
</file>

<file path=ppt/slides/_rels/slide27.xml.rels><?xml version="1.0" encoding="UTF-8" standalone="yes" ?><Relationships xmlns="http://schemas.openxmlformats.org/package/2006/relationships"><Relationship Id="rId3" Target="../media/image41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8.xml" Type="http://schemas.openxmlformats.org/officeDocument/2006/relationships/slideLayout"/><Relationship Id="rId5" Target="../media/image43.jpeg" Type="http://schemas.openxmlformats.org/officeDocument/2006/relationships/image"/><Relationship Id="rId4" Target="../media/image42.jpeg" Type="http://schemas.openxmlformats.org/officeDocument/2006/relationships/image"/></Relationships>
</file>

<file path=ppt/slides/_rels/slide28.xml.rels><?xml version="1.0" encoding="UTF-8" standalone="yes" ?><Relationships xmlns="http://schemas.openxmlformats.org/package/2006/relationships"><Relationship Id="rId3" Target="../media/image44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8.xml" Type="http://schemas.openxmlformats.org/officeDocument/2006/relationships/slideLayout"/><Relationship Id="rId4" Target="../media/image45.jpeg" Type="http://schemas.openxmlformats.org/officeDocument/2006/relationships/image"/></Relationships>
</file>

<file path=ppt/slides/_rels/slide29.xml.rels><?xml version="1.0" encoding="UTF-8" standalone="yes" ?><Relationships xmlns="http://schemas.openxmlformats.org/package/2006/relationships"><Relationship Id="rId3" Target="../media/image46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8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0.xml.rels><?xml version="1.0" encoding="UTF-8" standalone="yes" ?><Relationships xmlns="http://schemas.openxmlformats.org/package/2006/relationships"><Relationship Id="rId3" Target="../media/image47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8.xml" Type="http://schemas.openxmlformats.org/officeDocument/2006/relationships/slideLayout"/><Relationship Id="rId5" Target="../media/image49.jpeg" Type="http://schemas.openxmlformats.org/officeDocument/2006/relationships/image"/><Relationship Id="rId4" Target="../media/image48.jpeg" Type="http://schemas.openxmlformats.org/officeDocument/2006/relationships/image"/></Relationships>
</file>

<file path=ppt/slides/_rels/slide31.xml.rels><?xml version="1.0" encoding="UTF-8" standalone="yes" ?><Relationships xmlns="http://schemas.openxmlformats.org/package/2006/relationships"><Relationship Id="rId3" Target="../media/image50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8.xml" Type="http://schemas.openxmlformats.org/officeDocument/2006/relationships/slideLayout"/><Relationship Id="rId4" Target="../media/image51.jpeg" Type="http://schemas.openxmlformats.org/officeDocument/2006/relationships/image"/></Relationships>
</file>

<file path=ppt/slides/_rels/slide32.xml.rels><?xml version="1.0" encoding="UTF-8" standalone="yes" ?><Relationships xmlns="http://schemas.openxmlformats.org/package/2006/relationships"><Relationship Id="rId3" Target="../diagrams/data6.xml" Type="http://schemas.openxmlformats.org/officeDocument/2006/relationships/diagramData"/><Relationship Id="rId7" Target="../diagrams/drawing6.xml" Type="http://schemas.microsoft.com/office/2007/relationships/diagramDrawing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6" Target="../diagrams/colors6.xml" Type="http://schemas.openxmlformats.org/officeDocument/2006/relationships/diagramColors"/><Relationship Id="rId5" Target="../diagrams/quickStyle6.xml" Type="http://schemas.openxmlformats.org/officeDocument/2006/relationships/diagramQuickStyle"/><Relationship Id="rId4" Target="../diagrams/layout6.xml" Type="http://schemas.openxmlformats.org/officeDocument/2006/relationships/diagramLayout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4.xml.rels><?xml version="1.0" encoding="UTF-8" standalone="yes" ?><Relationships xmlns="http://schemas.openxmlformats.org/package/2006/relationships"><Relationship Id="rId3" Target="../media/image57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9.xml" Type="http://schemas.openxmlformats.org/officeDocument/2006/relationships/slideLayout"/><Relationship Id="rId5" Target="../media/image59.jpeg" Type="http://schemas.openxmlformats.org/officeDocument/2006/relationships/image"/><Relationship Id="rId4" Target="../media/image58.jpeg" Type="http://schemas.openxmlformats.org/officeDocument/2006/relationships/image"/></Relationships>
</file>

<file path=ppt/slides/_rels/slide35.xml.rels><?xml version="1.0" encoding="UTF-8" standalone="yes" ?><Relationships xmlns="http://schemas.openxmlformats.org/package/2006/relationships"><Relationship Id="rId8" Target="../media/image65.jpeg" Type="http://schemas.openxmlformats.org/officeDocument/2006/relationships/image"/><Relationship Id="rId3" Target="../media/image60.jpeg" Type="http://schemas.openxmlformats.org/officeDocument/2006/relationships/image"/><Relationship Id="rId7" Target="../media/image64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3.jpeg" Type="http://schemas.openxmlformats.org/officeDocument/2006/relationships/image"/><Relationship Id="rId11" Target="../media/image68.jpeg" Type="http://schemas.openxmlformats.org/officeDocument/2006/relationships/image"/><Relationship Id="rId5" Target="../media/image62.jpeg" Type="http://schemas.openxmlformats.org/officeDocument/2006/relationships/image"/><Relationship Id="rId10" Target="../media/image67.jpeg" Type="http://schemas.openxmlformats.org/officeDocument/2006/relationships/image"/><Relationship Id="rId4" Target="../media/image61.jpeg" Type="http://schemas.openxmlformats.org/officeDocument/2006/relationships/image"/><Relationship Id="rId9" Target="../media/image66.jpeg" Type="http://schemas.openxmlformats.org/officeDocument/2006/relationships/image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37.xml.rels><?xml version="1.0" encoding="UTF-8" standalone="yes" ?><Relationships xmlns="http://schemas.openxmlformats.org/package/2006/relationships"><Relationship Id="rId8" Target="../media/image79.jpeg" Type="http://schemas.openxmlformats.org/officeDocument/2006/relationships/image"/><Relationship Id="rId3" Target="../media/image74.jpeg" Type="http://schemas.openxmlformats.org/officeDocument/2006/relationships/image"/><Relationship Id="rId7" Target="../media/image78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8.xml" Type="http://schemas.openxmlformats.org/officeDocument/2006/relationships/slideLayout"/><Relationship Id="rId6" Target="../media/image77.jpeg" Type="http://schemas.openxmlformats.org/officeDocument/2006/relationships/image"/><Relationship Id="rId5" Target="../media/image76.jpeg" Type="http://schemas.openxmlformats.org/officeDocument/2006/relationships/image"/><Relationship Id="rId4" Target="../media/image75.jpeg" Type="http://schemas.openxmlformats.org/officeDocument/2006/relationships/image"/></Relationships>
</file>

<file path=ppt/slides/_rels/slide38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9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0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3.xml.rels><?xml version="1.0" encoding="UTF-8" standalone="yes" ?><Relationships xmlns="http://schemas.openxmlformats.org/package/2006/relationships"><Relationship Id="rId3" Target="../media/image80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82.jpeg" Type="http://schemas.openxmlformats.org/officeDocument/2006/relationships/image"/><Relationship Id="rId4" Target="../media/image81.jpeg" Type="http://schemas.openxmlformats.org/officeDocument/2006/relationships/image"/></Relationships>
</file>

<file path=ppt/slides/_rels/slide44.xml.rels><?xml version="1.0" encoding="UTF-8" standalone="yes" ?><Relationships xmlns="http://schemas.openxmlformats.org/package/2006/relationships"><Relationship Id="rId8" Target="../media/image88.jpeg" Type="http://schemas.openxmlformats.org/officeDocument/2006/relationships/image"/><Relationship Id="rId3" Target="../media/image83.jpeg" Type="http://schemas.openxmlformats.org/officeDocument/2006/relationships/image"/><Relationship Id="rId7" Target="../media/image87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86.jpeg" Type="http://schemas.openxmlformats.org/officeDocument/2006/relationships/image"/><Relationship Id="rId5" Target="../media/image85.jpeg" Type="http://schemas.openxmlformats.org/officeDocument/2006/relationships/image"/><Relationship Id="rId10" Target="../media/image90.jpeg" Type="http://schemas.openxmlformats.org/officeDocument/2006/relationships/image"/><Relationship Id="rId4" Target="../media/image84.jpeg" Type="http://schemas.openxmlformats.org/officeDocument/2006/relationships/image"/><Relationship Id="rId9" Target="../media/image89.jpeg" Type="http://schemas.openxmlformats.org/officeDocument/2006/relationships/image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755650" y="981075"/>
            <a:ext cx="7772400" cy="3671888"/>
          </a:xfrm>
        </p:spPr>
        <p:txBody>
          <a:bodyPr/>
          <a:lstStyle/>
          <a:p>
            <a:r>
              <a:rPr lang="ru-RU" sz="2000" dirty="0" smtClean="0"/>
              <a:t>МБДОУ детский сад №147 «Голубые дорожки» г. Брянска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600" dirty="0" smtClean="0"/>
              <a:t>Презентация  работы по профилактике ДДТТ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5400" dirty="0" smtClean="0"/>
              <a:t>Проект</a:t>
            </a:r>
            <a:br>
              <a:rPr lang="ru-RU" sz="5400" dirty="0" smtClean="0"/>
            </a:br>
            <a:r>
              <a:rPr lang="ru-RU" sz="5400" dirty="0" smtClean="0"/>
              <a:t>«Дорога без опасности»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08012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cs typeface="Aharoni" pitchFamily="2" charset="-79"/>
              </a:rPr>
              <a:t>Авторы: Евтихова Марина Валерьевна, заведующий,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err="1" smtClean="0">
                <a:solidFill>
                  <a:schemeClr val="tx1"/>
                </a:solidFill>
                <a:cs typeface="Aharoni" pitchFamily="2" charset="-79"/>
              </a:rPr>
              <a:t>Пантюхова</a:t>
            </a:r>
            <a:r>
              <a:rPr lang="ru-RU" sz="1800" dirty="0" smtClean="0">
                <a:solidFill>
                  <a:schemeClr val="tx1"/>
                </a:solidFill>
                <a:cs typeface="Aharoni" pitchFamily="2" charset="-79"/>
              </a:rPr>
              <a:t> Анна Сергеевна, старший воспитатель</a:t>
            </a:r>
            <a:endParaRPr lang="ru-RU" sz="1800" dirty="0">
              <a:solidFill>
                <a:schemeClr val="tx1"/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7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188" y="333375"/>
            <a:ext cx="7777162" cy="5975350"/>
          </a:xfrm>
        </p:spPr>
        <p:txBody>
          <a:bodyPr rtlCol="0">
            <a:normAutofit fontScale="85000"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b="1" i="1" u="sng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Принципы</a:t>
            </a:r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</a:t>
            </a:r>
            <a:r>
              <a:rPr lang="en-GB" b="1" i="1" u="sng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построени</a:t>
            </a:r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я</a:t>
            </a:r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</a:t>
            </a:r>
            <a:r>
              <a:rPr lang="en-GB" b="1" i="1" u="sng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проекта</a:t>
            </a:r>
            <a:r>
              <a:rPr lang="en-GB" b="1" i="1" u="sng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:</a:t>
            </a:r>
            <a:endParaRPr lang="ru-RU" b="1" i="1" dirty="0" smtClean="0">
              <a:solidFill>
                <a:schemeClr val="accent1">
                  <a:lumMod val="50000"/>
                </a:schemeClr>
              </a:solidFill>
              <a:cs typeface="Times New Roman" pitchFamily="16" charset="0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 smtClean="0"/>
              <a:t>Последовательности </a:t>
            </a:r>
            <a:r>
              <a:rPr lang="ru-RU" sz="2000" dirty="0" smtClean="0"/>
              <a:t>– любая новая ступень в обучении ребёнка опирается на уже усвоенное ранее. 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 smtClean="0"/>
              <a:t>Наглядности </a:t>
            </a:r>
            <a:r>
              <a:rPr lang="ru-RU" sz="2000" dirty="0" smtClean="0"/>
              <a:t>– дети должны сами все увидеть, услышать, потрогать и тем самым реализовать стремление к познанию. 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 smtClean="0"/>
              <a:t>Деятельности</a:t>
            </a:r>
            <a:r>
              <a:rPr lang="ru-RU" sz="2000" dirty="0" smtClean="0"/>
              <a:t> – включение ребёнка в игровую, познавательную, поисковую деятельность с целью стимулирования активной жизненной позиции. 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 smtClean="0"/>
              <a:t>Интеграции</a:t>
            </a:r>
            <a:r>
              <a:rPr lang="ru-RU" sz="2000" dirty="0" smtClean="0"/>
              <a:t> – </a:t>
            </a:r>
            <a:r>
              <a:rPr lang="ru-RU" sz="2000" dirty="0" err="1" smtClean="0"/>
              <a:t>интегративность</a:t>
            </a:r>
            <a:r>
              <a:rPr lang="ru-RU" sz="2000" dirty="0" smtClean="0"/>
              <a:t> всех видов детской деятельности, реализующихся в образовательном процессе. 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 smtClean="0"/>
              <a:t>Дифференцированного подхода</a:t>
            </a:r>
            <a:r>
              <a:rPr lang="ru-RU" sz="2000" dirty="0" smtClean="0"/>
              <a:t> – решаются задачи эффективной педагогической помощи детям в совершенствовании их личности, способствует созданию специальных педагогических ситуаций, помогающих раскрыть психофизические, личностные способности и возможности воспитанников.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 smtClean="0"/>
              <a:t>Возрастной </a:t>
            </a:r>
            <a:r>
              <a:rPr lang="ru-RU" sz="2000" b="1" dirty="0" err="1" smtClean="0"/>
              <a:t>адресованности</a:t>
            </a:r>
            <a:r>
              <a:rPr lang="ru-RU" sz="2000" dirty="0" smtClean="0"/>
              <a:t> – одно и то же содержание используется для работы в разных группах с усложнением, соответствующим возрастным особенностям детей.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 smtClean="0"/>
              <a:t>Преемственности взаимодействия с ребёнком в условиях дошкольного учреждения и семьи</a:t>
            </a:r>
            <a:r>
              <a:rPr lang="ru-RU" sz="2000" dirty="0" smtClean="0"/>
              <a:t> – ничто не убеждает лучше примера родителей. Педагогический коллектив нашего детского сада серьезно и последовательно работает над формированием у детей дошкольного возраста знаний правил дорожного движения и практических навыков поведения на дороге.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1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755650" y="404813"/>
            <a:ext cx="7272338" cy="57213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dirty="0" smtClean="0">
                <a:solidFill>
                  <a:srgbClr val="FF0000"/>
                </a:solidFill>
              </a:rPr>
              <a:t>Направления работы ДОУ:</a:t>
            </a:r>
          </a:p>
          <a:p>
            <a:r>
              <a:rPr lang="ru-RU" i="1" dirty="0" smtClean="0"/>
              <a:t>работа с педагогами;</a:t>
            </a:r>
          </a:p>
          <a:p>
            <a:r>
              <a:rPr lang="ru-RU" i="1" dirty="0" smtClean="0"/>
              <a:t>преобразование предметно-развивающей среды;</a:t>
            </a:r>
          </a:p>
          <a:p>
            <a:r>
              <a:rPr lang="ru-RU" i="1" dirty="0" smtClean="0"/>
              <a:t>работа с детьми;</a:t>
            </a:r>
          </a:p>
          <a:p>
            <a:r>
              <a:rPr lang="ru-RU" i="1" dirty="0" smtClean="0"/>
              <a:t>взаимодействие с родителями;</a:t>
            </a:r>
          </a:p>
          <a:p>
            <a:r>
              <a:rPr lang="ru-RU" i="1" dirty="0" smtClean="0"/>
              <a:t>взаимодействие с социумом </a:t>
            </a:r>
            <a:r>
              <a:rPr lang="ru-RU" sz="2400" i="1" dirty="0" smtClean="0"/>
              <a:t>(инспектор ГИБДД, ТЮЗ)</a:t>
            </a:r>
          </a:p>
          <a:p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079500"/>
          </a:xfrm>
        </p:spPr>
        <p:txBody>
          <a:bodyPr/>
          <a:lstStyle/>
          <a:p>
            <a:r>
              <a:rPr lang="ru-RU" sz="4000" smtClean="0"/>
              <a:t>Направления работы заведующего: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549275"/>
            <a:ext cx="7489825" cy="10795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Направления работы </a:t>
            </a:r>
            <a:br>
              <a:rPr lang="ru-RU" dirty="0" smtClean="0"/>
            </a:br>
            <a:r>
              <a:rPr lang="ru-RU" dirty="0" smtClean="0"/>
              <a:t>старшего воспитателя: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1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331640" y="404664"/>
          <a:ext cx="7560840" cy="5721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3556" name="Рисунок 5" descr="D:\Документы\методические мероприяти в доу\IMG_490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276475"/>
            <a:ext cx="230346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081088"/>
          </a:xfrm>
        </p:spPr>
        <p:txBody>
          <a:bodyPr/>
          <a:lstStyle/>
          <a:p>
            <a:r>
              <a:rPr lang="ru-RU" sz="4000" smtClean="0"/>
              <a:t>Направления работы педагогов: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1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76672"/>
          <a:ext cx="8229600" cy="5649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09900"/>
          </a:xfrm>
        </p:spPr>
        <p:txBody>
          <a:bodyPr/>
          <a:lstStyle/>
          <a:p>
            <a:r>
              <a:rPr lang="ru-RU" sz="1600" smtClean="0">
                <a:solidFill>
                  <a:srgbClr val="FF0000"/>
                </a:solidFill>
                <a:latin typeface="Arial Black" pitchFamily="34" charset="0"/>
                <a:ea typeface="Angsana New"/>
                <a:cs typeface="Angsana New"/>
              </a:rPr>
              <a:t/>
            </a:r>
            <a:br>
              <a:rPr lang="ru-RU" sz="1600" smtClean="0">
                <a:solidFill>
                  <a:srgbClr val="FF0000"/>
                </a:solidFill>
                <a:latin typeface="Arial Black" pitchFamily="34" charset="0"/>
                <a:ea typeface="Angsana New"/>
                <a:cs typeface="Angsana New"/>
              </a:rPr>
            </a:br>
            <a:r>
              <a:rPr lang="ru-RU" sz="1600" smtClean="0">
                <a:solidFill>
                  <a:srgbClr val="FF0000"/>
                </a:solidFill>
                <a:latin typeface="Arial Black" pitchFamily="34" charset="0"/>
                <a:ea typeface="Angsana New"/>
                <a:cs typeface="Angsana New"/>
              </a:rPr>
              <a:t/>
            </a:r>
            <a:br>
              <a:rPr lang="ru-RU" sz="1600" smtClean="0">
                <a:solidFill>
                  <a:srgbClr val="FF0000"/>
                </a:solidFill>
                <a:latin typeface="Arial Black" pitchFamily="34" charset="0"/>
                <a:ea typeface="Angsana New"/>
                <a:cs typeface="Angsana New"/>
              </a:rPr>
            </a:br>
            <a:r>
              <a:rPr lang="ru-RU" sz="1600" smtClean="0">
                <a:solidFill>
                  <a:srgbClr val="FF0000"/>
                </a:solidFill>
                <a:latin typeface="Arial Black" pitchFamily="34" charset="0"/>
                <a:ea typeface="Angsana New"/>
                <a:cs typeface="Angsana New"/>
              </a:rPr>
              <a:t>Ох, у мамы за рулём</a:t>
            </a:r>
            <a:br>
              <a:rPr lang="ru-RU" sz="1600" smtClean="0">
                <a:solidFill>
                  <a:srgbClr val="FF0000"/>
                </a:solidFill>
                <a:latin typeface="Arial Black" pitchFamily="34" charset="0"/>
                <a:ea typeface="Angsana New"/>
                <a:cs typeface="Angsana New"/>
              </a:rPr>
            </a:br>
            <a:r>
              <a:rPr lang="ru-RU" sz="1600" smtClean="0">
                <a:solidFill>
                  <a:srgbClr val="FF0000"/>
                </a:solidFill>
                <a:latin typeface="Arial Black" pitchFamily="34" charset="0"/>
                <a:ea typeface="Angsana New"/>
                <a:cs typeface="Angsana New"/>
              </a:rPr>
              <a:t>Нынче нарушение.</a:t>
            </a:r>
            <a:br>
              <a:rPr lang="ru-RU" sz="1600" smtClean="0">
                <a:solidFill>
                  <a:srgbClr val="FF0000"/>
                </a:solidFill>
                <a:latin typeface="Arial Black" pitchFamily="34" charset="0"/>
                <a:ea typeface="Angsana New"/>
                <a:cs typeface="Angsana New"/>
              </a:rPr>
            </a:br>
            <a:r>
              <a:rPr lang="ru-RU" sz="1600" smtClean="0">
                <a:solidFill>
                  <a:srgbClr val="FF0000"/>
                </a:solidFill>
                <a:latin typeface="Arial Black" pitchFamily="34" charset="0"/>
                <a:ea typeface="Angsana New"/>
                <a:cs typeface="Angsana New"/>
              </a:rPr>
              <a:t>Повторять я буду с ней</a:t>
            </a:r>
            <a:br>
              <a:rPr lang="ru-RU" sz="1600" smtClean="0">
                <a:solidFill>
                  <a:srgbClr val="FF0000"/>
                </a:solidFill>
                <a:latin typeface="Arial Black" pitchFamily="34" charset="0"/>
                <a:ea typeface="Angsana New"/>
                <a:cs typeface="Angsana New"/>
              </a:rPr>
            </a:br>
            <a:r>
              <a:rPr lang="ru-RU" sz="1600" smtClean="0">
                <a:solidFill>
                  <a:srgbClr val="FF0000"/>
                </a:solidFill>
                <a:latin typeface="Arial Black" pitchFamily="34" charset="0"/>
                <a:ea typeface="Angsana New"/>
                <a:cs typeface="Angsana New"/>
              </a:rPr>
              <a:t>Правила движения!</a:t>
            </a:r>
            <a:br>
              <a:rPr lang="ru-RU" sz="1600" smtClean="0">
                <a:solidFill>
                  <a:srgbClr val="FF0000"/>
                </a:solidFill>
                <a:latin typeface="Arial Black" pitchFamily="34" charset="0"/>
                <a:ea typeface="Angsana New"/>
                <a:cs typeface="Angsana New"/>
              </a:rPr>
            </a:br>
            <a:r>
              <a:rPr lang="ru-RU" sz="1600" smtClean="0">
                <a:solidFill>
                  <a:srgbClr val="FF0000"/>
                </a:solidFill>
                <a:latin typeface="Arial Black" pitchFamily="34" charset="0"/>
                <a:ea typeface="Angsana New"/>
                <a:cs typeface="Angsana New"/>
              </a:rPr>
              <a:t>Викторины, тренинги</a:t>
            </a:r>
            <a:br>
              <a:rPr lang="ru-RU" sz="1600" smtClean="0">
                <a:solidFill>
                  <a:srgbClr val="FF0000"/>
                </a:solidFill>
                <a:latin typeface="Arial Black" pitchFamily="34" charset="0"/>
                <a:ea typeface="Angsana New"/>
                <a:cs typeface="Angsana New"/>
              </a:rPr>
            </a:br>
            <a:r>
              <a:rPr lang="ru-RU" sz="1600" smtClean="0">
                <a:solidFill>
                  <a:srgbClr val="FF0000"/>
                </a:solidFill>
                <a:latin typeface="Arial Black" pitchFamily="34" charset="0"/>
                <a:ea typeface="Angsana New"/>
                <a:cs typeface="Angsana New"/>
              </a:rPr>
              <a:t>Нам помогут с этим,</a:t>
            </a:r>
            <a:br>
              <a:rPr lang="ru-RU" sz="1600" smtClean="0">
                <a:solidFill>
                  <a:srgbClr val="FF0000"/>
                </a:solidFill>
                <a:latin typeface="Arial Black" pitchFamily="34" charset="0"/>
                <a:ea typeface="Angsana New"/>
                <a:cs typeface="Angsana New"/>
              </a:rPr>
            </a:br>
            <a:r>
              <a:rPr lang="ru-RU" sz="1600" smtClean="0">
                <a:solidFill>
                  <a:srgbClr val="FF0000"/>
                </a:solidFill>
                <a:latin typeface="Arial Black" pitchFamily="34" charset="0"/>
                <a:ea typeface="Angsana New"/>
                <a:cs typeface="Angsana New"/>
              </a:rPr>
              <a:t>И тогда любой из нас</a:t>
            </a:r>
            <a:br>
              <a:rPr lang="ru-RU" sz="1600" smtClean="0">
                <a:solidFill>
                  <a:srgbClr val="FF0000"/>
                </a:solidFill>
                <a:latin typeface="Arial Black" pitchFamily="34" charset="0"/>
                <a:ea typeface="Angsana New"/>
                <a:cs typeface="Angsana New"/>
              </a:rPr>
            </a:br>
            <a:r>
              <a:rPr lang="ru-RU" sz="1600" smtClean="0">
                <a:solidFill>
                  <a:srgbClr val="FF0000"/>
                </a:solidFill>
                <a:latin typeface="Arial Black" pitchFamily="34" charset="0"/>
                <a:ea typeface="Angsana New"/>
                <a:cs typeface="Angsana New"/>
              </a:rPr>
              <a:t>Достоин уважения!</a:t>
            </a:r>
          </a:p>
        </p:txBody>
      </p:sp>
      <p:pic>
        <p:nvPicPr>
          <p:cNvPr id="26627" name="Содержимое 3" descr="F:\документы  Пантюхова А.С\ПДД Пантюхова\ПДД НА КОНКУРС\ВСЕ фотоПДД\Взаимодействие с родителями по профилактике ДДТТ\DSCF2879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940425" y="404813"/>
            <a:ext cx="2781300" cy="1944687"/>
          </a:xfrm>
        </p:spPr>
      </p:pic>
      <p:pic>
        <p:nvPicPr>
          <p:cNvPr id="26628" name="Рисунок 4" descr="F:\документы  Пантюхова А.С\ПДД Пантюхова\ПДД НА КОНКУРС\ВСЕ фотоПДД\Взаимодействие с родителями по профилактике ДДТТ\DSCF29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4581525"/>
            <a:ext cx="2881313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1" descr="C:\Documents and Settings\Admin\Мои документы\моя группа(3)\IMG56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163" y="4005263"/>
            <a:ext cx="3384550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6" descr="F:\документы  Пантюхова А.С\ПДД Пантюхова\ПДД НА КОНКУРС\ВСЕ фотоПДД\Взаимодействие с родителями по профилактике ДДТТ\DSCF288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260350"/>
            <a:ext cx="2860675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Рисунок 7" descr="F:\документы  Пантюхова А.С\ПДД Пантюхова\ПДД НА КОНКУРС\ВСЕ фотоПДД\Взаимодействие с родителями по профилактике ДДТТ\DSCF288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6238" y="3357563"/>
            <a:ext cx="3028950" cy="202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62950" cy="923925"/>
          </a:xfrm>
        </p:spPr>
        <p:txBody>
          <a:bodyPr/>
          <a:lstStyle/>
          <a:p>
            <a:pPr algn="ctr"/>
            <a:r>
              <a:rPr lang="ru-RU" sz="2400" smtClean="0"/>
              <a:t>Создана развивающая предметно-пространственная среда во всех группах</a:t>
            </a:r>
          </a:p>
        </p:txBody>
      </p:sp>
      <p:pic>
        <p:nvPicPr>
          <p:cNvPr id="27651" name="Содержимое 3" descr="F:\документы  Пантюхова А.С\ПДД Пантюхова\ПДД НА КОНКУРС\ВСЕ фотоПДД\Разв предм-простр среда по  группам (ПДД)\DSCF2867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908050"/>
            <a:ext cx="2917825" cy="2233613"/>
          </a:xfrm>
        </p:spPr>
      </p:pic>
      <p:sp>
        <p:nvSpPr>
          <p:cNvPr id="27652" name="Текст 1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  <p:pic>
        <p:nvPicPr>
          <p:cNvPr id="27653" name="Picture 2" descr="G:\Новая папка (2)\ПДД НА КОНКУРС\ВСЕ фотоПДД\Разв предм-простр среда по  группам (ПДД)\DSCF28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1268413"/>
            <a:ext cx="3249613" cy="232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3" descr="G:\Новая папка (2)\ПДД НА КОНКУРС\ВСЕ фотоПДД\Разв предм-простр среда по  группам (ПДД)\DSCF289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4365625"/>
            <a:ext cx="297815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4" descr="G:\Новая папка (2)\ПДД НА КОНКУРС\ВСЕ фотоПДД\Разв предм-простр среда по  группам (ПДД)\DSCF289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525" y="4273550"/>
            <a:ext cx="3227388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6" descr="http://www.maam.ru/upload/blogs/detsad-378452-144569807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4724400"/>
            <a:ext cx="23987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10" descr="Фотоотчет о работе по ПДД в детском саду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6600" y="1628775"/>
            <a:ext cx="225901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6477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Центр ПДД в ДОУ: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42988" y="980728"/>
            <a:ext cx="7643812" cy="5650260"/>
          </a:xfrm>
        </p:spPr>
        <p:txBody>
          <a:bodyPr rtlCol="0">
            <a:normAutofit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Макет </a:t>
            </a:r>
            <a:r>
              <a:rPr lang="ru-RU" sz="2000" dirty="0" smtClean="0"/>
              <a:t>проезжей части, пешеходного перехода, дорожных знаков, светофора, жезлы, </a:t>
            </a:r>
            <a:r>
              <a:rPr lang="ru-RU" sz="2000" dirty="0" err="1" smtClean="0"/>
              <a:t>световозвращатели</a:t>
            </a:r>
            <a:endParaRPr lang="ru-RU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Дидактические игры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Художественная литература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Раскраски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Альбомы, иллюстрации по ПДД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Атрибуты к сюжетно-ролевым играм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Плакаты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Кукла Инспектор ГИБДД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Детские рисунки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Методическая литература: книги, картотеки, конспекты, сценарии.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xn--80agclgmtkckhw.xn--p1ai/image/cache/import_files/e2/e2b619d9464811e5abd874d4352ba423_a0627b4f5ab011e58dd574d4352ba423-480x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357166"/>
            <a:ext cx="2286000" cy="304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            Пункты ФГОС ДО, которые можно </a:t>
            </a:r>
          </a:p>
          <a:p>
            <a:pPr>
              <a:buNone/>
            </a:pPr>
            <a:r>
              <a:rPr lang="ru-RU" sz="2400" b="1" dirty="0" smtClean="0"/>
              <a:t>                  реализовать  посредством </a:t>
            </a:r>
          </a:p>
          <a:p>
            <a:pPr>
              <a:buNone/>
            </a:pPr>
            <a:r>
              <a:rPr lang="ru-RU" sz="2400" b="1" dirty="0" smtClean="0"/>
              <a:t>                  проектной  деятельности: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Часть 1  Общие положения</a:t>
            </a:r>
            <a:endParaRPr lang="ru-RU" sz="1400" dirty="0" smtClean="0"/>
          </a:p>
          <a:p>
            <a:pPr>
              <a:buNone/>
            </a:pPr>
            <a:r>
              <a:rPr lang="ru-RU" sz="2400" dirty="0" smtClean="0"/>
              <a:t>В основе Стандарта ДО заложены </a:t>
            </a:r>
            <a:r>
              <a:rPr lang="ru-RU" sz="2400" i="1" dirty="0" smtClean="0"/>
              <a:t>принципы</a:t>
            </a:r>
            <a:r>
              <a:rPr lang="ru-RU" sz="2400" dirty="0" smtClean="0"/>
              <a:t>: </a:t>
            </a:r>
            <a:br>
              <a:rPr lang="ru-RU" sz="2400" dirty="0" smtClean="0"/>
            </a:br>
            <a:r>
              <a:rPr lang="ru-RU" sz="2300" dirty="0" smtClean="0"/>
              <a:t>1.4 принципы дошкольного образования:</a:t>
            </a:r>
            <a:br>
              <a:rPr lang="ru-RU" sz="2300" dirty="0" smtClean="0"/>
            </a:br>
            <a:r>
              <a:rPr lang="ru-RU" sz="2300" dirty="0" smtClean="0"/>
              <a:t>3)  содействие и сотрудничество детей                                        и взрослых, признание ребенка полноценным </a:t>
            </a:r>
          </a:p>
          <a:p>
            <a:pPr>
              <a:buNone/>
            </a:pPr>
            <a:r>
              <a:rPr lang="ru-RU" sz="2300" dirty="0" smtClean="0"/>
              <a:t>      участником (субъектом) образовательных отношений;</a:t>
            </a:r>
            <a:br>
              <a:rPr lang="ru-RU" sz="2300" dirty="0" smtClean="0"/>
            </a:br>
            <a:r>
              <a:rPr lang="ru-RU" sz="2300" dirty="0" smtClean="0"/>
              <a:t>4) поддержка инициативы детей в различных видах деятельности;</a:t>
            </a:r>
            <a:br>
              <a:rPr lang="ru-RU" sz="2300" dirty="0" smtClean="0"/>
            </a:br>
            <a:r>
              <a:rPr lang="ru-RU" sz="2300" dirty="0" smtClean="0"/>
              <a:t>5) сотрудничество Организации с семьёй;</a:t>
            </a:r>
            <a:br>
              <a:rPr lang="ru-RU" sz="2300" dirty="0" smtClean="0"/>
            </a:br>
            <a:r>
              <a:rPr lang="ru-RU" sz="2300" dirty="0" smtClean="0"/>
              <a:t>7) формирование познавательных интересов и познавательных действий ребенка в различных видах деятельности.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081088"/>
          </a:xfrm>
        </p:spPr>
        <p:txBody>
          <a:bodyPr/>
          <a:lstStyle/>
          <a:p>
            <a:r>
              <a:rPr lang="ru-RU" sz="2800" b="1" smtClean="0"/>
              <a:t>МЕТОДЫ И ТЕХНОЛОГИИ, </a:t>
            </a:r>
            <a:br>
              <a:rPr lang="ru-RU" sz="2800" b="1" smtClean="0"/>
            </a:br>
            <a:r>
              <a:rPr lang="ru-RU" sz="2800" b="1" smtClean="0"/>
              <a:t>ПРИМЕНЯЕМЫЕ В РАБОТЕ С ДЕТЬМИ</a:t>
            </a:r>
            <a:r>
              <a:rPr lang="ru-RU" sz="3200" smtClean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550" y="1484313"/>
            <a:ext cx="7416800" cy="4641850"/>
          </a:xfrm>
        </p:spPr>
        <p:txBody>
          <a:bodyPr rtlCol="0">
            <a:normAutofit fontScale="3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7200" dirty="0" smtClean="0">
                <a:solidFill>
                  <a:srgbClr val="FF0000"/>
                </a:solidFill>
              </a:rPr>
              <a:t>Моделирование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200" dirty="0" smtClean="0">
                <a:solidFill>
                  <a:srgbClr val="FF0000"/>
                </a:solidFill>
              </a:rPr>
              <a:t>    опасных и безопасных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200" dirty="0" smtClean="0">
                <a:solidFill>
                  <a:srgbClr val="FF0000"/>
                </a:solidFill>
              </a:rPr>
              <a:t>    дорожных ситуаций.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</p:txBody>
      </p:sp>
      <p:pic>
        <p:nvPicPr>
          <p:cNvPr id="29702" name="Рисунок 5" descr="F:\документы  Пантюхова А.С\ПДД Пантюхова\ПДД НА КОНКУРС\ВСЕ фотоПДД\Сказочка - старшая - ПДД\DSC000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650015"/>
            <a:ext cx="4176464" cy="320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G:\ПДД\DSC_1508 —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196752"/>
            <a:ext cx="4402450" cy="2930382"/>
          </a:xfrm>
          <a:prstGeom prst="rect">
            <a:avLst/>
          </a:prstGeom>
          <a:noFill/>
        </p:spPr>
      </p:pic>
      <p:pic>
        <p:nvPicPr>
          <p:cNvPr id="10" name="Picture 3" descr="G:\ПДД\DSC_1510 —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77749" y="1196752"/>
            <a:ext cx="1966251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081088"/>
          </a:xfrm>
        </p:spPr>
        <p:txBody>
          <a:bodyPr/>
          <a:lstStyle/>
          <a:p>
            <a:r>
              <a:rPr lang="ru-RU" sz="2800" b="1" smtClean="0"/>
              <a:t>МЕТОДЫ И ТЕХНОЛОГИИ, </a:t>
            </a:r>
            <a:br>
              <a:rPr lang="ru-RU" sz="2800" b="1" smtClean="0"/>
            </a:br>
            <a:r>
              <a:rPr lang="ru-RU" sz="2800" b="1" smtClean="0"/>
              <a:t>ПРИМЕНЯЕМЫЕ В РАБОТЕ С ДЕТЬМИ</a:t>
            </a:r>
            <a:r>
              <a:rPr lang="ru-RU" sz="3200" smtClean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550" y="1484313"/>
            <a:ext cx="7416800" cy="46418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300" dirty="0" smtClean="0">
                <a:solidFill>
                  <a:srgbClr val="FF0000"/>
                </a:solidFill>
              </a:rPr>
              <a:t>Интерактивный метод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dirty="0" smtClean="0">
                <a:solidFill>
                  <a:srgbClr val="FF0000"/>
                </a:solidFill>
              </a:rPr>
              <a:t>      обучения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300" dirty="0" smtClean="0">
                <a:solidFill>
                  <a:srgbClr val="FF0000"/>
                </a:solidFill>
              </a:rPr>
              <a:t>     (использование ИКТ);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</p:txBody>
      </p:sp>
      <p:pic>
        <p:nvPicPr>
          <p:cNvPr id="29700" name="Рисунок 3" descr="F:\документы  Пантюхова А.С\ПДД Пантюхова\ПДД НА КОНКУРС\ВСЕ фотоПДД\ИКТ по ПДД\DSCF29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1196975"/>
            <a:ext cx="33448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2" descr="G:\Новая папка (2)\ПДД НА КОНКУРС\ВСЕ фотоПДД\ИКТ по ПДД\DSCF29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2349500"/>
            <a:ext cx="3673475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936402"/>
          </a:xfrm>
        </p:spPr>
        <p:txBody>
          <a:bodyPr/>
          <a:lstStyle/>
          <a:p>
            <a:r>
              <a:rPr lang="ru-RU" sz="2800" b="1" dirty="0" smtClean="0"/>
              <a:t>МЕТОДЫ И ТЕХНОЛОГИИ, </a:t>
            </a:r>
            <a:br>
              <a:rPr lang="ru-RU" sz="2800" b="1" dirty="0" smtClean="0"/>
            </a:br>
            <a:r>
              <a:rPr lang="ru-RU" sz="2800" b="1" dirty="0" smtClean="0"/>
              <a:t>ПРИМЕНЯЕМЫЕ В РАБОТЕ С ДЕТЬМИ</a:t>
            </a:r>
            <a:r>
              <a:rPr lang="ru-RU" sz="3200" dirty="0" smtClean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550" y="1484313"/>
            <a:ext cx="7416800" cy="46418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300" dirty="0" smtClean="0">
                <a:solidFill>
                  <a:srgbClr val="FF0000"/>
                </a:solidFill>
              </a:rPr>
              <a:t>Технология игрового 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ru-RU" sz="2300" dirty="0" smtClean="0">
                <a:solidFill>
                  <a:srgbClr val="FF0000"/>
                </a:solidFill>
              </a:rPr>
              <a:t> </a:t>
            </a:r>
            <a:r>
              <a:rPr lang="ru-RU" sz="2300" dirty="0" smtClean="0">
                <a:solidFill>
                  <a:srgbClr val="FF0000"/>
                </a:solidFill>
              </a:rPr>
              <a:t>     </a:t>
            </a:r>
            <a:r>
              <a:rPr lang="ru-RU" sz="2300" dirty="0" smtClean="0">
                <a:solidFill>
                  <a:srgbClr val="FF0000"/>
                </a:solidFill>
              </a:rPr>
              <a:t>обучения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dirty="0" smtClean="0"/>
          </a:p>
        </p:txBody>
      </p:sp>
      <p:pic>
        <p:nvPicPr>
          <p:cNvPr id="6" name="Picture 6" descr="G:\ПДД\DSC_1552 —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196752"/>
            <a:ext cx="3612232" cy="2405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G:\ПДД\DSC_14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276872"/>
            <a:ext cx="2952328" cy="4357727"/>
          </a:xfrm>
          <a:prstGeom prst="rect">
            <a:avLst/>
          </a:prstGeom>
          <a:noFill/>
        </p:spPr>
      </p:pic>
      <p:pic>
        <p:nvPicPr>
          <p:cNvPr id="8" name="Picture 3" descr="G:\ПДД\DSC_1535 —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3693180"/>
            <a:ext cx="4320480" cy="2875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081088"/>
          </a:xfrm>
        </p:spPr>
        <p:txBody>
          <a:bodyPr/>
          <a:lstStyle/>
          <a:p>
            <a:r>
              <a:rPr lang="ru-RU" sz="2800" b="1" smtClean="0"/>
              <a:t>МЕТОДЫ И ТЕХНОЛОГИИ, </a:t>
            </a:r>
            <a:br>
              <a:rPr lang="ru-RU" sz="2800" b="1" smtClean="0"/>
            </a:br>
            <a:r>
              <a:rPr lang="ru-RU" sz="2800" b="1" smtClean="0"/>
              <a:t>ПРИМЕНЯЕМЫЕ В РАБОТЕ С ДЕТЬМИ</a:t>
            </a:r>
            <a:r>
              <a:rPr lang="ru-RU" sz="3200" smtClean="0"/>
              <a:t> </a:t>
            </a:r>
          </a:p>
        </p:txBody>
      </p:sp>
      <p:pic>
        <p:nvPicPr>
          <p:cNvPr id="2050" name="Picture 2" descr="G:\ПДД\DSC_1469 —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151614"/>
            <a:ext cx="4371188" cy="3170736"/>
          </a:xfrm>
          <a:prstGeom prst="rect">
            <a:avLst/>
          </a:prstGeom>
          <a:noFill/>
        </p:spPr>
      </p:pic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1600201"/>
            <a:ext cx="6635080" cy="3052936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    Рассказывание 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       стихотворений  и 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       загадок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2055" name="Picture 7" descr="G:\ПДД\DSC_1545 —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284984"/>
            <a:ext cx="4861385" cy="3235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ru-RU" sz="3200" b="1" smtClean="0"/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827088" y="1628775"/>
            <a:ext cx="7273925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 </a:t>
            </a:r>
          </a:p>
        </p:txBody>
      </p:sp>
      <p:pic>
        <p:nvPicPr>
          <p:cNvPr id="30724" name="Рисунок 3" descr="C:\Users\User\AppData\Local\Microsoft\Windows\Temporary Internet Files\Content.Word\DSCF28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1628775"/>
            <a:ext cx="274320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Рисунок 4" descr="F:\документы  Пантюхова А.С\ПДД Пантюхова\ПДД НА КОНКУРС\ВСЕ фотоПДД\Считалочка -  подготовит - ПДД\DSCF28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3284538"/>
            <a:ext cx="388937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2124075" y="3429000"/>
            <a:ext cx="5486400" cy="720725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Наши дети – просто сказка: </a:t>
            </a:r>
            <a:br>
              <a:rPr lang="ru-RU" dirty="0" smtClean="0"/>
            </a:br>
            <a:r>
              <a:rPr lang="ru-RU" dirty="0" smtClean="0"/>
              <a:t>Любят правила изучать.</a:t>
            </a:r>
            <a:br>
              <a:rPr lang="ru-RU" dirty="0" smtClean="0"/>
            </a:br>
            <a:r>
              <a:rPr lang="ru-RU" dirty="0" smtClean="0"/>
              <a:t>И никто им не помеха</a:t>
            </a:r>
            <a:br>
              <a:rPr lang="ru-RU" dirty="0" smtClean="0"/>
            </a:br>
            <a:r>
              <a:rPr lang="ru-RU" dirty="0" smtClean="0"/>
              <a:t>Даже в группе поиграть!</a:t>
            </a:r>
            <a:endParaRPr lang="ru-RU" dirty="0"/>
          </a:p>
        </p:txBody>
      </p:sp>
      <p:pic>
        <p:nvPicPr>
          <p:cNvPr id="31747" name="Picture 2" descr="G:\Новая папка (2)\ПДД НА КОНКУРС\ВСЕ фотоПДД\гр. Малышки - младшая - ПДД\DSCI268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260350"/>
            <a:ext cx="3095625" cy="2376488"/>
          </a:xfrm>
        </p:spPr>
      </p:pic>
      <p:sp>
        <p:nvSpPr>
          <p:cNvPr id="31748" name="Текст 1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1749" name="Рисунок 4" descr="C:\Users\User\AppData\Local\Microsoft\Windows\Temporary Internet Files\Content.Word\DSCF28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260350"/>
            <a:ext cx="2265362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Рисунок 5" descr="F:\документы  Пантюхова А.С\ПДД Пантюхова\ПДД НА КОНКУРС\ВСЕ фотоПДД\Считалочка -  подготовит - ПДД\DSCF287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8538" y="4508500"/>
            <a:ext cx="299402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Рисунок 8" descr="F:\документы  Пантюхова А.С\ПДД Пантюхова\ПДД НА КОНКУРС\ВСЕ фотоПДД\Считалочка -  подготовит - ПДД\DSCF284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4581525"/>
            <a:ext cx="2916238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3" descr="G:\Новая папка (2)\ПДД НА КОНКУРС\ВСЕ фотоПДД\Считалочка -  подготовит - ПДД\DSCF285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2500" y="908050"/>
            <a:ext cx="3057525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Picture 2" descr="G:\Новая папка (2)\ПДД НА КОНКУРС\ВСЕ фотоПДД\Горошинка - ясли - ПДД\IMG_037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7950" y="2492375"/>
            <a:ext cx="322738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2400" b="1" smtClean="0"/>
          </a:p>
        </p:txBody>
      </p:sp>
      <p:pic>
        <p:nvPicPr>
          <p:cNvPr id="32771" name="Picture 2" descr="G:\Новая папка (2)\ПДД НА КОНКУРС\ВСЕ фотоПДД\Радуга - подгот - ПДД\Радуга ПДД (2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4213" y="1268413"/>
            <a:ext cx="4594225" cy="3446462"/>
          </a:xfrm>
        </p:spPr>
      </p:pic>
      <p:sp>
        <p:nvSpPr>
          <p:cNvPr id="32772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2051050" y="3933825"/>
            <a:ext cx="6624638" cy="2303463"/>
          </a:xfrm>
        </p:spPr>
        <p:txBody>
          <a:bodyPr/>
          <a:lstStyle/>
          <a:p>
            <a:pPr algn="r">
              <a:buFont typeface="Arial" charset="0"/>
              <a:buNone/>
            </a:pPr>
            <a:endParaRPr lang="ru-RU" sz="2400" smtClean="0"/>
          </a:p>
          <a:p>
            <a:pPr algn="r">
              <a:buFont typeface="Arial" charset="0"/>
              <a:buNone/>
            </a:pPr>
            <a:r>
              <a:rPr lang="ru-RU" sz="2400" smtClean="0">
                <a:solidFill>
                  <a:srgbClr val="FF0000"/>
                </a:solidFill>
              </a:rPr>
              <a:t> – </a:t>
            </a:r>
          </a:p>
        </p:txBody>
      </p:sp>
      <p:pic>
        <p:nvPicPr>
          <p:cNvPr id="32773" name="Picture 3" descr="G:\Новая папка (2)\ПДД НА КОНКУРС\ВСЕ фотоПДД\Ладушки - средняя -  ПД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163" y="1268413"/>
            <a:ext cx="3384550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971550" y="273050"/>
            <a:ext cx="7632700" cy="1068388"/>
          </a:xfrm>
        </p:spPr>
        <p:txBody>
          <a:bodyPr/>
          <a:lstStyle/>
          <a:p>
            <a:pPr algn="ctr"/>
            <a:r>
              <a:rPr lang="ru-RU" sz="2800" smtClean="0"/>
              <a:t>Методы и технологии, </a:t>
            </a:r>
            <a:br>
              <a:rPr lang="ru-RU" sz="2800" smtClean="0"/>
            </a:br>
            <a:r>
              <a:rPr lang="ru-RU" sz="2800" smtClean="0"/>
              <a:t>применяемые в работе с детьми</a:t>
            </a:r>
          </a:p>
        </p:txBody>
      </p:sp>
      <p:sp>
        <p:nvSpPr>
          <p:cNvPr id="33795" name="Содержимое 8"/>
          <p:cNvSpPr>
            <a:spLocks noGrp="1"/>
          </p:cNvSpPr>
          <p:nvPr>
            <p:ph idx="1"/>
          </p:nvPr>
        </p:nvSpPr>
        <p:spPr>
          <a:xfrm>
            <a:off x="900113" y="1412875"/>
            <a:ext cx="5111750" cy="47847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3796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611188" y="1412875"/>
            <a:ext cx="4608512" cy="4713288"/>
          </a:xfrm>
        </p:spPr>
        <p:txBody>
          <a:bodyPr/>
          <a:lstStyle/>
          <a:p>
            <a:pPr lvl="1">
              <a:buFont typeface="Arial" charset="0"/>
              <a:buChar char="•"/>
            </a:pPr>
            <a:r>
              <a:rPr lang="ru-RU" sz="1800" smtClean="0">
                <a:solidFill>
                  <a:srgbClr val="FF0000"/>
                </a:solidFill>
              </a:rPr>
              <a:t>    С</a:t>
            </a:r>
            <a:r>
              <a:rPr lang="ru-RU" sz="1800" b="1" smtClean="0">
                <a:solidFill>
                  <a:srgbClr val="FF0000"/>
                </a:solidFill>
              </a:rPr>
              <a:t>ловесные  (рассказ, объяснение,     </a:t>
            </a:r>
          </a:p>
          <a:p>
            <a:r>
              <a:rPr lang="ru-RU" sz="2000" b="1" smtClean="0">
                <a:solidFill>
                  <a:srgbClr val="FF0000"/>
                </a:solidFill>
              </a:rPr>
              <a:t>     беседа);</a:t>
            </a:r>
          </a:p>
          <a:p>
            <a:pPr lvl="1">
              <a:buFont typeface="Arial" charset="0"/>
              <a:buChar char="•"/>
            </a:pPr>
            <a:r>
              <a:rPr lang="ru-RU" sz="1800" b="1" smtClean="0">
                <a:solidFill>
                  <a:srgbClr val="FF0000"/>
                </a:solidFill>
              </a:rPr>
              <a:t>Наглядные (просмотр иллюстраций, рассматривание)</a:t>
            </a:r>
          </a:p>
          <a:p>
            <a:pPr>
              <a:buFont typeface="Arial" charset="0"/>
              <a:buChar char="•"/>
            </a:pPr>
            <a:endParaRPr lang="ru-RU" sz="2000" b="1" smtClean="0">
              <a:solidFill>
                <a:srgbClr val="FF0000"/>
              </a:solidFill>
            </a:endParaRPr>
          </a:p>
          <a:p>
            <a:endParaRPr lang="ru-RU" smtClean="0">
              <a:solidFill>
                <a:srgbClr val="FF0000"/>
              </a:solidFill>
            </a:endParaRPr>
          </a:p>
          <a:p>
            <a:r>
              <a:rPr lang="ru-RU" smtClean="0">
                <a:solidFill>
                  <a:srgbClr val="FF0000"/>
                </a:solidFill>
              </a:rPr>
              <a:t> </a:t>
            </a:r>
          </a:p>
          <a:p>
            <a:r>
              <a:rPr lang="ru-RU" smtClean="0">
                <a:solidFill>
                  <a:srgbClr val="FF0000"/>
                </a:solidFill>
              </a:rPr>
              <a:t>    </a:t>
            </a:r>
            <a:r>
              <a:rPr lang="ru-RU" smtClean="0"/>
              <a:t> </a:t>
            </a:r>
          </a:p>
        </p:txBody>
      </p:sp>
      <p:pic>
        <p:nvPicPr>
          <p:cNvPr id="33797" name="Рисунок 4" descr="D:\Документы\Режимные моменты Сказочка\DSC_00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1268413"/>
            <a:ext cx="3554412" cy="260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Рисунок 5" descr="F:\документы  Пантюхова А.С\ПДД Пантюхова\ПДД НА КОНКУРС\ВСЕ фотоПДД\Олимпийские надежды - подгот -  ПДД\PC0700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2714620"/>
            <a:ext cx="2506675" cy="3792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1" descr="G:\Новая папка (2)\ПДД НА КОНКУРС\ВСЕ фотоПДД\Загадка - старшая - ПДД\DSC_008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0113" y="3141663"/>
            <a:ext cx="2735262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15250" cy="852488"/>
          </a:xfrm>
        </p:spPr>
        <p:txBody>
          <a:bodyPr/>
          <a:lstStyle/>
          <a:p>
            <a:pPr algn="ctr"/>
            <a:r>
              <a:rPr lang="ru-RU" sz="2800" smtClean="0"/>
              <a:t>Формы обучения: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</a:t>
            </a:r>
          </a:p>
        </p:txBody>
      </p:sp>
      <p:sp>
        <p:nvSpPr>
          <p:cNvPr id="34820" name="Текст 6"/>
          <p:cNvSpPr>
            <a:spLocks noGrp="1"/>
          </p:cNvSpPr>
          <p:nvPr>
            <p:ph type="body" sz="half" idx="2"/>
          </p:nvPr>
        </p:nvSpPr>
        <p:spPr>
          <a:xfrm>
            <a:off x="900113" y="1052513"/>
            <a:ext cx="4679950" cy="507365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викторины,</a:t>
            </a:r>
          </a:p>
          <a:p>
            <a:pPr>
              <a:buFont typeface="Arial" charset="0"/>
              <a:buChar char="•"/>
            </a:pPr>
            <a:r>
              <a:rPr lang="ru-RU" sz="2000" b="1" dirty="0" smtClean="0">
                <a:solidFill>
                  <a:srgbClr val="FF0000"/>
                </a:solidFill>
              </a:rPr>
              <a:t> показ театра, </a:t>
            </a:r>
          </a:p>
          <a:p>
            <a:pPr>
              <a:buFont typeface="Arial" charset="0"/>
              <a:buChar char="•"/>
            </a:pPr>
            <a:r>
              <a:rPr lang="ru-RU" sz="2000" b="1" dirty="0" smtClean="0">
                <a:solidFill>
                  <a:srgbClr val="FF0000"/>
                </a:solidFill>
              </a:rPr>
              <a:t> игры, </a:t>
            </a:r>
          </a:p>
          <a:p>
            <a:pPr>
              <a:buFont typeface="Arial" charset="0"/>
              <a:buChar char="•"/>
            </a:pPr>
            <a:r>
              <a:rPr lang="ru-RU" sz="2000" b="1" dirty="0" smtClean="0">
                <a:solidFill>
                  <a:srgbClr val="FF0000"/>
                </a:solidFill>
              </a:rPr>
              <a:t> развлечения </a:t>
            </a:r>
            <a:r>
              <a:rPr lang="ru-RU" sz="1600" b="1" dirty="0" smtClean="0">
                <a:solidFill>
                  <a:srgbClr val="FF0000"/>
                </a:solidFill>
              </a:rPr>
              <a:t>(включая взаимодействия с др.организациями), </a:t>
            </a:r>
          </a:p>
          <a:p>
            <a:pPr>
              <a:buFont typeface="Arial" charset="0"/>
              <a:buChar char="•"/>
            </a:pP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</a:rPr>
              <a:t>КВН-ы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34821" name="Рисунок 3" descr="D:\Документы\Театр ростовых кукол Орёл\IMG_39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1142983"/>
            <a:ext cx="3135342" cy="4500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2" descr="G:\Новая папка (2)\ПДД НА КОНКУРС\ВСЕ фотоПДД\Методический кабинет - ПДД\DSCF29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313134"/>
            <a:ext cx="4679950" cy="311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15250" cy="852488"/>
          </a:xfrm>
        </p:spPr>
        <p:txBody>
          <a:bodyPr/>
          <a:lstStyle/>
          <a:p>
            <a:pPr algn="ctr"/>
            <a:r>
              <a:rPr lang="ru-RU" sz="2800" smtClean="0"/>
              <a:t>Формы обучения: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</a:t>
            </a:r>
          </a:p>
        </p:txBody>
      </p:sp>
      <p:sp>
        <p:nvSpPr>
          <p:cNvPr id="34820" name="Текст 6"/>
          <p:cNvSpPr>
            <a:spLocks noGrp="1"/>
          </p:cNvSpPr>
          <p:nvPr>
            <p:ph type="body" sz="half" idx="2"/>
          </p:nvPr>
        </p:nvSpPr>
        <p:spPr>
          <a:xfrm>
            <a:off x="900113" y="1052513"/>
            <a:ext cx="4679950" cy="5073650"/>
          </a:xfrm>
        </p:spPr>
        <p:txBody>
          <a:bodyPr/>
          <a:lstStyle/>
          <a:p>
            <a:pPr algn="ctr">
              <a:buFont typeface="Arial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встреча с инспектором ГИБДД</a:t>
            </a:r>
            <a:endParaRPr lang="ru-RU" sz="2000" b="1" dirty="0" smtClean="0">
              <a:solidFill>
                <a:srgbClr val="FF0000"/>
              </a:solidFill>
            </a:endParaRPr>
          </a:p>
        </p:txBody>
      </p:sp>
      <p:pic>
        <p:nvPicPr>
          <p:cNvPr id="4098" name="Picture 2" descr="G:\ПДД\DSC_1589 —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484783"/>
            <a:ext cx="7463472" cy="49678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428604"/>
            <a:ext cx="7500990" cy="5697559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               Часть 2 Требования к структуре образовательной программы дошкольного  </a:t>
            </a:r>
          </a:p>
          <a:p>
            <a:pPr>
              <a:buNone/>
            </a:pPr>
            <a:r>
              <a:rPr lang="ru-RU" sz="2800" b="1" dirty="0" smtClean="0"/>
              <a:t>                   образования и ее объему</a:t>
            </a:r>
          </a:p>
          <a:p>
            <a:pPr>
              <a:buNone/>
            </a:pP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400" dirty="0" smtClean="0"/>
              <a:t>2.4. Программа направлена на:</a:t>
            </a:r>
            <a:br>
              <a:rPr lang="ru-RU" sz="2400" dirty="0" smtClean="0"/>
            </a:br>
            <a:r>
              <a:rPr lang="ru-RU" sz="2400" dirty="0" smtClean="0"/>
              <a:t>создание условий развития ребенка, открывающих возможности для его позитивной социализации, его личностного развития, развития инициативы и творческих способностей на основе сотрудничества со взрослыми и сверстниками и соответствующим возрасту видам деятельности.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15250" cy="852488"/>
          </a:xfrm>
        </p:spPr>
        <p:txBody>
          <a:bodyPr/>
          <a:lstStyle/>
          <a:p>
            <a:r>
              <a:rPr lang="ru-RU" sz="2800" dirty="0" smtClean="0"/>
              <a:t>Формы обучения: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 </a:t>
            </a:r>
          </a:p>
        </p:txBody>
      </p:sp>
      <p:sp>
        <p:nvSpPr>
          <p:cNvPr id="34820" name="Текст 6"/>
          <p:cNvSpPr>
            <a:spLocks noGrp="1"/>
          </p:cNvSpPr>
          <p:nvPr>
            <p:ph type="body" sz="half" idx="2"/>
          </p:nvPr>
        </p:nvSpPr>
        <p:spPr>
          <a:xfrm>
            <a:off x="900113" y="1052513"/>
            <a:ext cx="4679950" cy="5073650"/>
          </a:xfrm>
        </p:spPr>
        <p:txBody>
          <a:bodyPr/>
          <a:lstStyle/>
          <a:p>
            <a:pPr algn="ctr">
              <a:buFont typeface="Arial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участие в акциях О ГИБДД</a:t>
            </a:r>
          </a:p>
          <a:p>
            <a:pPr algn="ctr">
              <a:buFont typeface="Arial" charset="0"/>
              <a:buChar char="•"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pic>
        <p:nvPicPr>
          <p:cNvPr id="5123" name="Picture 3" descr="G:\Август 2018 - ПДДтт\Новая папка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212976"/>
            <a:ext cx="5049370" cy="3338686"/>
          </a:xfrm>
          <a:prstGeom prst="rect">
            <a:avLst/>
          </a:prstGeom>
          <a:noFill/>
        </p:spPr>
      </p:pic>
      <p:pic>
        <p:nvPicPr>
          <p:cNvPr id="5122" name="Picture 2" descr="G:\Август 2018 - ПДДтт\автокресло 2018\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484784"/>
            <a:ext cx="3132161" cy="4343564"/>
          </a:xfrm>
          <a:prstGeom prst="rect">
            <a:avLst/>
          </a:prstGeom>
          <a:noFill/>
        </p:spPr>
      </p:pic>
      <p:pic>
        <p:nvPicPr>
          <p:cNvPr id="5124" name="Picture 4" descr="G:\Август 2018 - ПДДтт\Новая папка\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620688"/>
            <a:ext cx="3264363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15250" cy="852488"/>
          </a:xfrm>
        </p:spPr>
        <p:txBody>
          <a:bodyPr/>
          <a:lstStyle/>
          <a:p>
            <a:pPr algn="ctr"/>
            <a:r>
              <a:rPr lang="ru-RU" sz="2800" smtClean="0"/>
              <a:t>Формы обучения: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</a:t>
            </a:r>
          </a:p>
        </p:txBody>
      </p:sp>
      <p:sp>
        <p:nvSpPr>
          <p:cNvPr id="34820" name="Текст 6"/>
          <p:cNvSpPr>
            <a:spLocks noGrp="1"/>
          </p:cNvSpPr>
          <p:nvPr>
            <p:ph type="body" sz="half" idx="2"/>
          </p:nvPr>
        </p:nvSpPr>
        <p:spPr>
          <a:xfrm>
            <a:off x="900113" y="1052513"/>
            <a:ext cx="4679950" cy="5073650"/>
          </a:xfrm>
        </p:spPr>
        <p:txBody>
          <a:bodyPr/>
          <a:lstStyle/>
          <a:p>
            <a:pPr algn="ctr">
              <a:buFont typeface="Arial" charset="0"/>
              <a:buChar char="•"/>
            </a:pP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создание стенгазеты</a:t>
            </a:r>
          </a:p>
          <a:p>
            <a:pPr algn="ctr">
              <a:buFont typeface="Arial" charset="0"/>
              <a:buChar char="•"/>
            </a:pPr>
            <a:endParaRPr lang="ru-RU" sz="2000" b="1" dirty="0" smtClean="0">
              <a:solidFill>
                <a:srgbClr val="FF0000"/>
              </a:solidFill>
            </a:endParaRPr>
          </a:p>
        </p:txBody>
      </p:sp>
      <p:pic>
        <p:nvPicPr>
          <p:cNvPr id="6146" name="Picture 2" descr="G:\Август 2018 - ПДДтт\Новая папка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636912"/>
            <a:ext cx="5489086" cy="3659391"/>
          </a:xfrm>
          <a:prstGeom prst="rect">
            <a:avLst/>
          </a:prstGeom>
          <a:noFill/>
        </p:spPr>
      </p:pic>
      <p:pic>
        <p:nvPicPr>
          <p:cNvPr id="6147" name="Picture 3" descr="G:\Август 2018 - ПДДтт\Новая папка\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556792"/>
            <a:ext cx="3816424" cy="3097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7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76672"/>
          <a:ext cx="8229600" cy="5649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/>
              <a:t>Музыкально-спортивные и </a:t>
            </a:r>
            <a:br>
              <a:rPr lang="ru-RU" sz="3200" b="1" smtClean="0"/>
            </a:br>
            <a:r>
              <a:rPr lang="ru-RU" sz="3200" b="1" smtClean="0"/>
              <a:t>спортивные игры и развлечения</a:t>
            </a:r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  </a:t>
            </a:r>
          </a:p>
        </p:txBody>
      </p:sp>
      <p:pic>
        <p:nvPicPr>
          <p:cNvPr id="36868" name="Picture 2" descr="E:\Новая папка\DSCF37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341438"/>
            <a:ext cx="346075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3" descr="E:\Новая папка\DSCF38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3213100"/>
            <a:ext cx="352742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4" descr="E:\Новая папка\DSCF38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3644900"/>
            <a:ext cx="3455987" cy="290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5" descr="E:\Новая папка\DSCF383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263" y="1268413"/>
            <a:ext cx="3490912" cy="232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650" y="404813"/>
            <a:ext cx="7704138" cy="936625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/>
              <a:t>Продуктивные формы обучения</a:t>
            </a:r>
            <a:br>
              <a:rPr lang="ru-RU" sz="4000" dirty="0" smtClean="0"/>
            </a:br>
            <a:r>
              <a:rPr lang="ru-RU" sz="4000" dirty="0" smtClean="0"/>
              <a:t>(рисование, лепка, </a:t>
            </a:r>
            <a:r>
              <a:rPr lang="ru-RU" sz="4000" dirty="0" err="1" smtClean="0"/>
              <a:t>апппликация</a:t>
            </a:r>
            <a:r>
              <a:rPr lang="ru-RU" sz="4000" dirty="0" smtClean="0"/>
              <a:t>)</a:t>
            </a:r>
            <a:endParaRPr lang="ru-RU" sz="4000" dirty="0"/>
          </a:p>
        </p:txBody>
      </p:sp>
      <p:pic>
        <p:nvPicPr>
          <p:cNvPr id="37891" name="Picture 1" descr="G:\Новая папка (2)\ПДД НА КОНКУРС\ВСЕ фотоПДД\Неваляшки - младшая - ПДД\IMG_036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188" y="1268413"/>
            <a:ext cx="3455987" cy="2592387"/>
          </a:xfrm>
        </p:spPr>
      </p:pic>
      <p:sp>
        <p:nvSpPr>
          <p:cNvPr id="37892" name="Текст 9"/>
          <p:cNvSpPr>
            <a:spLocks noGrp="1"/>
          </p:cNvSpPr>
          <p:nvPr>
            <p:ph type="body" sz="half" idx="2"/>
          </p:nvPr>
        </p:nvSpPr>
        <p:spPr>
          <a:xfrm>
            <a:off x="4067175" y="1268413"/>
            <a:ext cx="4767263" cy="4903787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ru-RU" sz="1600" smtClean="0">
                <a:solidFill>
                  <a:srgbClr val="FF0000"/>
                </a:solidFill>
              </a:rPr>
              <a:t>раскрашивание альбомов по теме, дорожных знаков;</a:t>
            </a:r>
          </a:p>
          <a:p>
            <a:pPr>
              <a:buFont typeface="Arial" charset="0"/>
              <a:buChar char="•"/>
            </a:pPr>
            <a:r>
              <a:rPr lang="ru-RU" sz="1600" smtClean="0">
                <a:solidFill>
                  <a:srgbClr val="FF0000"/>
                </a:solidFill>
              </a:rPr>
              <a:t> штриховка «Машина», «Светофор»;</a:t>
            </a:r>
          </a:p>
          <a:p>
            <a:pPr>
              <a:buFont typeface="Arial" charset="0"/>
              <a:buChar char="•"/>
            </a:pPr>
            <a:r>
              <a:rPr lang="ru-RU" sz="1600" smtClean="0">
                <a:solidFill>
                  <a:srgbClr val="FF0000"/>
                </a:solidFill>
              </a:rPr>
              <a:t>выполнение рисунков по теме;</a:t>
            </a:r>
          </a:p>
          <a:p>
            <a:pPr>
              <a:buFont typeface="Arial" charset="0"/>
              <a:buChar char="•"/>
            </a:pPr>
            <a:r>
              <a:rPr lang="ru-RU" sz="1600" smtClean="0">
                <a:solidFill>
                  <a:srgbClr val="FF0000"/>
                </a:solidFill>
              </a:rPr>
              <a:t>аппликация «Светофор», «Машины», «Мой дом»;</a:t>
            </a:r>
          </a:p>
          <a:p>
            <a:pPr>
              <a:buFont typeface="Arial" charset="0"/>
              <a:buChar char="•"/>
            </a:pPr>
            <a:r>
              <a:rPr lang="ru-RU" sz="1600" smtClean="0">
                <a:solidFill>
                  <a:srgbClr val="FF0000"/>
                </a:solidFill>
              </a:rPr>
              <a:t> коллективная лепка «Дорога без опасности»</a:t>
            </a:r>
          </a:p>
          <a:p>
            <a:pPr>
              <a:buFont typeface="Arial" charset="0"/>
              <a:buChar char="•"/>
            </a:pPr>
            <a:r>
              <a:rPr lang="ru-RU" sz="1600" smtClean="0">
                <a:solidFill>
                  <a:srgbClr val="FF0000"/>
                </a:solidFill>
              </a:rPr>
              <a:t>изготовление атрибутов для предстоящих игр.</a:t>
            </a:r>
          </a:p>
          <a:p>
            <a:pPr>
              <a:buFont typeface="Arial" charset="0"/>
              <a:buChar char="•"/>
            </a:pPr>
            <a:endParaRPr lang="ru-RU" smtClean="0"/>
          </a:p>
        </p:txBody>
      </p:sp>
      <p:pic>
        <p:nvPicPr>
          <p:cNvPr id="37893" name="Picture 2" descr="G:\Новая папка (2)\ПДД НА КОНКУРС\ВСЕ фотоПДД\Весёлый хоровод -  средняя-  ПДД\DSC_07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4076700"/>
            <a:ext cx="3811587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2" descr="E:\Новая папка\DSCF38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3654425"/>
            <a:ext cx="4032250" cy="289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5"/>
          <p:cNvSpPr>
            <a:spLocks noGrp="1"/>
          </p:cNvSpPr>
          <p:nvPr>
            <p:ph type="title"/>
          </p:nvPr>
        </p:nvSpPr>
        <p:spPr>
          <a:xfrm>
            <a:off x="900113" y="274638"/>
            <a:ext cx="7786687" cy="850900"/>
          </a:xfrm>
        </p:spPr>
        <p:txBody>
          <a:bodyPr/>
          <a:lstStyle/>
          <a:p>
            <a:r>
              <a:rPr lang="ru-RU" sz="3200" b="1" smtClean="0"/>
              <a:t>Рисунки детей «Безопасные дороги»</a:t>
            </a:r>
          </a:p>
        </p:txBody>
      </p:sp>
      <p:pic>
        <p:nvPicPr>
          <p:cNvPr id="38915" name="Picture 2" descr="E:\1001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1052513"/>
            <a:ext cx="2713037" cy="1871662"/>
          </a:xfrm>
        </p:spPr>
      </p:pic>
      <p:pic>
        <p:nvPicPr>
          <p:cNvPr id="38916" name="Picture 3" descr="E:\200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1052513"/>
            <a:ext cx="2962275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4" descr="E:\40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2138" y="981075"/>
            <a:ext cx="3063875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5" descr="E:\500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0" y="4652963"/>
            <a:ext cx="2808288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6" descr="E:\600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425" y="4652963"/>
            <a:ext cx="2678113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7" descr="E:\7001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8038" y="4652963"/>
            <a:ext cx="2570162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Picture 8" descr="E:\8001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9750" y="2852738"/>
            <a:ext cx="2592388" cy="179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2" name="Picture 9" descr="E:\90007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32138" y="2852738"/>
            <a:ext cx="252095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3" name="Picture 10" descr="E:\100005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24525" y="2852738"/>
            <a:ext cx="2859088" cy="200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0080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Совместное творчество детей и родителей</a:t>
            </a:r>
            <a:endParaRPr lang="ru-RU" b="1" dirty="0"/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1042988" y="1600200"/>
            <a:ext cx="7643812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smtClean="0">
                <a:solidFill>
                  <a:srgbClr val="FF0000"/>
                </a:solidFill>
              </a:rPr>
              <a:t>Мы лепили, рисовали,</a:t>
            </a:r>
          </a:p>
          <a:p>
            <a:pPr>
              <a:buFont typeface="Arial" charset="0"/>
              <a:buNone/>
            </a:pPr>
            <a:r>
              <a:rPr lang="ru-RU" sz="2400" smtClean="0">
                <a:solidFill>
                  <a:srgbClr val="FF0000"/>
                </a:solidFill>
              </a:rPr>
              <a:t>Строили, старались,</a:t>
            </a:r>
          </a:p>
          <a:p>
            <a:pPr>
              <a:buFont typeface="Arial" charset="0"/>
              <a:buNone/>
            </a:pPr>
            <a:r>
              <a:rPr lang="ru-RU" sz="2400" smtClean="0">
                <a:solidFill>
                  <a:srgbClr val="FF0000"/>
                </a:solidFill>
              </a:rPr>
              <a:t>Мамы, папы помогали,</a:t>
            </a:r>
          </a:p>
          <a:p>
            <a:pPr>
              <a:buFont typeface="Arial" charset="0"/>
              <a:buNone/>
            </a:pPr>
            <a:r>
              <a:rPr lang="ru-RU" sz="2400" smtClean="0">
                <a:solidFill>
                  <a:srgbClr val="FF0000"/>
                </a:solidFill>
              </a:rPr>
              <a:t>Вы все удивлялись!</a:t>
            </a:r>
          </a:p>
        </p:txBody>
      </p:sp>
      <p:pic>
        <p:nvPicPr>
          <p:cNvPr id="39940" name="Picture 2" descr="E:\1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1268413"/>
            <a:ext cx="247332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4" descr="E:\30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4076700"/>
            <a:ext cx="3475038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2" descr="E:\20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4221163"/>
            <a:ext cx="3348038" cy="235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3" descr="E:\1100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0200" y="1557338"/>
            <a:ext cx="2536825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4" name="Picture 4" descr="E:\12000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675" y="3357563"/>
            <a:ext cx="2332038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075613" cy="576263"/>
          </a:xfrm>
        </p:spPr>
        <p:txBody>
          <a:bodyPr/>
          <a:lstStyle/>
          <a:p>
            <a:pPr algn="ctr"/>
            <a:r>
              <a:rPr lang="ru-RU" sz="3600" dirty="0" smtClean="0"/>
              <a:t>Организация работы методического кабинета</a:t>
            </a:r>
          </a:p>
        </p:txBody>
      </p:sp>
      <p:pic>
        <p:nvPicPr>
          <p:cNvPr id="40963" name="Picture 1" descr="G:\Новая папка (2)\ПДД НА КОНКУРС\ВСЕ фотоПДД\Методический кабинет - ПДД\DSCF296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08400" y="3284538"/>
            <a:ext cx="5111750" cy="3405187"/>
          </a:xfrm>
        </p:spPr>
      </p:pic>
      <p:sp>
        <p:nvSpPr>
          <p:cNvPr id="40964" name="Текст 8"/>
          <p:cNvSpPr>
            <a:spLocks noGrp="1"/>
          </p:cNvSpPr>
          <p:nvPr>
            <p:ph type="body" sz="half" idx="2"/>
          </p:nvPr>
        </p:nvSpPr>
        <p:spPr>
          <a:xfrm>
            <a:off x="3419475" y="908050"/>
            <a:ext cx="3889375" cy="5545138"/>
          </a:xfrm>
        </p:spPr>
        <p:txBody>
          <a:bodyPr/>
          <a:lstStyle/>
          <a:p>
            <a:pPr marL="342900" indent="-342900">
              <a:buFont typeface="Arial" charset="0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Методическая литература по изучению детьми правил безопасного поведения на дороге.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Художественная литература.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Раскраски для малышей.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Прописи.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Набор «Дорожные знаки».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Плакаты по теме.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Обучающие диски</a:t>
            </a:r>
            <a:r>
              <a:rPr lang="ru-RU" dirty="0" smtClean="0">
                <a:solidFill>
                  <a:srgbClr val="FF0000"/>
                </a:solidFill>
              </a:rPr>
              <a:t>. И многое другое…</a:t>
            </a:r>
            <a:endParaRPr lang="ru-RU" dirty="0" smtClean="0">
              <a:solidFill>
                <a:srgbClr val="FF0000"/>
              </a:solidFill>
            </a:endParaRPr>
          </a:p>
          <a:p>
            <a:pPr marL="342900" indent="-342900"/>
            <a:endParaRPr lang="ru-RU" dirty="0" smtClean="0"/>
          </a:p>
          <a:p>
            <a:pPr marL="342900" indent="-342900">
              <a:buFont typeface="Calibri" pitchFamily="34" charset="0"/>
              <a:buAutoNum type="arabicPeriod"/>
            </a:pPr>
            <a:endParaRPr lang="ru-RU" dirty="0" smtClean="0"/>
          </a:p>
          <a:p>
            <a:pPr marL="342900" indent="-342900">
              <a:buFont typeface="Arial" charset="0"/>
              <a:buAutoNum type="arabicPeriod"/>
            </a:pPr>
            <a:endParaRPr lang="ru-RU" dirty="0" smtClean="0"/>
          </a:p>
        </p:txBody>
      </p:sp>
      <p:pic>
        <p:nvPicPr>
          <p:cNvPr id="40965" name="Picture 3" descr="http://wow.deepweb.ru/img/books_covers/10116130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765175"/>
            <a:ext cx="1825625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5" descr="http://rayknig.ru/cover/pr/pravila-dorojnogo-dvijenii-knijka-s-naklejkam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3573463"/>
            <a:ext cx="185737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7" descr="http://static.ozone.ru/multimedia/books_covers/101039449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950" y="765175"/>
            <a:ext cx="180340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9" descr="http://fugdownload135.com/img/56aa82e0e5202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57356" y="1142984"/>
            <a:ext cx="194468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7" name="Picture 1" descr="C:\Users\User\Desktop\1\17.t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57355" y="3571876"/>
            <a:ext cx="2000265" cy="3047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</a:t>
            </a:r>
            <a:r>
              <a:rPr lang="ru-RU" dirty="0" smtClean="0"/>
              <a:t>промежуточного этапа проекта</a:t>
            </a:r>
            <a:endParaRPr lang="ru-RU" dirty="0" smtClean="0"/>
          </a:p>
        </p:txBody>
      </p:sp>
      <p:sp>
        <p:nvSpPr>
          <p:cNvPr id="41987" name="Содержимое 5"/>
          <p:cNvSpPr>
            <a:spLocks noGrp="1"/>
          </p:cNvSpPr>
          <p:nvPr>
            <p:ph idx="1"/>
          </p:nvPr>
        </p:nvSpPr>
        <p:spPr>
          <a:xfrm>
            <a:off x="457200" y="1412775"/>
            <a:ext cx="8229600" cy="4713387"/>
          </a:xfrm>
        </p:spPr>
        <p:txBody>
          <a:bodyPr/>
          <a:lstStyle/>
          <a:p>
            <a:pPr algn="just"/>
            <a:r>
              <a:rPr lang="ru-RU" sz="2800" dirty="0" smtClean="0"/>
              <a:t>Дети </a:t>
            </a:r>
            <a:r>
              <a:rPr lang="ru-RU" sz="2800" b="1" dirty="0" smtClean="0"/>
              <a:t>младшей группы </a:t>
            </a:r>
            <a:r>
              <a:rPr lang="ru-RU" sz="2800" dirty="0" smtClean="0"/>
              <a:t>познакомились с дорогой, улицей, тротуаром, с некоторыми видами транспорта, со светофором и обозначением его сигналов. Дети с  интересом устанавливают простейшие причинно-следственные связи в окружающем (В светофоре загорелся зелёный свет – и лишь после этого люди стали переходить дорогу). Формируются ориентировки в пространстве (здесь, там, близко, далеко). 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Результаты проекта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088" y="1484313"/>
            <a:ext cx="7345362" cy="4641850"/>
          </a:xfrm>
        </p:spPr>
        <p:txBody>
          <a:bodyPr rtlCol="0">
            <a:normAutofit lnSpcReduction="1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b="1" dirty="0" smtClean="0"/>
              <a:t>Дети 4 – 5 лет </a:t>
            </a:r>
            <a:r>
              <a:rPr lang="ru-RU" sz="3000" dirty="0" smtClean="0"/>
              <a:t>узнают и различают виды транспорта по характерным признакам (легковой, грузовой, пассажирский).  </a:t>
            </a:r>
            <a:r>
              <a:rPr lang="ru-RU" sz="3000" dirty="0" err="1" smtClean="0"/>
              <a:t>Закрепилит</a:t>
            </a:r>
            <a:r>
              <a:rPr lang="ru-RU" sz="3000" dirty="0" smtClean="0"/>
              <a:t> знания сигналов светофора. Имеют представление об окружающем пространстве и учатся в нём ориентироваться. Дети знакомятся с конкретными правилами дорожного движения. Узнают и называют некоторые дорожные знаки.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</a:t>
            </a:r>
            <a:r>
              <a:rPr lang="ru-RU" sz="2400" b="1" dirty="0" smtClean="0"/>
              <a:t>Часть 3. Требования к условиям реализации  </a:t>
            </a:r>
          </a:p>
          <a:p>
            <a:pPr>
              <a:buNone/>
            </a:pPr>
            <a:r>
              <a:rPr lang="ru-RU" sz="2400" b="1" dirty="0" smtClean="0"/>
              <a:t>                         основной  Образовательной программы     </a:t>
            </a:r>
          </a:p>
          <a:p>
            <a:pPr>
              <a:buNone/>
            </a:pPr>
            <a:r>
              <a:rPr lang="ru-RU" sz="2400" b="1" dirty="0" smtClean="0"/>
              <a:t>                                   дошкольного образования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Требования  направлены на создание социальной ситуации развития для участников образовательных отношений, включая создание </a:t>
            </a:r>
            <a:r>
              <a:rPr lang="ru-RU" sz="2000" i="1" dirty="0" smtClean="0"/>
              <a:t>образовательной среды</a:t>
            </a:r>
            <a:r>
              <a:rPr lang="ru-RU" sz="2000" dirty="0" smtClean="0"/>
              <a:t>, которая:</a:t>
            </a:r>
            <a:br>
              <a:rPr lang="ru-RU" sz="2000" dirty="0" smtClean="0"/>
            </a:br>
            <a:r>
              <a:rPr lang="ru-RU" sz="2000" dirty="0" smtClean="0"/>
              <a:t>3) способствует профессиональному развитию педагогических работников;</a:t>
            </a:r>
            <a:br>
              <a:rPr lang="ru-RU" sz="2000" dirty="0" smtClean="0"/>
            </a:br>
            <a:r>
              <a:rPr lang="ru-RU" sz="2000" dirty="0" smtClean="0"/>
              <a:t>4) создаёт условия для развивающего вариативного дошкольного образования;</a:t>
            </a:r>
            <a:br>
              <a:rPr lang="ru-RU" sz="2000" dirty="0" smtClean="0"/>
            </a:br>
            <a:r>
              <a:rPr lang="ru-RU" sz="2000" dirty="0" smtClean="0"/>
              <a:t>6) создает условия для участия родителей (законных представителей) в образовательной деятельности.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000" dirty="0" smtClean="0"/>
              <a:t>- п. 3.2.5. Взаимодействие с родителями по вопросам образования ребенка, непосредственное вовлечение их в образовательную деятельность, в том числе посредством создания образовательных проектов совместно с семьей на основе выявления потребностей и поддержки образовательных инициатив семьи.</a:t>
            </a:r>
            <a:endParaRPr lang="ru-RU" sz="20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ru-RU" smtClean="0"/>
              <a:t>Результаты проекта</a:t>
            </a:r>
          </a:p>
        </p:txBody>
      </p:sp>
      <p:sp>
        <p:nvSpPr>
          <p:cNvPr id="44035" name="Содержимое 2"/>
          <p:cNvSpPr>
            <a:spLocks noGrp="1"/>
          </p:cNvSpPr>
          <p:nvPr>
            <p:ph idx="1"/>
          </p:nvPr>
        </p:nvSpPr>
        <p:spPr>
          <a:xfrm>
            <a:off x="900113" y="1052513"/>
            <a:ext cx="7488237" cy="4608512"/>
          </a:xfrm>
        </p:spPr>
        <p:txBody>
          <a:bodyPr/>
          <a:lstStyle/>
          <a:p>
            <a:pPr algn="just"/>
            <a:r>
              <a:rPr lang="ru-RU" sz="2800" b="1" smtClean="0"/>
              <a:t>Дети старшего дошкольного возраста </a:t>
            </a:r>
            <a:r>
              <a:rPr lang="ru-RU" sz="2800" smtClean="0"/>
              <a:t>знают основные правила дорожного движения, умеют ориентироваться в дорожных ситуациях. Знают и называют основные дорожные знаки. С интересом воспринимают информацию по безопасности.</a:t>
            </a:r>
          </a:p>
          <a:p>
            <a:pPr algn="just"/>
            <a:r>
              <a:rPr lang="ru-RU" sz="2800" smtClean="0"/>
              <a:t>   Осознанно относятся к правилам и нормам поведения на дороге. Способны контролировать свои поведенческие реакции. Умеют находить выход из проблемных ситуаций.</a:t>
            </a:r>
          </a:p>
          <a:p>
            <a:r>
              <a:rPr lang="ru-RU" sz="2800" smtClean="0"/>
              <a:t>   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Результаты проекта</a:t>
            </a:r>
          </a:p>
        </p:txBody>
      </p:sp>
      <p:sp>
        <p:nvSpPr>
          <p:cNvPr id="45059" name="Содержимое 2"/>
          <p:cNvSpPr>
            <a:spLocks noGrp="1"/>
          </p:cNvSpPr>
          <p:nvPr>
            <p:ph idx="1"/>
          </p:nvPr>
        </p:nvSpPr>
        <p:spPr>
          <a:xfrm>
            <a:off x="755650" y="1268413"/>
            <a:ext cx="7931150" cy="4857750"/>
          </a:xfrm>
        </p:spPr>
        <p:txBody>
          <a:bodyPr/>
          <a:lstStyle/>
          <a:p>
            <a:r>
              <a:rPr lang="ru-RU" smtClean="0"/>
              <a:t>Повысилась компетентность педагогов в вопросе профилактики ДДТТ.</a:t>
            </a:r>
          </a:p>
          <a:p>
            <a:r>
              <a:rPr lang="ru-RU" smtClean="0"/>
              <a:t>Активизировали знания </a:t>
            </a:r>
            <a:r>
              <a:rPr lang="ru-RU" b="1" smtClean="0"/>
              <a:t>родителей</a:t>
            </a:r>
            <a:r>
              <a:rPr lang="ru-RU" smtClean="0"/>
              <a:t> об особенностях обучения детей правилам безопасного поведения на улицах, в транспорте.</a:t>
            </a:r>
          </a:p>
          <a:p>
            <a:r>
              <a:rPr lang="ru-RU" smtClean="0"/>
              <a:t>Сформировали готовность родителей к сотрудничеству по проблемам развития у детей навыков безопасного поведения.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Некоторые продукты </a:t>
            </a:r>
            <a:r>
              <a:rPr lang="ru-RU" dirty="0" smtClean="0"/>
              <a:t>проекта: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928670"/>
            <a:ext cx="7901014" cy="5197493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Анкета для родителей: «Осторожно, дорога!»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Выставка рисунков: «Безопасные дороги»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Аппликация «Светофор»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Конструирование «Мой микрорайон»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Лепка «Светофор»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Коллективная лепка «Дорога без опасности»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Альбом рисунков «Дорожные знаки»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Информационный материал для родительского уголка.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9286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Награды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7107" name="Picture 2" descr="C:\Users\User\Desktop\грамота ПДД 1.t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063" y="1285875"/>
            <a:ext cx="2857500" cy="4024313"/>
          </a:xfrm>
        </p:spPr>
      </p:pic>
      <p:pic>
        <p:nvPicPr>
          <p:cNvPr id="47108" name="Picture 3" descr="C:\Users\User\Desktop\2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9900" y="1785938"/>
            <a:ext cx="3040063" cy="42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4" descr="C:\Users\User\Desktop\3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75" y="1201738"/>
            <a:ext cx="2895600" cy="408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rayknig.ru/cover/pr/proektirovanie-obrazovatelnoj-deitelnosti-v-detskom-sadu-sovremennye-podhod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214290"/>
            <a:ext cx="2143140" cy="3086827"/>
          </a:xfrm>
          <a:prstGeom prst="rect">
            <a:avLst/>
          </a:prstGeom>
          <a:noFill/>
        </p:spPr>
      </p:pic>
      <p:pic>
        <p:nvPicPr>
          <p:cNvPr id="1028" name="Picture 4" descr="http://catalog.prosv.ru/images/big/1c3e531c-eeaf-11e2-8818-0050569c0d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214290"/>
            <a:ext cx="2286016" cy="3186975"/>
          </a:xfrm>
          <a:prstGeom prst="rect">
            <a:avLst/>
          </a:prstGeom>
          <a:noFill/>
        </p:spPr>
      </p:pic>
      <p:pic>
        <p:nvPicPr>
          <p:cNvPr id="1030" name="Picture 6" descr="http://static.my-shop.ru/product/3/204/20323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51345" y="214291"/>
            <a:ext cx="2183702" cy="3071834"/>
          </a:xfrm>
          <a:prstGeom prst="rect">
            <a:avLst/>
          </a:prstGeom>
          <a:noFill/>
        </p:spPr>
      </p:pic>
      <p:pic>
        <p:nvPicPr>
          <p:cNvPr id="1031" name="Picture 7" descr="C:\Users\User\Desktop\1\12.tif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5306" y="214291"/>
            <a:ext cx="2246429" cy="3071834"/>
          </a:xfrm>
          <a:prstGeom prst="rect">
            <a:avLst/>
          </a:prstGeom>
          <a:noFill/>
        </p:spPr>
      </p:pic>
      <p:pic>
        <p:nvPicPr>
          <p:cNvPr id="1032" name="Picture 8" descr="C:\Users\User\Desktop\1\14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3286124"/>
            <a:ext cx="2117723" cy="3214710"/>
          </a:xfrm>
          <a:prstGeom prst="rect">
            <a:avLst/>
          </a:prstGeom>
          <a:noFill/>
        </p:spPr>
      </p:pic>
      <p:pic>
        <p:nvPicPr>
          <p:cNvPr id="1033" name="Picture 9" descr="C:\Users\User\Desktop\1\15.t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28860" y="3214686"/>
            <a:ext cx="2104516" cy="3286148"/>
          </a:xfrm>
          <a:prstGeom prst="rect">
            <a:avLst/>
          </a:prstGeom>
          <a:noFill/>
        </p:spPr>
      </p:pic>
      <p:pic>
        <p:nvPicPr>
          <p:cNvPr id="1034" name="Picture 10" descr="C:\Users\User\Desktop\1\16.t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29124" y="3143248"/>
            <a:ext cx="2214578" cy="3357586"/>
          </a:xfrm>
          <a:prstGeom prst="rect">
            <a:avLst/>
          </a:prstGeom>
          <a:noFill/>
        </p:spPr>
      </p:pic>
      <p:pic>
        <p:nvPicPr>
          <p:cNvPr id="1035" name="Picture 11" descr="C:\Users\User\Desktop\1\130001.t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72264" y="3214686"/>
            <a:ext cx="2203299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81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400" dirty="0" smtClean="0"/>
              <a:t>Наша работа по профилактике детского </a:t>
            </a:r>
            <a:r>
              <a:rPr lang="ru-RU" sz="4400" smtClean="0"/>
              <a:t>травматизма </a:t>
            </a:r>
          </a:p>
          <a:p>
            <a:pPr algn="ctr">
              <a:buNone/>
            </a:pPr>
            <a:r>
              <a:rPr lang="ru-RU" sz="4400" smtClean="0"/>
              <a:t>на </a:t>
            </a:r>
            <a:r>
              <a:rPr lang="ru-RU" sz="4400" dirty="0" smtClean="0"/>
              <a:t>дорогах продолжается…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050"/>
            <a:ext cx="8229600" cy="5218113"/>
          </a:xfrm>
        </p:spPr>
        <p:txBody>
          <a:bodyPr rtlCol="0">
            <a:normAutofit fontScale="92500" lnSpcReduction="2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  <a:defRPr/>
            </a:pPr>
            <a:r>
              <a:rPr lang="ru-RU" b="1" dirty="0" smtClean="0">
                <a:latin typeface="Candara" pitchFamily="34" charset="0"/>
              </a:rPr>
              <a:t>Метод проектов</a:t>
            </a:r>
            <a:r>
              <a:rPr lang="en-US" sz="3600" dirty="0" smtClean="0">
                <a:latin typeface="Candara" pitchFamily="34" charset="0"/>
              </a:rPr>
              <a:t> - </a:t>
            </a:r>
            <a:r>
              <a:rPr lang="ru-RU" dirty="0" smtClean="0">
                <a:latin typeface="Candara" pitchFamily="34" charset="0"/>
              </a:rPr>
              <a:t>система обучения, при которой дети приобретают знания в процессе планирования и выполнения постоянно усложняющихся практических заданий - проектов. Метод проектов всегда предполагает решение воспитанниками какой-то</a:t>
            </a:r>
            <a:r>
              <a:rPr lang="en-US" dirty="0" smtClean="0">
                <a:latin typeface="Candara" pitchFamily="34" charset="0"/>
              </a:rPr>
              <a:t> </a:t>
            </a:r>
            <a:r>
              <a:rPr lang="ru-RU" dirty="0" smtClean="0">
                <a:latin typeface="Candara" pitchFamily="34" charset="0"/>
              </a:rPr>
              <a:t>проблемы.</a:t>
            </a:r>
          </a:p>
          <a:p>
            <a:pPr marL="0" indent="0" algn="just" fontAlgn="auto">
              <a:spcAft>
                <a:spcPts val="0"/>
              </a:spcAft>
              <a:buClr>
                <a:srgbClr val="0BD0D9"/>
              </a:buClr>
              <a:buSzPct val="95000"/>
              <a:buFont typeface="Arial" pitchFamily="34" charset="0"/>
              <a:buNone/>
              <a:defRPr/>
            </a:pPr>
            <a:endParaRPr lang="ru-RU" dirty="0" smtClean="0">
              <a:latin typeface="Candara" pitchFamily="34" charset="0"/>
            </a:endParaRPr>
          </a:p>
          <a:p>
            <a:pPr marL="274320" indent="-274320" algn="just" fontAlgn="auto"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  <a:defRPr/>
            </a:pPr>
            <a:r>
              <a:rPr lang="ru-RU" b="1" u="sng" dirty="0" smtClean="0">
                <a:latin typeface="Candara" pitchFamily="34" charset="0"/>
              </a:rPr>
              <a:t>Метод проектов </a:t>
            </a:r>
            <a:r>
              <a:rPr lang="ru-RU" dirty="0" smtClean="0">
                <a:latin typeface="Candara" pitchFamily="34" charset="0"/>
              </a:rPr>
              <a:t>описывает комплекс действий ребенка и способы (техники) организации педагогом этих действий, то есть является</a:t>
            </a:r>
            <a:r>
              <a:rPr lang="en-US" dirty="0" smtClean="0">
                <a:latin typeface="Candara" pitchFamily="34" charset="0"/>
              </a:rPr>
              <a:t> </a:t>
            </a:r>
            <a:r>
              <a:rPr lang="ru-RU" i="1" dirty="0" smtClean="0">
                <a:latin typeface="Candara" pitchFamily="34" charset="0"/>
              </a:rPr>
              <a:t>педагогической технологией.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latin typeface="Candar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4400" b="1" dirty="0" smtClean="0"/>
              <a:t>Проект</a:t>
            </a:r>
            <a:r>
              <a:rPr lang="en-US" sz="4400" b="1" dirty="0" smtClean="0"/>
              <a:t> </a:t>
            </a:r>
            <a:r>
              <a:rPr lang="en-US" sz="3100" b="1" dirty="0" smtClean="0">
                <a:latin typeface="Constantia" pitchFamily="18" charset="0"/>
              </a:rPr>
              <a:t>- </a:t>
            </a:r>
            <a:r>
              <a:rPr lang="ru-RU" b="1" dirty="0" smtClean="0"/>
              <a:t>это специально организованный взрослым и выполняемый детьми комплекс действий, завершающийся созданием творческих работ.</a:t>
            </a:r>
          </a:p>
          <a:p>
            <a:pPr algn="just"/>
            <a:endParaRPr lang="ru-RU" b="1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7900988" cy="5626100"/>
          </a:xfrm>
        </p:spPr>
        <p:txBody>
          <a:bodyPr rtlCol="0">
            <a:normAutofit fontScale="85000" lnSpcReduction="1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Проблема: </a:t>
            </a:r>
            <a:r>
              <a:rPr lang="ru-RU" dirty="0" smtClean="0"/>
              <a:t>Внимателен ли ребёнок на улице? Знает ли правила поведения на улице, в транспорте? Умеет ли ребёнок быть осторожным и осмотрительным?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Актуальность: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У дошкольников отсутствует та защитная психологическая реакция на дорожную обстановку, которая свойственна взрослым. Их жажда знаний, открытий часто ставит детей перед реальными опасностями на улице. Известно, что привычки, закреплённые в детстве, остаются на всю жизнь, поэтому одной из важных проблем в обеспечении безопасности дорожного движения является профилактика ДДТТ в ДОУ.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7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88913"/>
            <a:ext cx="7417445" cy="5688359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  </a:t>
            </a:r>
            <a:r>
              <a:rPr lang="en-GB" sz="2400" b="1" i="1" u="sng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Цель</a:t>
            </a:r>
            <a:r>
              <a:rPr lang="en-GB" sz="2400" b="1" i="1" u="sng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</a:t>
            </a:r>
            <a:r>
              <a:rPr lang="en-GB" sz="2400" b="1" i="1" u="sng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проекта</a:t>
            </a:r>
            <a:r>
              <a:rPr lang="en-GB" sz="2400" b="1" i="1" u="sng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:</a:t>
            </a:r>
            <a:br>
              <a:rPr lang="en-GB" sz="2400" b="1" i="1" u="sng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</a:br>
            <a:r>
              <a:rPr lang="en-GB" sz="22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снижение</a:t>
            </a:r>
            <a:r>
              <a:rPr lang="en-GB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</a:t>
            </a:r>
            <a:r>
              <a:rPr lang="en-GB" sz="22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дорожно-транспортного</a:t>
            </a:r>
            <a:r>
              <a:rPr lang="en-GB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</a:t>
            </a:r>
            <a:r>
              <a:rPr lang="en-GB" sz="22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травматизма</a:t>
            </a:r>
            <a:r>
              <a:rPr lang="en-GB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</a:t>
            </a:r>
            <a:r>
              <a:rPr lang="en-GB" sz="22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среди</a:t>
            </a:r>
            <a:r>
              <a:rPr lang="en-GB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</a:t>
            </a:r>
            <a:r>
              <a:rPr lang="en-GB" sz="22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детей</a:t>
            </a:r>
            <a:r>
              <a:rPr lang="en-GB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</a:t>
            </a:r>
            <a:r>
              <a:rPr lang="en-GB" sz="22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дошкольного</a:t>
            </a:r>
            <a:r>
              <a:rPr lang="en-GB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</a:t>
            </a:r>
            <a:r>
              <a:rPr lang="en-GB" sz="22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возраста</a:t>
            </a:r>
            <a:r>
              <a:rPr lang="en-GB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</a:t>
            </a:r>
            <a:r>
              <a:rPr lang="en-GB" sz="22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путем</a:t>
            </a:r>
            <a:r>
              <a:rPr lang="en-GB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</a:t>
            </a:r>
            <a:r>
              <a:rPr lang="en-GB" sz="22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повышения</a:t>
            </a:r>
            <a:r>
              <a:rPr lang="en-GB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 </a:t>
            </a:r>
            <a:r>
              <a:rPr lang="en-GB" sz="22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уровня</a:t>
            </a:r>
            <a:r>
              <a:rPr lang="en-GB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</a:t>
            </a:r>
            <a:r>
              <a:rPr lang="en-GB" sz="22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знаний</a:t>
            </a:r>
            <a:r>
              <a:rPr lang="en-GB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</a:t>
            </a:r>
            <a:r>
              <a:rPr lang="en-GB" sz="22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правил</a:t>
            </a:r>
            <a:r>
              <a:rPr lang="en-GB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</a:t>
            </a:r>
            <a:r>
              <a:rPr lang="en-GB" sz="22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дорожного</a:t>
            </a:r>
            <a:r>
              <a:rPr lang="en-GB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</a:t>
            </a:r>
            <a:r>
              <a:rPr lang="en-GB" sz="22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движения</a:t>
            </a:r>
            <a:r>
              <a:rPr lang="en-GB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и </a:t>
            </a:r>
            <a:r>
              <a:rPr lang="en-GB" sz="22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культуры</a:t>
            </a:r>
            <a:r>
              <a:rPr lang="en-GB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</a:t>
            </a:r>
            <a:r>
              <a:rPr lang="en-GB" sz="22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поведения</a:t>
            </a:r>
            <a:r>
              <a:rPr lang="en-GB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</a:t>
            </a:r>
            <a:r>
              <a:rPr lang="en-GB" sz="22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на</a:t>
            </a:r>
            <a:r>
              <a:rPr lang="en-GB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</a:t>
            </a:r>
            <a:r>
              <a:rPr lang="en-GB" sz="2200" b="1" i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дороге</a:t>
            </a:r>
            <a:r>
              <a:rPr lang="en-GB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.</a:t>
            </a:r>
            <a:endParaRPr lang="ru-RU" sz="2200" b="1" i="1" dirty="0" smtClean="0">
              <a:solidFill>
                <a:schemeClr val="accent1">
                  <a:lumMod val="50000"/>
                </a:schemeClr>
              </a:solidFill>
              <a:cs typeface="Times New Roman" pitchFamily="1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   </a:t>
            </a:r>
            <a:r>
              <a:rPr lang="ru-RU" sz="2400" b="1" i="1" u="sng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Задачи: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</a:rPr>
              <a:t>повышать компетентность педагогов и родителей в вопросах детской безопасности;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</a:rPr>
              <a:t>организовать предметно-развивающую среду по данной проблеме;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создавать условия для сознательного изучения детьми правил дорожного движения;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развитие у детей способности к предвидению возможной опасности в конкретно меняющейся ситуации и построению адекватного безопасного поведения;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выработать у дошкольников привычку правильно вести себя на дорогах;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6" charset="0"/>
              </a:rPr>
              <a:t>воспитывать в детях грамотных пешеходов.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737"/>
          </a:xfrm>
        </p:spPr>
        <p:txBody>
          <a:bodyPr/>
          <a:lstStyle/>
          <a:p>
            <a:pPr algn="l"/>
            <a:endParaRPr lang="ru-RU" sz="3600" smtClean="0"/>
          </a:p>
        </p:txBody>
      </p:sp>
      <p:sp>
        <p:nvSpPr>
          <p:cNvPr id="17410" name="Содержимое 6"/>
          <p:cNvSpPr>
            <a:spLocks noGrp="1"/>
          </p:cNvSpPr>
          <p:nvPr>
            <p:ph idx="1"/>
          </p:nvPr>
        </p:nvSpPr>
        <p:spPr>
          <a:xfrm>
            <a:off x="1042988" y="404813"/>
            <a:ext cx="7489825" cy="5721350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z="4000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Вид проекта: </a:t>
            </a:r>
            <a:r>
              <a:rPr lang="ru-RU" sz="3600" dirty="0" smtClean="0"/>
              <a:t>информационно-творческий.</a:t>
            </a:r>
          </a:p>
          <a:p>
            <a:pPr>
              <a:buFont typeface="Arial" charset="0"/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Тип проекта: </a:t>
            </a:r>
            <a:r>
              <a:rPr lang="ru-RU" sz="3600" dirty="0" smtClean="0"/>
              <a:t>долгосрочный.</a:t>
            </a:r>
          </a:p>
          <a:p>
            <a:pPr>
              <a:buFont typeface="Arial" charset="0"/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Срок реализации: </a:t>
            </a:r>
            <a:r>
              <a:rPr lang="ru-RU" sz="3600" dirty="0" smtClean="0"/>
              <a:t>с 2015 года</a:t>
            </a:r>
            <a:endParaRPr lang="ru-RU" sz="3600" dirty="0" smtClean="0"/>
          </a:p>
          <a:p>
            <a:pPr>
              <a:buFont typeface="Arial" charset="0"/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Участники проекта:</a:t>
            </a:r>
            <a:r>
              <a:rPr lang="ru-RU" sz="3600" dirty="0" smtClean="0"/>
              <a:t> </a:t>
            </a:r>
            <a:r>
              <a:rPr lang="ru-RU" sz="3600" dirty="0" smtClean="0"/>
              <a:t>администрация ДОУ, педагоги</a:t>
            </a:r>
            <a:r>
              <a:rPr lang="ru-RU" sz="3600" dirty="0" smtClean="0"/>
              <a:t>, воспитанники ДОУ, родители.</a:t>
            </a:r>
          </a:p>
          <a:p>
            <a:pPr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1143</TotalTime>
  <Words>1319</Words>
  <Application>Microsoft Office PowerPoint</Application>
  <PresentationFormat>Экран (4:3)</PresentationFormat>
  <Paragraphs>280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Тема Office</vt:lpstr>
      <vt:lpstr>МБДОУ детский сад №147 «Голубые дорожки» г. Брянска   Презентация  работы по профилактике ДДТТ Проект «Дорога без опасности»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Направления работы заведующего:</vt:lpstr>
      <vt:lpstr>Направления работы  старшего воспитателя:</vt:lpstr>
      <vt:lpstr>Слайд 14</vt:lpstr>
      <vt:lpstr>Направления работы педагогов:</vt:lpstr>
      <vt:lpstr>Слайд 16</vt:lpstr>
      <vt:lpstr>  Ох, у мамы за рулём Нынче нарушение. Повторять я буду с ней Правила движения! Викторины, тренинги Нам помогут с этим, И тогда любой из нас Достоин уважения!</vt:lpstr>
      <vt:lpstr>Создана развивающая предметно-пространственная среда во всех группах</vt:lpstr>
      <vt:lpstr>Центр ПДД в ДОУ: </vt:lpstr>
      <vt:lpstr>МЕТОДЫ И ТЕХНОЛОГИИ,  ПРИМЕНЯЕМЫЕ В РАБОТЕ С ДЕТЬМИ </vt:lpstr>
      <vt:lpstr>МЕТОДЫ И ТЕХНОЛОГИИ,  ПРИМЕНЯЕМЫЕ В РАБОТЕ С ДЕТЬМИ </vt:lpstr>
      <vt:lpstr>МЕТОДЫ И ТЕХНОЛОГИИ,  ПРИМЕНЯЕМЫЕ В РАБОТЕ С ДЕТЬМИ </vt:lpstr>
      <vt:lpstr>МЕТОДЫ И ТЕХНОЛОГИИ,  ПРИМЕНЯЕМЫЕ В РАБОТЕ С ДЕТЬМИ </vt:lpstr>
      <vt:lpstr>Слайд 24</vt:lpstr>
      <vt:lpstr>Наши дети – просто сказка:  Любят правила изучать. И никто им не помеха Даже в группе поиграть!</vt:lpstr>
      <vt:lpstr>Слайд 26</vt:lpstr>
      <vt:lpstr>Методы и технологии,  применяемые в работе с детьми</vt:lpstr>
      <vt:lpstr>Формы обучения:</vt:lpstr>
      <vt:lpstr>Формы обучения:</vt:lpstr>
      <vt:lpstr>Формы обучения:</vt:lpstr>
      <vt:lpstr>Формы обучения:</vt:lpstr>
      <vt:lpstr>Слайд 32</vt:lpstr>
      <vt:lpstr>Музыкально-спортивные и  спортивные игры и развлечения</vt:lpstr>
      <vt:lpstr>Продуктивные формы обучения (рисование, лепка, апппликация)</vt:lpstr>
      <vt:lpstr>Рисунки детей «Безопасные дороги»</vt:lpstr>
      <vt:lpstr>Совместное творчество детей и родителей</vt:lpstr>
      <vt:lpstr>Организация работы методического кабинета</vt:lpstr>
      <vt:lpstr>Результаты промежуточного этапа проекта</vt:lpstr>
      <vt:lpstr>Результаты проекта</vt:lpstr>
      <vt:lpstr>Результаты проекта</vt:lpstr>
      <vt:lpstr>Результаты проекта</vt:lpstr>
      <vt:lpstr> Некоторые продукты проекта: </vt:lpstr>
      <vt:lpstr>Награды проекта </vt:lpstr>
      <vt:lpstr>Слайд 44</vt:lpstr>
      <vt:lpstr>Слайд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USER</cp:lastModifiedBy>
  <cp:revision>120</cp:revision>
  <dcterms:created xsi:type="dcterms:W3CDTF">2016-05-22T15:35:27Z</dcterms:created>
  <dcterms:modified xsi:type="dcterms:W3CDTF">2018-10-31T10:05:05Z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2389100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