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6" r:id="rId21"/>
    <p:sldId id="277" r:id="rId22"/>
    <p:sldId id="275" r:id="rId23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00000"/>
    <a:srgbClr val="CCFF99"/>
    <a:srgbClr val="422C16"/>
    <a:srgbClr val="0C788E"/>
    <a:srgbClr val="006666"/>
    <a:srgbClr val="0099CC"/>
    <a:srgbClr val="1C1C1C"/>
    <a:srgbClr val="CC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>
        <p:scale>
          <a:sx n="94" d="100"/>
          <a:sy n="94" d="100"/>
        </p:scale>
        <p:origin x="-81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65EF0-0FD6-4244-BD09-9CC2A386419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16D1C28-EB51-490D-BA0A-D075160E27F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ECD30A-6D35-43A2-95E4-0D125FEB4F3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B8D39B-1B4C-4907-B7A0-3CBC775C2B20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0CF663-F4EA-4C50-B2ED-77005D21CF39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0F1123-8A12-4FA5-8DE9-CA1041B2A48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52567EE-D854-4800-8EED-0BFA289EE05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23639-AADC-4EB1-9FCA-78B63A4EBF9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51046-C5E5-4D1E-A2BE-CB4564041F3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D7ECF6-D738-49F8-AAE5-8FB916023D2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7E0C9B-42C5-4168-B1A7-6AFC1493F01B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1939536-41B6-41F0-BF81-A7A574454BD0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1" name="Rectangle 173"/>
          <p:cNvSpPr>
            <a:spLocks noChangeArrowheads="1"/>
          </p:cNvSpPr>
          <p:nvPr/>
        </p:nvSpPr>
        <p:spPr bwMode="auto">
          <a:xfrm>
            <a:off x="179512" y="-99392"/>
            <a:ext cx="6048672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Cambria Math" pitchFamily="18" charset="0"/>
                <a:ea typeface="Cambria Math" pitchFamily="18" charset="0"/>
              </a:rPr>
              <a:t>Инновационные приемы обучения написания изложения как метода контроля на государственной аттестации</a:t>
            </a:r>
            <a:endParaRPr lang="es-ES" sz="3600" b="1" dirty="0">
              <a:solidFill>
                <a:srgbClr val="002060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2225" name="Rectangle 177"/>
          <p:cNvSpPr>
            <a:spLocks noChangeArrowheads="1"/>
          </p:cNvSpPr>
          <p:nvPr/>
        </p:nvSpPr>
        <p:spPr bwMode="auto">
          <a:xfrm>
            <a:off x="179512" y="4437112"/>
            <a:ext cx="5077718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002060"/>
                </a:solidFill>
              </a:rPr>
              <a:t>Подготовила 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002060"/>
                </a:solidFill>
              </a:rPr>
              <a:t>Качанова Оксана Владимировна</a:t>
            </a:r>
          </a:p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ru-RU" sz="2000" b="1" dirty="0" smtClean="0">
                <a:solidFill>
                  <a:srgbClr val="002060"/>
                </a:solidFill>
              </a:rPr>
              <a:t>Учитель русского языка и литературы</a:t>
            </a:r>
            <a:endParaRPr lang="es-ES" sz="2000" b="1" dirty="0">
              <a:solidFill>
                <a:srgbClr val="002060"/>
              </a:solidFill>
              <a:latin typeface="Kunstler Script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6121890"/>
            <a:ext cx="2214546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МБОУ СОШ №7</a:t>
            </a:r>
            <a:endParaRPr lang="ru-RU" dirty="0">
              <a:solidFill>
                <a:schemeClr val="tx2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Виды воображения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67544" y="1556792"/>
            <a:ext cx="3312368" cy="165618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Творческое</a:t>
            </a:r>
            <a:endParaRPr lang="ru-RU" sz="40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932040" y="1628800"/>
            <a:ext cx="3456384" cy="158417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Воссоздающее</a:t>
            </a:r>
            <a:endParaRPr lang="ru-RU" sz="3200" dirty="0"/>
          </a:p>
        </p:txBody>
      </p:sp>
      <p:sp>
        <p:nvSpPr>
          <p:cNvPr id="7" name="Волна 6"/>
          <p:cNvSpPr/>
          <p:nvPr/>
        </p:nvSpPr>
        <p:spPr>
          <a:xfrm>
            <a:off x="5040052" y="3789040"/>
            <a:ext cx="3456384" cy="2160240"/>
          </a:xfrm>
          <a:prstGeom prst="wav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err="1" smtClean="0"/>
              <a:t>Г.Г.Граник</a:t>
            </a:r>
            <a:r>
              <a:rPr lang="ru-RU" sz="2400" dirty="0" smtClean="0"/>
              <a:t>, С.М. Бондаренко, Н.А. Борисенко</a:t>
            </a:r>
            <a:endParaRPr lang="ru-RU" sz="2400" dirty="0"/>
          </a:p>
        </p:txBody>
      </p:sp>
      <p:sp>
        <p:nvSpPr>
          <p:cNvPr id="8" name="Стрелка вниз 7"/>
          <p:cNvSpPr/>
          <p:nvPr/>
        </p:nvSpPr>
        <p:spPr>
          <a:xfrm>
            <a:off x="6660232" y="3210560"/>
            <a:ext cx="216024" cy="792088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9" name="Объект 8" descr="https://im0-tub-ru.yandex.net/i?id=3f59774f3d6ffdeb15e6edadac42ad8c&amp;n=33&amp;h=215&amp;w=342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789040"/>
            <a:ext cx="3257550" cy="2047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50073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chemeClr val="accent6">
                    <a:lumMod val="75000"/>
                  </a:schemeClr>
                </a:solidFill>
              </a:rPr>
              <a:t>Последовательность действий</a:t>
            </a:r>
            <a:endParaRPr lang="ru-RU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229600" cy="5112568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2800" dirty="0" smtClean="0"/>
              <a:t>Первичное чтение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Слушание, понимание, запоминание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Пересказ. 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Вторичное чтение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>
                <a:solidFill>
                  <a:srgbClr val="C00000"/>
                </a:solidFill>
              </a:rPr>
              <a:t>Пропущенные места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Второй пересказ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Работа с черновиком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Составление плана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Формулировка главной мысли</a:t>
            </a:r>
          </a:p>
          <a:p>
            <a:pPr>
              <a:buFont typeface="Wingdings" pitchFamily="2" charset="2"/>
              <a:buChar char="§"/>
            </a:pPr>
            <a:r>
              <a:rPr lang="ru-RU" sz="2800" dirty="0" smtClean="0"/>
              <a:t>Написание изложения</a:t>
            </a:r>
          </a:p>
          <a:p>
            <a:pPr>
              <a:buFont typeface="Wingdings" pitchFamily="2" charset="2"/>
              <a:buChar char="§"/>
            </a:pPr>
            <a:endParaRPr lang="ru-RU" b="1" dirty="0" smtClean="0"/>
          </a:p>
          <a:p>
            <a:pPr>
              <a:buFont typeface="Wingdings" pitchFamily="2" charset="2"/>
              <a:buChar char="§"/>
            </a:pPr>
            <a:endParaRPr lang="ru-RU" b="1" dirty="0"/>
          </a:p>
          <a:p>
            <a:pPr>
              <a:buFont typeface="Wingdings" pitchFamily="2" charset="2"/>
              <a:buChar char="§"/>
            </a:pPr>
            <a:endParaRPr lang="ru-RU" b="1" dirty="0" smtClean="0"/>
          </a:p>
          <a:p>
            <a:pPr>
              <a:buFont typeface="Wingdings" pitchFamily="2" charset="2"/>
              <a:buChar char="§"/>
            </a:pPr>
            <a:endParaRPr lang="ru-RU" b="1" dirty="0" smtClean="0"/>
          </a:p>
          <a:p>
            <a:pPr>
              <a:buFont typeface="Wingdings" pitchFamily="2" charset="2"/>
              <a:buChar char="§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2628770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2"/>
                </a:solidFill>
              </a:rPr>
              <a:t>Э</a:t>
            </a:r>
            <a:r>
              <a:rPr lang="ru-RU" dirty="0" smtClean="0">
                <a:solidFill>
                  <a:schemeClr val="accent2"/>
                </a:solidFill>
              </a:rPr>
              <a:t>ффективность</a:t>
            </a:r>
            <a:endParaRPr lang="ru-RU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/>
              <a:t>Учатся слышать недочеты других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/>
              <a:t>Исправляют свои собственные ошибки</a:t>
            </a: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 rot="5400000">
            <a:off x="3936850" y="-734542"/>
            <a:ext cx="936104" cy="8111060"/>
          </a:xfrm>
          <a:prstGeom prst="rightBrac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488578" y="3760584"/>
            <a:ext cx="5832648" cy="1440160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800000"/>
                </a:solidFill>
              </a:rPr>
              <a:t>Помощь на итоговой аттестации</a:t>
            </a:r>
            <a:endParaRPr lang="ru-RU" sz="28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1523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chemeClr val="accent6">
                    <a:lumMod val="75000"/>
                  </a:schemeClr>
                </a:solidFill>
              </a:rPr>
              <a:t>Принципы</a:t>
            </a:r>
            <a:endParaRPr lang="ru-RU" sz="66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Волна 3"/>
          <p:cNvSpPr/>
          <p:nvPr/>
        </p:nvSpPr>
        <p:spPr>
          <a:xfrm>
            <a:off x="755576" y="1659032"/>
            <a:ext cx="6048672" cy="1152128"/>
          </a:xfrm>
          <a:prstGeom prst="wav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Содержательность</a:t>
            </a:r>
            <a:endParaRPr lang="ru-RU" sz="4400" dirty="0"/>
          </a:p>
        </p:txBody>
      </p:sp>
      <p:sp>
        <p:nvSpPr>
          <p:cNvPr id="5" name="Волна 4"/>
          <p:cNvSpPr/>
          <p:nvPr/>
        </p:nvSpPr>
        <p:spPr>
          <a:xfrm>
            <a:off x="1662976" y="2811160"/>
            <a:ext cx="6733440" cy="1728192"/>
          </a:xfrm>
          <a:prstGeom prst="wav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Рассредоточенность</a:t>
            </a:r>
            <a:r>
              <a:rPr lang="ru-RU" sz="3200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во времени</a:t>
            </a:r>
            <a:endParaRPr lang="ru-RU" sz="32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Волна 5"/>
          <p:cNvSpPr/>
          <p:nvPr/>
        </p:nvSpPr>
        <p:spPr>
          <a:xfrm>
            <a:off x="2483768" y="4581128"/>
            <a:ext cx="5904656" cy="1152128"/>
          </a:xfrm>
          <a:prstGeom prst="wav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Комплексный характер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70972850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I.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Первый блок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sz="4000" dirty="0" smtClean="0"/>
              <a:t>«Кто больше?»</a:t>
            </a:r>
          </a:p>
          <a:p>
            <a:pPr>
              <a:buFont typeface="Wingdings" pitchFamily="2" charset="2"/>
              <a:buChar char="§"/>
            </a:pPr>
            <a:r>
              <a:rPr lang="ru-RU" sz="4000" dirty="0" smtClean="0"/>
              <a:t>«Реставрация»</a:t>
            </a:r>
          </a:p>
          <a:p>
            <a:pPr>
              <a:buFont typeface="Wingdings" pitchFamily="2" charset="2"/>
              <a:buChar char="§"/>
            </a:pPr>
            <a:r>
              <a:rPr lang="ru-RU" sz="4000" dirty="0" smtClean="0"/>
              <a:t>Найди ошибку»</a:t>
            </a:r>
          </a:p>
          <a:p>
            <a:pPr>
              <a:buFont typeface="Wingdings" pitchFamily="2" charset="2"/>
              <a:buChar char="§"/>
            </a:pPr>
            <a:r>
              <a:rPr lang="ru-RU" sz="4000" dirty="0" smtClean="0"/>
              <a:t>Будь внимателен»</a:t>
            </a:r>
            <a:endParaRPr lang="ru-RU" sz="4000" dirty="0"/>
          </a:p>
        </p:txBody>
      </p:sp>
      <p:pic>
        <p:nvPicPr>
          <p:cNvPr id="1026" name="Picture 2" descr="C:\Users\Oksana\Desktop\фото с тел. 2015\IMG_20151124_1141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5488" y="1574552"/>
            <a:ext cx="4608512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вал 4"/>
          <p:cNvSpPr/>
          <p:nvPr/>
        </p:nvSpPr>
        <p:spPr>
          <a:xfrm>
            <a:off x="630312" y="4509120"/>
            <a:ext cx="8136904" cy="2088232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Произвольное построение речевого высказывания, близкого к оригиналу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48865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II.</a:t>
            </a: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Второй блок</a:t>
            </a: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dirty="0" smtClean="0"/>
              <a:t> «Словарик»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«Собери слово»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</a:t>
            </a:r>
            <a:r>
              <a:rPr lang="ru-RU" dirty="0"/>
              <a:t>Г</a:t>
            </a:r>
            <a:r>
              <a:rPr lang="ru-RU" dirty="0" smtClean="0"/>
              <a:t>нездо слов»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«Ассоциация»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/>
              <a:t>«Переводчики»</a:t>
            </a: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4067944" y="1268760"/>
            <a:ext cx="4968552" cy="3672408"/>
          </a:xfrm>
          <a:prstGeom prst="horizontalScroll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Перевод лексики из разряда пассивной в разряд активной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374386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accent6">
                    <a:lumMod val="75000"/>
                  </a:schemeClr>
                </a:solidFill>
              </a:rPr>
              <a:t>III. </a:t>
            </a:r>
            <a:r>
              <a:rPr lang="ru-RU" sz="6000" dirty="0" smtClean="0">
                <a:solidFill>
                  <a:schemeClr val="accent6">
                    <a:lumMod val="75000"/>
                  </a:schemeClr>
                </a:solidFill>
              </a:rPr>
              <a:t>Третий блок</a:t>
            </a:r>
            <a:endParaRPr lang="ru-RU" sz="60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«Составляем определение»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«Ищем </a:t>
            </a:r>
            <a:r>
              <a:rPr lang="ru-RU" dirty="0" smtClean="0"/>
              <a:t>общее»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«Ищем различия»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«Мозаика»</a:t>
            </a:r>
            <a:endParaRPr lang="ru-RU" dirty="0" smtClean="0"/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«Узкое - широкое»</a:t>
            </a:r>
            <a:endParaRPr lang="ru-RU" dirty="0" smtClean="0"/>
          </a:p>
        </p:txBody>
      </p:sp>
      <p:sp>
        <p:nvSpPr>
          <p:cNvPr id="4" name="Овал 3"/>
          <p:cNvSpPr/>
          <p:nvPr/>
        </p:nvSpPr>
        <p:spPr>
          <a:xfrm>
            <a:off x="5292080" y="1340768"/>
            <a:ext cx="3707040" cy="518457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Задания, обучающие пониманию логики построения текста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https://im3-tub-ru.yandex.net/i?id=011970b996688a6a546c1194e1ae3e3b&amp;n=33&amp;h=215&amp;w=32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013177"/>
            <a:ext cx="2788543" cy="165618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41808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solidFill>
                  <a:schemeClr val="accent2"/>
                </a:solidFill>
              </a:rPr>
              <a:t>IV. </a:t>
            </a:r>
            <a:r>
              <a:rPr lang="ru-RU" sz="5400" dirty="0" smtClean="0">
                <a:solidFill>
                  <a:schemeClr val="accent2"/>
                </a:solidFill>
              </a:rPr>
              <a:t>Четвертый блок</a:t>
            </a:r>
            <a:endParaRPr lang="ru-RU" sz="54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dirty="0" smtClean="0"/>
              <a:t>«Бусы»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«Как ни крути»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«Если бы…»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«Меняем финал»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/>
              <a:t>«Испорченный телефон»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79512" y="4653136"/>
            <a:ext cx="8856984" cy="2204864"/>
          </a:xfrm>
          <a:prstGeom prst="horizontalScrol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Самостоятельное составление связного монологического высказывания</a:t>
            </a:r>
            <a:endParaRPr lang="ru-RU" sz="3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Oksana\Desktop\фото с тел. 2015\IMG_20151124_1142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4040448" cy="22727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09306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chemeClr val="accent2"/>
                </a:solidFill>
              </a:rPr>
              <a:t>V. </a:t>
            </a:r>
            <a:r>
              <a:rPr lang="ru-RU" sz="6000" dirty="0" smtClean="0">
                <a:solidFill>
                  <a:schemeClr val="accent2"/>
                </a:solidFill>
              </a:rPr>
              <a:t>Пятый блок</a:t>
            </a:r>
            <a:endParaRPr lang="ru-RU" sz="6000" dirty="0">
              <a:solidFill>
                <a:schemeClr val="accent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itchFamily="49" charset="0"/>
              <a:buChar char="o"/>
            </a:pPr>
            <a:r>
              <a:rPr lang="ru-RU" sz="4000" dirty="0" smtClean="0"/>
              <a:t>«Определяем стиль»</a:t>
            </a:r>
          </a:p>
          <a:p>
            <a:pPr>
              <a:buFont typeface="Courier New" pitchFamily="49" charset="0"/>
              <a:buChar char="o"/>
            </a:pPr>
            <a:r>
              <a:rPr lang="ru-RU" sz="4000" dirty="0" smtClean="0"/>
              <a:t>«Выбираем стиль»</a:t>
            </a:r>
          </a:p>
          <a:p>
            <a:pPr>
              <a:buFont typeface="Courier New" pitchFamily="49" charset="0"/>
              <a:buChar char="o"/>
            </a:pPr>
            <a:r>
              <a:rPr lang="ru-RU" sz="4000" dirty="0" smtClean="0"/>
              <a:t>«Нарушаем стиль»</a:t>
            </a:r>
          </a:p>
          <a:p>
            <a:pPr>
              <a:buFont typeface="Courier New" pitchFamily="49" charset="0"/>
              <a:buChar char="o"/>
            </a:pPr>
            <a:r>
              <a:rPr lang="ru-RU" sz="4000" dirty="0" smtClean="0"/>
              <a:t>«Меняем стиль»</a:t>
            </a:r>
            <a:endParaRPr lang="ru-RU" sz="4000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95536" y="4581128"/>
            <a:ext cx="8352928" cy="1368152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Анализ стилистических особенностей текста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12300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6000" dirty="0" smtClean="0">
                <a:solidFill>
                  <a:srgbClr val="002060"/>
                </a:solidFill>
              </a:rPr>
              <a:t>VI. </a:t>
            </a:r>
            <a:r>
              <a:rPr lang="ru-RU" sz="6000" dirty="0" smtClean="0">
                <a:solidFill>
                  <a:srgbClr val="002060"/>
                </a:solidFill>
              </a:rPr>
              <a:t>Шестой блок</a:t>
            </a:r>
            <a:endParaRPr lang="ru-RU" sz="6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 smtClean="0"/>
              <a:t> Формулировка гипотезы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Обоснование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 Доказательства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Построение рассуждения</a:t>
            </a:r>
          </a:p>
        </p:txBody>
      </p:sp>
      <p:sp>
        <p:nvSpPr>
          <p:cNvPr id="4" name="Пятиугольник 3"/>
          <p:cNvSpPr/>
          <p:nvPr/>
        </p:nvSpPr>
        <p:spPr>
          <a:xfrm>
            <a:off x="2123728" y="3933056"/>
            <a:ext cx="5184576" cy="1008112"/>
          </a:xfrm>
          <a:prstGeom prst="homePlat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Сюжетные таблицы</a:t>
            </a:r>
            <a:endParaRPr lang="ru-RU" sz="32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ятиугольник 4"/>
          <p:cNvSpPr/>
          <p:nvPr/>
        </p:nvSpPr>
        <p:spPr>
          <a:xfrm>
            <a:off x="107504" y="5157192"/>
            <a:ext cx="3816424" cy="1087080"/>
          </a:xfrm>
          <a:prstGeom prst="homePlat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Схемы</a:t>
            </a:r>
            <a:endParaRPr lang="ru-RU" sz="5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ятиугольник 5"/>
          <p:cNvSpPr/>
          <p:nvPr/>
        </p:nvSpPr>
        <p:spPr>
          <a:xfrm>
            <a:off x="5076056" y="5092144"/>
            <a:ext cx="3888432" cy="1152128"/>
          </a:xfrm>
          <a:prstGeom prst="homePlat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Сценарии</a:t>
            </a:r>
            <a:endParaRPr lang="ru-RU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8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66969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6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0"/>
            <a:ext cx="8229600" cy="1125538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</a:rPr>
              <a:t>Проблема</a:t>
            </a:r>
            <a:endParaRPr lang="ru-RU" b="1" i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99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968875"/>
          </a:xfrm>
        </p:spPr>
        <p:txBody>
          <a:bodyPr/>
          <a:lstStyle/>
          <a:p>
            <a:endParaRPr lang="ru-RU" dirty="0">
              <a:solidFill>
                <a:srgbClr val="1C1C1C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929454" y="6357958"/>
            <a:ext cx="2214546" cy="5000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Prezentacii.com</a:t>
            </a:r>
            <a:endParaRPr lang="ru-RU" dirty="0"/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467544" y="1124744"/>
            <a:ext cx="8280920" cy="1440160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Число детей с различными нарушениями речи за 20 лет выросло в 6 раз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2951013" y="2428800"/>
            <a:ext cx="3421187" cy="186429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70 % первоклассников нарушено звукопроизношение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899592" y="3573016"/>
            <a:ext cx="3024336" cy="2160240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50% пятиклассников нарушена лексико-грамматическая сторона речи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796136" y="2708920"/>
            <a:ext cx="2952328" cy="2232248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10% </a:t>
            </a:r>
            <a:r>
              <a:rPr lang="ru-RU" dirty="0" smtClean="0"/>
              <a:t>пятиклассников отсутствует </a:t>
            </a:r>
            <a:r>
              <a:rPr lang="ru-RU" dirty="0" smtClean="0"/>
              <a:t>интонационная выразительность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491880" y="4039840"/>
            <a:ext cx="3384376" cy="2053456"/>
          </a:xfrm>
          <a:prstGeom prst="ellipse">
            <a:avLst/>
          </a:prstGeom>
          <a:solidFill>
            <a:srgbClr val="CCFF99"/>
          </a:solidFill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 70</a:t>
            </a:r>
            <a:r>
              <a:rPr lang="ru-RU" dirty="0" smtClean="0"/>
              <a:t>% пятиклассников </a:t>
            </a:r>
            <a:r>
              <a:rPr lang="ru-RU" dirty="0" smtClean="0"/>
              <a:t>наблюдается недостаточный уровень  выразительности речи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</a:rPr>
              <a:t>Составьте по содержанию сюжетную таблицу</a:t>
            </a:r>
            <a:endParaRPr lang="ru-RU" sz="3200" dirty="0">
              <a:solidFill>
                <a:srgbClr val="00206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66811614"/>
              </p:ext>
            </p:extLst>
          </p:nvPr>
        </p:nvGraphicFramePr>
        <p:xfrm>
          <a:off x="457200" y="1600200"/>
          <a:ext cx="8229600" cy="1112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Что?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Кто?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Когда?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Как?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Почему?</a:t>
                      </a:r>
                      <a:endParaRPr lang="ru-RU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Овал 4"/>
          <p:cNvSpPr/>
          <p:nvPr/>
        </p:nvSpPr>
        <p:spPr>
          <a:xfrm>
            <a:off x="1043608" y="3212976"/>
            <a:ext cx="6912768" cy="252028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Из истории русских фамилий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184204686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dirty="0" smtClean="0">
                <a:solidFill>
                  <a:srgbClr val="002060"/>
                </a:solidFill>
              </a:rPr>
              <a:t>Схема </a:t>
            </a:r>
            <a:endParaRPr lang="ru-RU" sz="6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51520" y="1644824"/>
            <a:ext cx="2376264" cy="4448472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Тезис</a:t>
            </a:r>
          </a:p>
          <a:p>
            <a:pPr algn="ctr"/>
            <a:r>
              <a:rPr lang="ru-RU" sz="3200" dirty="0" smtClean="0"/>
              <a:t>Цвет может быть «теплым» и </a:t>
            </a:r>
            <a:r>
              <a:rPr lang="ru-RU" sz="2800" dirty="0" smtClean="0"/>
              <a:t>«</a:t>
            </a:r>
            <a:r>
              <a:rPr lang="ru-RU" sz="2400" dirty="0" smtClean="0"/>
              <a:t>холодным</a:t>
            </a:r>
            <a:r>
              <a:rPr lang="ru-RU" sz="2800" dirty="0" smtClean="0"/>
              <a:t>»</a:t>
            </a:r>
            <a:endParaRPr lang="ru-RU" sz="2800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2823384" y="3424116"/>
            <a:ext cx="864096" cy="144016"/>
          </a:xfrm>
          <a:prstGeom prst="rightArrow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707904" y="2060848"/>
            <a:ext cx="1944216" cy="8640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Доказательство 1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14316" y="3068960"/>
            <a:ext cx="1872208" cy="936104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Доказательство 2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714316" y="4221088"/>
            <a:ext cx="1872208" cy="1008112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Доказательство 3</a:t>
            </a:r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>
            <a:off x="5616220" y="3424116"/>
            <a:ext cx="79208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516216" y="1628800"/>
            <a:ext cx="2376264" cy="44644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000" b="1" dirty="0" smtClean="0"/>
              <a:t>Вывод</a:t>
            </a:r>
          </a:p>
          <a:p>
            <a:pPr algn="ctr"/>
            <a:r>
              <a:rPr lang="ru-RU" sz="2400" dirty="0" smtClean="0"/>
              <a:t>Цвет может влиять на настроение, здоровье, мировосприятие окружающего мира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42799005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55576" y="980728"/>
            <a:ext cx="8301608" cy="4680520"/>
          </a:xfrm>
        </p:spPr>
        <p:txBody>
          <a:bodyPr/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Спасибо за внимание!</a:t>
            </a:r>
            <a:b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reflection blurRad="12700" stA="28000" endPos="45000" dist="1000" dir="5400000" sy="-100000" algn="bl" rotWithShape="0"/>
                </a:effectLst>
              </a:rPr>
            </a:br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80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Не ограничивайте свои творческие способности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80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414449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424936" cy="1772816"/>
          </a:xfrm>
        </p:spPr>
        <p:txBody>
          <a:bodyPr/>
          <a:lstStyle/>
          <a:p>
            <a:r>
              <a:rPr lang="ru-RU" sz="2800" b="1" i="1" dirty="0" smtClean="0">
                <a:solidFill>
                  <a:srgbClr val="002060"/>
                </a:solidFill>
              </a:rPr>
              <a:t>Текст-законченная последовательность предложений, связанных по смыслу в рамках общего замысла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95688" y="1628800"/>
            <a:ext cx="8569812" cy="5040191"/>
            <a:chOff x="832" y="1059"/>
            <a:chExt cx="4191" cy="2989"/>
          </a:xfrm>
        </p:grpSpPr>
        <p:sp>
          <p:nvSpPr>
            <p:cNvPr id="5" name="AutoShape 3"/>
            <p:cNvSpPr>
              <a:spLocks noChangeAspect="1" noChangeArrowheads="1"/>
            </p:cNvSpPr>
            <p:nvPr/>
          </p:nvSpPr>
          <p:spPr bwMode="auto">
            <a:xfrm>
              <a:off x="1912" y="1625"/>
              <a:ext cx="1942" cy="1675"/>
            </a:xfrm>
            <a:prstGeom prst="triangle">
              <a:avLst>
                <a:gd name="adj" fmla="val 50000"/>
              </a:avLst>
            </a:prstGeom>
            <a:solidFill>
              <a:srgbClr val="CCCC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ru-RU" sz="4400" dirty="0" smtClean="0"/>
                <a:t>ТЕКСТ</a:t>
              </a:r>
              <a:endParaRPr lang="ru-RU" sz="4400" dirty="0"/>
            </a:p>
          </p:txBody>
        </p:sp>
        <p:sp>
          <p:nvSpPr>
            <p:cNvPr id="6" name="Oval 4"/>
            <p:cNvSpPr>
              <a:spLocks noChangeArrowheads="1"/>
            </p:cNvSpPr>
            <p:nvPr/>
          </p:nvSpPr>
          <p:spPr bwMode="auto">
            <a:xfrm>
              <a:off x="832" y="3234"/>
              <a:ext cx="1761" cy="814"/>
            </a:xfrm>
            <a:prstGeom prst="ellipse">
              <a:avLst/>
            </a:prstGeom>
            <a:solidFill>
              <a:srgbClr val="FFFFCC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ru-RU" sz="3200" dirty="0" smtClean="0"/>
                <a:t>Смысловая цельность</a:t>
              </a:r>
              <a:endParaRPr lang="ru-RU" sz="3200" dirty="0"/>
            </a:p>
          </p:txBody>
        </p:sp>
        <p:sp>
          <p:nvSpPr>
            <p:cNvPr id="7" name="Oval 5"/>
            <p:cNvSpPr>
              <a:spLocks noChangeArrowheads="1"/>
            </p:cNvSpPr>
            <p:nvPr/>
          </p:nvSpPr>
          <p:spPr bwMode="auto">
            <a:xfrm>
              <a:off x="1853" y="1059"/>
              <a:ext cx="2189" cy="558"/>
            </a:xfrm>
            <a:prstGeom prst="ellipse">
              <a:avLst/>
            </a:prstGeom>
            <a:solidFill>
              <a:srgbClr val="FFBE7D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4000" dirty="0" smtClean="0"/>
                <a:t>членимость</a:t>
              </a:r>
              <a:endParaRPr lang="ru-RU" sz="4000" dirty="0"/>
            </a:p>
          </p:txBody>
        </p:sp>
        <p:sp>
          <p:nvSpPr>
            <p:cNvPr id="8" name="Oval 6"/>
            <p:cNvSpPr>
              <a:spLocks noChangeArrowheads="1"/>
            </p:cNvSpPr>
            <p:nvPr/>
          </p:nvSpPr>
          <p:spPr bwMode="auto">
            <a:xfrm>
              <a:off x="3156" y="3234"/>
              <a:ext cx="1867" cy="814"/>
            </a:xfrm>
            <a:prstGeom prst="ellipse">
              <a:avLst/>
            </a:prstGeom>
            <a:solidFill>
              <a:srgbClr val="D8EBB3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/>
              <a:r>
                <a:rPr lang="ru-RU" sz="3200" dirty="0" smtClean="0"/>
                <a:t>Структурная связность</a:t>
              </a:r>
              <a:endParaRPr lang="ru-RU" sz="3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203687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u="sng" dirty="0" smtClean="0">
                <a:solidFill>
                  <a:schemeClr val="accent6">
                    <a:lumMod val="75000"/>
                  </a:schemeClr>
                </a:solidFill>
              </a:rPr>
              <a:t>Причины</a:t>
            </a:r>
            <a:endParaRPr lang="ru-RU" sz="6000" u="sng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340768"/>
            <a:ext cx="8856984" cy="4968552"/>
          </a:xfrm>
        </p:spPr>
        <p:txBody>
          <a:bodyPr/>
          <a:lstStyle/>
          <a:p>
            <a:pPr>
              <a:buFont typeface="Wingdings" pitchFamily="2" charset="2"/>
              <a:buChar char="ü"/>
            </a:pPr>
            <a:r>
              <a:rPr lang="ru-RU" sz="3600" dirty="0" smtClean="0"/>
              <a:t>«плохая память»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«на слух текст тяжело воспринимать»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«плохо запоминаю чужие мысли»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«не хватает двух прочтений»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«трудно выделить главную мысль»</a:t>
            </a:r>
          </a:p>
          <a:p>
            <a:pPr>
              <a:buFont typeface="Wingdings" pitchFamily="2" charset="2"/>
              <a:buChar char="ü"/>
            </a:pPr>
            <a:r>
              <a:rPr lang="ru-RU" sz="3600" dirty="0" smtClean="0"/>
              <a:t>«не могу разделить текст на абзацы»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36282942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            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ru-RU" dirty="0" smtClean="0"/>
              <a:t>«написание изложения развивает память, словарный запас»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«легче писать по памяти, чем под диктовку»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«приучает к внимательному прослушиванию»</a:t>
            </a:r>
          </a:p>
          <a:p>
            <a:pPr>
              <a:buFont typeface="Wingdings" pitchFamily="2" charset="2"/>
              <a:buChar char="Ø"/>
            </a:pPr>
            <a:r>
              <a:rPr lang="ru-RU" dirty="0" smtClean="0"/>
              <a:t>«интересно, проверяю свою память»</a:t>
            </a:r>
            <a:endParaRPr lang="ru-RU" dirty="0"/>
          </a:p>
        </p:txBody>
      </p:sp>
      <p:sp>
        <p:nvSpPr>
          <p:cNvPr id="6" name="Плюс 5"/>
          <p:cNvSpPr/>
          <p:nvPr/>
        </p:nvSpPr>
        <p:spPr>
          <a:xfrm>
            <a:off x="3563888" y="116632"/>
            <a:ext cx="1872208" cy="1152128"/>
          </a:xfrm>
          <a:prstGeom prst="mathPlus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37074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ЗАЧЕМ? ГДЕ?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4929411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«собираюсь стать журналистом»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«развивает память»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«пригодится разведчикам»</a:t>
            </a:r>
          </a:p>
          <a:p>
            <a:pPr>
              <a:buFont typeface="Wingdings" pitchFamily="2" charset="2"/>
              <a:buChar char="q"/>
            </a:pPr>
            <a:r>
              <a:rPr lang="ru-RU" dirty="0"/>
              <a:t> </a:t>
            </a:r>
            <a:r>
              <a:rPr lang="ru-RU" dirty="0" smtClean="0"/>
              <a:t>«помогает сохранять в памяти просьбы других людей»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«успешно сдать экзамены»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«при записи лекций в вузе»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/>
              <a:t>«запоминая чужие мысли, формулируем свои»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75017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Требования к тексту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5400" dirty="0" smtClean="0"/>
              <a:t>Увлекательными</a:t>
            </a:r>
          </a:p>
          <a:p>
            <a:pPr>
              <a:buFont typeface="Wingdings" pitchFamily="2" charset="2"/>
              <a:buChar char="v"/>
            </a:pPr>
            <a:r>
              <a:rPr lang="ru-RU" sz="5400" dirty="0" smtClean="0"/>
              <a:t>Познавательными</a:t>
            </a:r>
          </a:p>
          <a:p>
            <a:pPr>
              <a:buFont typeface="Wingdings" pitchFamily="2" charset="2"/>
              <a:buChar char="v"/>
            </a:pPr>
            <a:r>
              <a:rPr lang="ru-RU" sz="5400" dirty="0" smtClean="0"/>
              <a:t>Отвечающими интересам детей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3874505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НОРМЫ</a:t>
            </a:r>
            <a:endParaRPr lang="ru-RU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5 класс – 100 -150 слов</a:t>
            </a:r>
          </a:p>
          <a:p>
            <a:r>
              <a:rPr lang="ru-RU" dirty="0" smtClean="0"/>
              <a:t>6 класс – 150-200 слов</a:t>
            </a:r>
          </a:p>
          <a:p>
            <a:r>
              <a:rPr lang="ru-RU" dirty="0" smtClean="0"/>
              <a:t>7 класс – 200-250 слов</a:t>
            </a:r>
          </a:p>
          <a:p>
            <a:r>
              <a:rPr lang="ru-RU" dirty="0" smtClean="0"/>
              <a:t>8 класс – 250-300 слов</a:t>
            </a:r>
          </a:p>
          <a:p>
            <a:r>
              <a:rPr lang="ru-RU" dirty="0" smtClean="0"/>
              <a:t>9 класс – 350-450 слов</a:t>
            </a:r>
          </a:p>
        </p:txBody>
      </p:sp>
      <p:sp>
        <p:nvSpPr>
          <p:cNvPr id="4" name="Равно 3"/>
          <p:cNvSpPr/>
          <p:nvPr/>
        </p:nvSpPr>
        <p:spPr>
          <a:xfrm>
            <a:off x="5364088" y="2852936"/>
            <a:ext cx="1368152" cy="864096"/>
          </a:xfrm>
          <a:prstGeom prst="mathEqual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6732240" y="1988840"/>
            <a:ext cx="2232248" cy="309634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800000"/>
                </a:solidFill>
              </a:rPr>
              <a:t>70 слов</a:t>
            </a:r>
            <a:endParaRPr lang="ru-RU" sz="4800" dirty="0">
              <a:solidFill>
                <a:srgbClr val="8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0798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Шаблонные приемы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Вступительная беседа.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Чтение текста.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Беседа по содержанию.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Составление плана.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Работа с черновиками.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Устный пересказ.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Редактирование.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70431059"/>
      </p:ext>
    </p:extLst>
  </p:cSld>
  <p:clrMapOvr>
    <a:masterClrMapping/>
  </p:clrMapOvr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5986</TotalTime>
  <Words>536</Words>
  <Application>Microsoft Office PowerPoint</Application>
  <PresentationFormat>Экран (4:3)</PresentationFormat>
  <Paragraphs>139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Diseño predeterminado</vt:lpstr>
      <vt:lpstr>Презентация PowerPoint</vt:lpstr>
      <vt:lpstr>Проблема</vt:lpstr>
      <vt:lpstr>Текст-законченная последовательность предложений, связанных по смыслу в рамках общего замысла</vt:lpstr>
      <vt:lpstr>Причины</vt:lpstr>
      <vt:lpstr>«            »</vt:lpstr>
      <vt:lpstr>ЗАЧЕМ? ГДЕ?</vt:lpstr>
      <vt:lpstr>Требования к тексту</vt:lpstr>
      <vt:lpstr>НОРМЫ</vt:lpstr>
      <vt:lpstr>Шаблонные приемы</vt:lpstr>
      <vt:lpstr>Виды воображения</vt:lpstr>
      <vt:lpstr>Последовательность действий</vt:lpstr>
      <vt:lpstr>Эффективность</vt:lpstr>
      <vt:lpstr>Принципы</vt:lpstr>
      <vt:lpstr>I.Первый блок</vt:lpstr>
      <vt:lpstr>II.Второй блок</vt:lpstr>
      <vt:lpstr>III. Третий блок</vt:lpstr>
      <vt:lpstr>IV. Четвертый блок</vt:lpstr>
      <vt:lpstr>V. Пятый блок</vt:lpstr>
      <vt:lpstr>VI. Шестой блок</vt:lpstr>
      <vt:lpstr>Составьте по содержанию сюжетную таблицу</vt:lpstr>
      <vt:lpstr>Схема </vt:lpstr>
      <vt:lpstr>Спасибо за внимание! Не ограничивайте свои творческие способности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Oksana</cp:lastModifiedBy>
  <cp:revision>805</cp:revision>
  <dcterms:created xsi:type="dcterms:W3CDTF">2010-05-23T14:28:12Z</dcterms:created>
  <dcterms:modified xsi:type="dcterms:W3CDTF">2016-08-20T12:46:29Z</dcterms:modified>
</cp:coreProperties>
</file>