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87" r:id="rId3"/>
    <p:sldId id="289" r:id="rId4"/>
    <p:sldId id="290" r:id="rId5"/>
    <p:sldId id="291" r:id="rId6"/>
    <p:sldId id="292" r:id="rId7"/>
    <p:sldId id="294" r:id="rId8"/>
    <p:sldId id="293" r:id="rId9"/>
    <p:sldId id="298" r:id="rId10"/>
    <p:sldId id="299" r:id="rId11"/>
    <p:sldId id="297" r:id="rId12"/>
    <p:sldId id="296" r:id="rId13"/>
    <p:sldId id="295" r:id="rId14"/>
    <p:sldId id="301" r:id="rId15"/>
    <p:sldId id="302" r:id="rId16"/>
    <p:sldId id="303" r:id="rId17"/>
    <p:sldId id="304" r:id="rId18"/>
    <p:sldId id="321" r:id="rId19"/>
    <p:sldId id="28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CD64C28-56F2-4AA8-A4FD-184617C4235B}">
          <p14:sldIdLst>
            <p14:sldId id="262"/>
          </p14:sldIdLst>
        </p14:section>
        <p14:section name="Раздел без заголовка" id="{548C2861-6A97-4E94-9CC7-935F356D9FAD}">
          <p14:sldIdLst>
            <p14:sldId id="287"/>
            <p14:sldId id="289"/>
            <p14:sldId id="290"/>
            <p14:sldId id="291"/>
            <p14:sldId id="292"/>
            <p14:sldId id="294"/>
            <p14:sldId id="293"/>
            <p14:sldId id="298"/>
            <p14:sldId id="299"/>
            <p14:sldId id="297"/>
            <p14:sldId id="296"/>
            <p14:sldId id="295"/>
            <p14:sldId id="301"/>
            <p14:sldId id="302"/>
            <p14:sldId id="303"/>
            <p14:sldId id="304"/>
            <p14:sldId id="321"/>
            <p14:sldId id="284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11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dn.xl.thumbs.canstockphoto.com/canstock8696699.jpg"/>
          <p:cNvPicPr>
            <a:picLocks noChangeAspect="1" noChangeArrowheads="1"/>
          </p:cNvPicPr>
          <p:nvPr userDrawn="1"/>
        </p:nvPicPr>
        <p:blipFill rotWithShape="1">
          <a:blip r:embed="rId2" cstate="email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7500" y="369000"/>
            <a:ext cx="1714500" cy="1577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g-fotki.yandex.ru/get/9062/37366204.57d/0_124eb3_cfc4d6f5_L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4905688"/>
            <a:ext cx="1656184" cy="1583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10" name="Прямоугольник 9"/>
          <p:cNvSpPr/>
          <p:nvPr userDrawn="1"/>
        </p:nvSpPr>
        <p:spPr>
          <a:xfrm>
            <a:off x="342000" y="369000"/>
            <a:ext cx="8460000" cy="6120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Picture 2" descr="https://cdn.vectorstock.com/i/thumbs/39,21/curled-corners-vector-13392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687" y="5038587"/>
            <a:ext cx="1376663" cy="145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000" y="369000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07.06.2021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6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 userDrawn="1"/>
        </p:nvSpPr>
        <p:spPr>
          <a:xfrm>
            <a:off x="162000" y="189000"/>
            <a:ext cx="8820000" cy="6480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sz="1800" kern="1200" dirty="0">
              <a:solidFill>
                <a:schemeClr val="lt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235614" y="264840"/>
            <a:ext cx="8672772" cy="632832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306000" y="333000"/>
            <a:ext cx="8532000" cy="6192000"/>
          </a:xfrm>
          <a:prstGeom prst="rect">
            <a:avLst/>
          </a:prstGeom>
          <a:noFill/>
          <a:ln w="76200">
            <a:solidFill>
              <a:srgbClr val="00B050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www.renders-graphiques.fr/image/upload/normal/papillons_fleurs_feuilles.png"/>
          <p:cNvPicPr>
            <a:picLocks noChangeAspect="1" noChangeArrowheads="1"/>
          </p:cNvPicPr>
          <p:nvPr userDrawn="1"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6240" y="380688"/>
            <a:ext cx="2119432" cy="1584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 userDrawn="1"/>
        </p:nvSpPr>
        <p:spPr>
          <a:xfrm>
            <a:off x="0" y="6669000"/>
            <a:ext cx="7569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rgbClr val="00B050"/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rgbClr val="00B050"/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1043608" y="4149080"/>
            <a:ext cx="7200800" cy="98566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ru-RU" sz="1600" i="1" dirty="0">
              <a:solidFill>
                <a:srgbClr val="00B050"/>
              </a:solidFill>
              <a:cs typeface="Arial" charset="0"/>
            </a:endParaRPr>
          </a:p>
        </p:txBody>
      </p:sp>
      <p:sp>
        <p:nvSpPr>
          <p:cNvPr id="5" name="Заголовок 5"/>
          <p:cNvSpPr txBox="1">
            <a:spLocks/>
          </p:cNvSpPr>
          <p:nvPr/>
        </p:nvSpPr>
        <p:spPr>
          <a:xfrm>
            <a:off x="946482" y="1371546"/>
            <a:ext cx="7200800" cy="292387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endParaRPr lang="ru-RU" b="1" i="1" dirty="0" smtClean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  <a:p>
            <a:pPr fontAlgn="base">
              <a:spcAft>
                <a:spcPct val="0"/>
              </a:spcAft>
              <a:defRPr/>
            </a:pPr>
            <a:r>
              <a:rPr lang="ru-RU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Проект по развитию речи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3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«Использование </a:t>
            </a:r>
            <a:r>
              <a:rPr lang="ru-RU" sz="3200" b="1" i="1" dirty="0" err="1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лэпбука</a:t>
            </a:r>
            <a:r>
              <a:rPr lang="ru-RU" sz="32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в работе учителя-логопеда для автоматизации звуков речи»</a:t>
            </a:r>
          </a:p>
        </p:txBody>
      </p:sp>
    </p:spTree>
    <p:extLst>
      <p:ext uri="{BB962C8B-B14F-4D97-AF65-F5344CB8AC3E}">
        <p14:creationId xmlns:p14="http://schemas.microsoft.com/office/powerpoint/2010/main" val="158949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800" b="1" dirty="0" smtClean="0">
                <a:latin typeface="Comic Sans MS" pitchFamily="66" charset="0"/>
              </a:rPr>
              <a:t>4</a:t>
            </a:r>
            <a:r>
              <a:rPr lang="ru-RU" sz="2800" b="1" dirty="0">
                <a:latin typeface="Comic Sans MS" pitchFamily="66" charset="0"/>
              </a:rPr>
              <a:t>. «Игры со слогами»</a:t>
            </a:r>
            <a:r>
              <a:rPr lang="ru-RU" sz="2800" dirty="0">
                <a:latin typeface="Comic Sans MS" pitchFamily="66" charset="0"/>
              </a:rPr>
              <a:t> </a:t>
            </a:r>
          </a:p>
        </p:txBody>
      </p:sp>
      <p:pic>
        <p:nvPicPr>
          <p:cNvPr id="5122" name="Picture 2" descr="979"/>
          <p:cNvPicPr>
            <a:picLocks noChangeAspect="1" noChangeArrowheads="1"/>
          </p:cNvPicPr>
          <p:nvPr/>
        </p:nvPicPr>
        <p:blipFill>
          <a:blip r:embed="rId2" cstate="screen">
            <a:lum bright="24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5747427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9733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/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Comic Sans MS" pitchFamily="66" charset="0"/>
              </a:rPr>
              <a:t>5</a:t>
            </a:r>
            <a:r>
              <a:rPr lang="ru-RU" sz="2800" b="1" dirty="0" smtClean="0">
                <a:solidFill>
                  <a:srgbClr val="00B050"/>
                </a:solidFill>
                <a:latin typeface="Comic Sans MS" pitchFamily="66" charset="0"/>
              </a:rPr>
              <a:t>. «Игры со словами»</a:t>
            </a:r>
            <a:r>
              <a:rPr lang="ru-RU" sz="2800" b="1" dirty="0" smtClean="0">
                <a:latin typeface="Comic Sans MS" pitchFamily="66" charset="0"/>
              </a:rPr>
              <a:t/>
            </a:r>
            <a:br>
              <a:rPr lang="ru-RU" sz="2800" b="1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1) </a:t>
            </a:r>
            <a:r>
              <a:rPr lang="ru-RU" sz="2400" b="1" dirty="0" smtClean="0">
                <a:latin typeface="Comic Sans MS" pitchFamily="66" charset="0"/>
              </a:rPr>
              <a:t>«Наведи порядок»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2) </a:t>
            </a:r>
            <a:r>
              <a:rPr lang="ru-RU" sz="2400" b="1" dirty="0" smtClean="0">
                <a:latin typeface="Comic Sans MS" pitchFamily="66" charset="0"/>
              </a:rPr>
              <a:t>«Один – много»</a:t>
            </a:r>
            <a:r>
              <a:rPr lang="ru-RU" sz="2400" b="1" u="sng" dirty="0" smtClean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3) </a:t>
            </a:r>
            <a:r>
              <a:rPr lang="ru-RU" sz="2400" b="1" dirty="0" smtClean="0">
                <a:latin typeface="Comic Sans MS" pitchFamily="66" charset="0"/>
              </a:rPr>
              <a:t>«Подбери слова к слогам»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4) «Так говорят?»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 smtClean="0">
                <a:latin typeface="Comic Sans MS" pitchFamily="66" charset="0"/>
              </a:rPr>
              <a:t>5) «Поезд»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6) </a:t>
            </a:r>
            <a:r>
              <a:rPr lang="ru-RU" sz="2400" b="1" dirty="0" smtClean="0">
                <a:latin typeface="Comic Sans MS" pitchFamily="66" charset="0"/>
              </a:rPr>
              <a:t> «Загадки»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7) </a:t>
            </a:r>
            <a:r>
              <a:rPr lang="ru-RU" sz="2400" b="1" dirty="0" smtClean="0">
                <a:latin typeface="Comic Sans MS" pitchFamily="66" charset="0"/>
              </a:rPr>
              <a:t>«Фотограф»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 smtClean="0">
                <a:latin typeface="Comic Sans MS" pitchFamily="66" charset="0"/>
              </a:rPr>
              <a:t>8)</a:t>
            </a:r>
            <a:r>
              <a:rPr lang="ru-RU" sz="2400" b="1" dirty="0" smtClean="0">
                <a:latin typeface="Comic Sans MS" pitchFamily="66" charset="0"/>
              </a:rPr>
              <a:t> «Чего нет»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9)</a:t>
            </a:r>
            <a:r>
              <a:rPr lang="ru-RU" sz="2400" b="1" dirty="0">
                <a:latin typeface="Comic Sans MS" pitchFamily="66" charset="0"/>
              </a:rPr>
              <a:t> «Назови ласково</a:t>
            </a:r>
            <a:r>
              <a:rPr lang="ru-RU" sz="2400" b="1" dirty="0" smtClean="0">
                <a:latin typeface="Comic Sans MS" pitchFamily="66" charset="0"/>
              </a:rPr>
              <a:t>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10) «</a:t>
            </a:r>
            <a:r>
              <a:rPr lang="ru-RU" sz="2400" b="1" dirty="0">
                <a:latin typeface="Comic Sans MS" pitchFamily="66" charset="0"/>
              </a:rPr>
              <a:t> О чем я мечтаю» 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11)</a:t>
            </a:r>
            <a:r>
              <a:rPr lang="ru-RU" sz="2400" b="1" dirty="0">
                <a:latin typeface="Comic Sans MS" pitchFamily="66" charset="0"/>
              </a:rPr>
              <a:t>  «Жадина»</a:t>
            </a:r>
            <a:r>
              <a:rPr lang="ru-RU" sz="2400" dirty="0">
                <a:latin typeface="Comic Sans MS" pitchFamily="66" charset="0"/>
              </a:rPr>
              <a:t> </a:t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12)</a:t>
            </a:r>
            <a:r>
              <a:rPr lang="ru-RU" sz="2400" b="1" dirty="0">
                <a:latin typeface="Comic Sans MS" pitchFamily="66" charset="0"/>
              </a:rPr>
              <a:t> «Четвертый лишний»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13)</a:t>
            </a:r>
            <a:r>
              <a:rPr lang="ru-RU" sz="2400" b="1" dirty="0">
                <a:latin typeface="Comic Sans MS" pitchFamily="66" charset="0"/>
              </a:rPr>
              <a:t> «Из чего сделано</a:t>
            </a:r>
            <a:r>
              <a:rPr lang="ru-RU" sz="2400" b="1" dirty="0" smtClean="0">
                <a:latin typeface="Comic Sans MS" pitchFamily="66" charset="0"/>
              </a:rPr>
              <a:t>?»</a:t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dirty="0">
                <a:latin typeface="Comic Sans MS" pitchFamily="66" charset="0"/>
              </a:rPr>
              <a:t>14</a:t>
            </a:r>
            <a:r>
              <a:rPr lang="ru-RU" sz="2400" b="1" dirty="0">
                <a:latin typeface="Comic Sans MS" pitchFamily="66" charset="0"/>
              </a:rPr>
              <a:t>) «Сосчитай сколько»</a:t>
            </a:r>
            <a:r>
              <a:rPr lang="ru-RU" sz="2400" dirty="0">
                <a:latin typeface="Comic Sans MS" pitchFamily="66" charset="0"/>
              </a:rPr>
              <a:t> </a:t>
            </a:r>
            <a:r>
              <a:rPr lang="ru-RU" sz="2400" dirty="0" smtClean="0">
                <a:latin typeface="Comic Sans MS" pitchFamily="66" charset="0"/>
              </a:rPr>
              <a:t/>
            </a:r>
            <a:br>
              <a:rPr lang="ru-RU" sz="2400" dirty="0" smtClean="0">
                <a:latin typeface="Comic Sans MS" pitchFamily="66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6182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990"/>
          <p:cNvPicPr>
            <a:picLocks noChangeAspect="1" noChangeArrowheads="1"/>
          </p:cNvPicPr>
          <p:nvPr/>
        </p:nvPicPr>
        <p:blipFill>
          <a:blip r:embed="rId2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124744"/>
            <a:ext cx="4824536" cy="4192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C:\Users\Svt2\Desktop\лепбук проект\Фото Бредихина\DSC_042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8164" y="1446545"/>
            <a:ext cx="2376264" cy="3549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5241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985"/>
          <p:cNvPicPr>
            <a:picLocks noChangeAspect="1" noChangeArrowheads="1"/>
          </p:cNvPicPr>
          <p:nvPr/>
        </p:nvPicPr>
        <p:blipFill>
          <a:blip r:embed="rId2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692696"/>
            <a:ext cx="2569844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 descr="986"/>
          <p:cNvPicPr>
            <a:picLocks noChangeAspect="1" noChangeArrowheads="1"/>
          </p:cNvPicPr>
          <p:nvPr/>
        </p:nvPicPr>
        <p:blipFill>
          <a:blip r:embed="rId3" cstate="screen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2664296" cy="292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 descr="C:\Users\Svt2\Desktop\лепбук проект\Фото Бредихина\DSC_044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586643"/>
            <a:ext cx="3613032" cy="539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080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989"/>
          <p:cNvPicPr>
            <a:picLocks noChangeAspect="1" noChangeArrowheads="1"/>
          </p:cNvPicPr>
          <p:nvPr/>
        </p:nvPicPr>
        <p:blipFill>
          <a:blip r:embed="rId2" cstate="screen">
            <a:lum bright="1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0718" y="620688"/>
            <a:ext cx="2400300" cy="200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 descr="978"/>
          <p:cNvPicPr>
            <a:picLocks noChangeAspect="1" noChangeArrowheads="1"/>
          </p:cNvPicPr>
          <p:nvPr/>
        </p:nvPicPr>
        <p:blipFill>
          <a:blip r:embed="rId3" cstate="screen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76671"/>
            <a:ext cx="2982965" cy="21537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 descr="C:\Users\Svt2\Desktop\лепбук проект\Фото Бредихина\DSC_045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3366354"/>
            <a:ext cx="2664296" cy="30245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Svt2\Desktop\лепбук проект\Фото Бредихина\DSC_043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536" y="3366354"/>
            <a:ext cx="4288267" cy="2870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11760" y="2459504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atin typeface="Comic Sans MS" pitchFamily="66" charset="0"/>
              </a:rPr>
              <a:t>        6</a:t>
            </a:r>
            <a:r>
              <a:rPr lang="ru-RU" b="1" dirty="0">
                <a:latin typeface="Comic Sans MS" pitchFamily="66" charset="0"/>
              </a:rPr>
              <a:t>. «</a:t>
            </a:r>
            <a:r>
              <a:rPr lang="ru-RU" sz="2400" b="1" dirty="0">
                <a:latin typeface="Comic Sans MS" pitchFamily="66" charset="0"/>
              </a:rPr>
              <a:t>Игры с буквой</a:t>
            </a:r>
            <a:r>
              <a:rPr lang="ru-RU" b="1" dirty="0">
                <a:latin typeface="Comic Sans MS" pitchFamily="66" charset="0"/>
              </a:rPr>
              <a:t>»</a:t>
            </a:r>
            <a:r>
              <a:rPr lang="ru-RU" dirty="0">
                <a:latin typeface="Comic Sans MS" pitchFamily="66" charset="0"/>
              </a:rPr>
              <a:t/>
            </a:r>
            <a:br>
              <a:rPr lang="ru-RU" dirty="0">
                <a:latin typeface="Comic Sans MS" pitchFamily="66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250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/>
          <a:lstStyle/>
          <a:p>
            <a:pPr algn="l"/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7</a:t>
            </a:r>
            <a:r>
              <a:rPr lang="ru-RU" sz="2800" b="1" dirty="0">
                <a:latin typeface="Comic Sans MS" pitchFamily="66" charset="0"/>
              </a:rPr>
              <a:t>. «Скороговорки»</a:t>
            </a:r>
            <a:r>
              <a:rPr lang="ru-RU" sz="2800" dirty="0">
                <a:latin typeface="Comic Sans MS" pitchFamily="66" charset="0"/>
              </a:rPr>
              <a:t> </a:t>
            </a:r>
            <a:br>
              <a:rPr lang="ru-RU" sz="2800" dirty="0">
                <a:latin typeface="Comic Sans MS" pitchFamily="66" charset="0"/>
              </a:rPr>
            </a:br>
            <a:r>
              <a:rPr lang="ru-RU" sz="2800" dirty="0">
                <a:latin typeface="Comic Sans MS" pitchFamily="66" charset="0"/>
              </a:rPr>
              <a:t>8</a:t>
            </a:r>
            <a:r>
              <a:rPr lang="ru-RU" sz="2800" b="1" dirty="0">
                <a:latin typeface="Comic Sans MS" pitchFamily="66" charset="0"/>
              </a:rPr>
              <a:t>. «</a:t>
            </a:r>
            <a:r>
              <a:rPr lang="ru-RU" sz="2800" b="1" dirty="0" err="1">
                <a:latin typeface="Comic Sans MS" pitchFamily="66" charset="0"/>
              </a:rPr>
              <a:t>Чистоговорки</a:t>
            </a:r>
            <a:r>
              <a:rPr lang="ru-RU" sz="2800" b="1" dirty="0">
                <a:latin typeface="Comic Sans MS" pitchFamily="66" charset="0"/>
              </a:rPr>
              <a:t> и стихи»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pic>
        <p:nvPicPr>
          <p:cNvPr id="9218" name="Picture 2" descr="987"/>
          <p:cNvPicPr>
            <a:picLocks noChangeAspect="1" noChangeArrowheads="1"/>
          </p:cNvPicPr>
          <p:nvPr/>
        </p:nvPicPr>
        <p:blipFill>
          <a:blip r:embed="rId2" cstate="screen">
            <a:lum bright="12000"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2060848"/>
            <a:ext cx="3805346" cy="3024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 descr="988"/>
          <p:cNvPicPr>
            <a:picLocks noChangeAspect="1" noChangeArrowheads="1"/>
          </p:cNvPicPr>
          <p:nvPr/>
        </p:nvPicPr>
        <p:blipFill>
          <a:blip r:embed="rId3" cstate="screen">
            <a:lum bright="6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6792" y="1844824"/>
            <a:ext cx="3900367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04901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9</a:t>
            </a:r>
            <a:r>
              <a:rPr lang="ru-RU" sz="2800" b="1" dirty="0">
                <a:latin typeface="Comic Sans MS" pitchFamily="66" charset="0"/>
              </a:rPr>
              <a:t>. «Собери </a:t>
            </a:r>
            <a:r>
              <a:rPr lang="ru-RU" sz="2800" b="1" dirty="0" err="1">
                <a:latin typeface="Comic Sans MS" pitchFamily="66" charset="0"/>
              </a:rPr>
              <a:t>пазлы</a:t>
            </a:r>
            <a:r>
              <a:rPr lang="ru-RU" sz="2800" b="1" dirty="0">
                <a:latin typeface="Comic Sans MS" pitchFamily="66" charset="0"/>
              </a:rPr>
              <a:t>, придумай рассказ» </a:t>
            </a:r>
            <a:endParaRPr lang="ru-RU" sz="2800" dirty="0">
              <a:latin typeface="Comic Sans MS" pitchFamily="66" charset="0"/>
            </a:endParaRPr>
          </a:p>
        </p:txBody>
      </p:sp>
      <p:pic>
        <p:nvPicPr>
          <p:cNvPr id="10242" name="Picture 2" descr="984"/>
          <p:cNvPicPr>
            <a:picLocks noChangeAspect="1" noChangeArrowheads="1"/>
          </p:cNvPicPr>
          <p:nvPr/>
        </p:nvPicPr>
        <p:blipFill>
          <a:blip r:embed="rId2" cstate="screen">
            <a:lum bright="12000"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1772816"/>
            <a:ext cx="6336704" cy="40964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905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10. </a:t>
            </a:r>
            <a:r>
              <a:rPr lang="ru-RU" sz="2800" b="1" dirty="0" err="1">
                <a:latin typeface="Comic Sans MS" pitchFamily="66" charset="0"/>
              </a:rPr>
              <a:t>Синквейн</a:t>
            </a:r>
            <a:r>
              <a:rPr lang="ru-RU" sz="2800" dirty="0">
                <a:latin typeface="Comic Sans MS" pitchFamily="66" charset="0"/>
              </a:rPr>
              <a:t/>
            </a:r>
            <a:br>
              <a:rPr lang="ru-RU" sz="2800" dirty="0">
                <a:latin typeface="Comic Sans MS" pitchFamily="66" charset="0"/>
              </a:rPr>
            </a:br>
            <a:endParaRPr lang="ru-RU" sz="2800" dirty="0">
              <a:latin typeface="Comic Sans MS" pitchFamily="66" charset="0"/>
            </a:endParaRPr>
          </a:p>
        </p:txBody>
      </p:sp>
      <p:pic>
        <p:nvPicPr>
          <p:cNvPr id="11267" name="Picture 3" descr="C:\Users\Svt2\Desktop\лепбук проект\Фото Бредихина\синквейн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772816"/>
            <a:ext cx="7399324" cy="42615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032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Svt2\Desktop\лепбук проект\Фото Бредихина\DSC_04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455" y="692696"/>
            <a:ext cx="8280009" cy="5543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598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1"/>
          <p:cNvGrpSpPr>
            <a:grpSpLocks/>
          </p:cNvGrpSpPr>
          <p:nvPr/>
        </p:nvGrpSpPr>
        <p:grpSpPr bwMode="auto">
          <a:xfrm>
            <a:off x="1285850" y="3140968"/>
            <a:ext cx="6715172" cy="3327594"/>
            <a:chOff x="607288" y="-815361"/>
            <a:chExt cx="7925152" cy="5261270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5839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B05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59130" y="3813294"/>
              <a:ext cx="6491880" cy="632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B05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2" name="Заголовок 5"/>
          <p:cNvSpPr txBox="1">
            <a:spLocks/>
          </p:cNvSpPr>
          <p:nvPr/>
        </p:nvSpPr>
        <p:spPr>
          <a:xfrm>
            <a:off x="965005" y="2411597"/>
            <a:ext cx="7200800" cy="156966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ctr">
            <a:sp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base">
              <a:spcAft>
                <a:spcPct val="0"/>
              </a:spcAft>
              <a:defRPr/>
            </a:pPr>
            <a:r>
              <a:rPr lang="ru-RU" sz="4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Спасибо</a:t>
            </a:r>
          </a:p>
          <a:p>
            <a:pPr fontAlgn="base">
              <a:spcAft>
                <a:spcPct val="0"/>
              </a:spcAft>
              <a:defRPr/>
            </a:pPr>
            <a:r>
              <a:rPr lang="ru-RU" sz="4800" b="1" i="1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 </a:t>
            </a:r>
            <a:r>
              <a:rPr lang="ru-RU" sz="4800" b="1" i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+mn-lt"/>
                <a:cs typeface="Arial" charset="0"/>
              </a:rPr>
              <a:t>за внимание!</a:t>
            </a:r>
            <a:endParaRPr lang="ru-RU" sz="4800" b="1" i="1" dirty="0">
              <a:ln w="19050">
                <a:solidFill>
                  <a:prstClr val="white"/>
                </a:solidFill>
                <a:prstDash val="solid"/>
              </a:ln>
              <a:solidFill>
                <a:srgbClr val="00B05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+mn-lt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648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5760640"/>
          </a:xfrm>
        </p:spPr>
        <p:txBody>
          <a:bodyPr/>
          <a:lstStyle/>
          <a:p>
            <a:pPr marL="0" indent="0">
              <a:lnSpc>
                <a:spcPct val="120000"/>
              </a:lnSpc>
              <a:buNone/>
            </a:pPr>
            <a:r>
              <a:rPr lang="ru-RU" dirty="0"/>
              <a:t> </a:t>
            </a:r>
            <a:r>
              <a:rPr lang="ru-RU" sz="4000" b="1" dirty="0" err="1">
                <a:solidFill>
                  <a:srgbClr val="00B050"/>
                </a:solidFill>
              </a:rPr>
              <a:t>Лэпбук</a:t>
            </a:r>
            <a:r>
              <a:rPr lang="ru-RU" sz="2400" dirty="0"/>
              <a:t> </a:t>
            </a:r>
            <a:r>
              <a:rPr lang="ru-RU" sz="2400" dirty="0">
                <a:latin typeface="Comic Sans MS" pitchFamily="66" charset="0"/>
              </a:rPr>
              <a:t>– в дословном переводе с английского языка означает «книга на коленях». Он представляет собой папку или книжку – раскладушку с тематическим наполнением, с разными кармашками, подвижными деталями.</a:t>
            </a:r>
            <a:r>
              <a:rPr lang="ru-RU" sz="2400" i="1" dirty="0">
                <a:latin typeface="Comic Sans MS" pitchFamily="66" charset="0"/>
              </a:rPr>
              <a:t> </a:t>
            </a:r>
            <a:r>
              <a:rPr lang="ru-RU" sz="2400" dirty="0" err="1">
                <a:latin typeface="Comic Sans MS" pitchFamily="66" charset="0"/>
              </a:rPr>
              <a:t>Лэпбук</a:t>
            </a:r>
            <a:r>
              <a:rPr lang="ru-RU" sz="2400" dirty="0">
                <a:latin typeface="Comic Sans MS" pitchFamily="66" charset="0"/>
              </a:rPr>
              <a:t> - это тематическая или интерактивная папка. Он позволяет закрепить и систематизировать изученный материал, а также помогает быстро освежить в памяти пройденные темы.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809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112567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 err="1">
                <a:solidFill>
                  <a:srgbClr val="00B050"/>
                </a:solidFill>
                <a:latin typeface="Comic Sans MS" pitchFamily="66" charset="0"/>
              </a:rPr>
              <a:t>Лэпбук</a:t>
            </a:r>
            <a:r>
              <a:rPr lang="ru-RU" sz="2000" dirty="0">
                <a:latin typeface="Comic Sans MS" pitchFamily="66" charset="0"/>
              </a:rPr>
              <a:t> отвечает требованиям ФГОС дошкольного образования к пространственной предметно-развивающей среде: </a:t>
            </a:r>
          </a:p>
          <a:p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информативен</a:t>
            </a:r>
          </a:p>
          <a:p>
            <a:r>
              <a:rPr lang="ru-RU" sz="2000" dirty="0" err="1" smtClean="0">
                <a:latin typeface="Comic Sans MS" pitchFamily="66" charset="0"/>
              </a:rPr>
              <a:t>полифункционален</a:t>
            </a:r>
            <a:r>
              <a:rPr lang="ru-RU" sz="2000" dirty="0" smtClean="0">
                <a:latin typeface="Comic Sans MS" pitchFamily="66" charset="0"/>
              </a:rPr>
              <a:t> </a:t>
            </a:r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обладает дидактическими </a:t>
            </a:r>
            <a:r>
              <a:rPr lang="ru-RU" sz="2000" dirty="0" smtClean="0">
                <a:latin typeface="Comic Sans MS" pitchFamily="66" charset="0"/>
              </a:rPr>
              <a:t>свойствами</a:t>
            </a:r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является средством художественно — эстетического развития ребенка, приобщает его к миру </a:t>
            </a:r>
            <a:r>
              <a:rPr lang="ru-RU" sz="2000" dirty="0" smtClean="0">
                <a:latin typeface="Comic Sans MS" pitchFamily="66" charset="0"/>
              </a:rPr>
              <a:t>искусства</a:t>
            </a:r>
            <a:endParaRPr lang="ru-RU" sz="2000" dirty="0">
              <a:latin typeface="Comic Sans MS" pitchFamily="66" charset="0"/>
            </a:endParaRPr>
          </a:p>
          <a:p>
            <a:r>
              <a:rPr lang="ru-RU" sz="2000" dirty="0">
                <a:latin typeface="Comic Sans MS" pitchFamily="66" charset="0"/>
              </a:rPr>
              <a:t> вариативен </a:t>
            </a:r>
            <a:endParaRPr lang="ru-RU" sz="2000" dirty="0" smtClean="0">
              <a:latin typeface="Comic Sans MS" pitchFamily="66" charset="0"/>
            </a:endParaRPr>
          </a:p>
          <a:p>
            <a:pPr>
              <a:lnSpc>
                <a:spcPct val="130000"/>
              </a:lnSpc>
            </a:pPr>
            <a:r>
              <a:rPr lang="ru-RU" sz="2000" dirty="0" smtClean="0">
                <a:latin typeface="Comic Sans MS" pitchFamily="66" charset="0"/>
              </a:rPr>
              <a:t>его структура и содержание доступны детям дошкольного возраста </a:t>
            </a:r>
          </a:p>
          <a:p>
            <a:r>
              <a:rPr lang="ru-RU" sz="2000" dirty="0" smtClean="0">
                <a:latin typeface="Comic Sans MS" pitchFamily="66" charset="0"/>
              </a:rPr>
              <a:t>обеспечивает </a:t>
            </a:r>
            <a:r>
              <a:rPr lang="ru-RU" sz="2000" dirty="0">
                <a:latin typeface="Comic Sans MS" pitchFamily="66" charset="0"/>
              </a:rPr>
              <a:t>игровую, познавательную, исследовательскую и творческую активность всех воспитанников.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5012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548680"/>
            <a:ext cx="8229600" cy="5737840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ru-RU" sz="2800" b="1" dirty="0">
                <a:solidFill>
                  <a:srgbClr val="00B050"/>
                </a:solidFill>
                <a:latin typeface="Comic Sans MS" pitchFamily="66" charset="0"/>
              </a:rPr>
              <a:t>Задачи проекта: </a:t>
            </a:r>
            <a:r>
              <a:rPr lang="ru-RU" sz="2000" dirty="0">
                <a:latin typeface="Comic Sans MS" pitchFamily="66" charset="0"/>
              </a:rPr>
              <a:t/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1. Способствовать формированию интереса к обучению. 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2. Автоматизировать звуки речи в слогах, словах и предложениях детей старшего дошкольного возраста.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>
                <a:latin typeface="Comic Sans MS" pitchFamily="66" charset="0"/>
              </a:rPr>
              <a:t>3. Развивать у детей эмоциональную отзывчивость, внимание, любознательность.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ru-RU" sz="2000" dirty="0" smtClean="0">
                <a:latin typeface="Comic Sans MS" pitchFamily="66" charset="0"/>
              </a:rPr>
              <a:t>4</a:t>
            </a:r>
            <a:r>
              <a:rPr lang="ru-RU" sz="2000" dirty="0">
                <a:latin typeface="Comic Sans MS" pitchFamily="66" charset="0"/>
              </a:rPr>
              <a:t>. Развивать общую и мелкую моторику.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ru-RU" sz="2000" dirty="0" smtClean="0">
                <a:latin typeface="Comic Sans MS" pitchFamily="66" charset="0"/>
              </a:rPr>
              <a:t>5</a:t>
            </a:r>
            <a:r>
              <a:rPr lang="ru-RU" sz="2000" dirty="0">
                <a:latin typeface="Comic Sans MS" pitchFamily="66" charset="0"/>
              </a:rPr>
              <a:t>. Развивать речевое дыхание. 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6</a:t>
            </a:r>
            <a:r>
              <a:rPr lang="ru-RU" sz="2000" dirty="0">
                <a:latin typeface="Comic Sans MS" pitchFamily="66" charset="0"/>
              </a:rPr>
              <a:t>. Совершенствовать лексико – грамматическую структуру речи.</a:t>
            </a:r>
            <a:br>
              <a:rPr lang="ru-RU" sz="2000" dirty="0">
                <a:latin typeface="Comic Sans MS" pitchFamily="66" charset="0"/>
              </a:rPr>
            </a:br>
            <a:r>
              <a:rPr lang="ru-RU" sz="2000" dirty="0" smtClean="0">
                <a:latin typeface="Comic Sans MS" pitchFamily="66" charset="0"/>
              </a:rPr>
              <a:t>7</a:t>
            </a:r>
            <a:r>
              <a:rPr lang="ru-RU" sz="2000" dirty="0">
                <a:latin typeface="Comic Sans MS" pitchFamily="66" charset="0"/>
              </a:rPr>
              <a:t>. Пополнить развивающую предметно-пространственную среду </a:t>
            </a:r>
            <a:r>
              <a:rPr lang="ru-RU" sz="2000" dirty="0" smtClean="0">
                <a:latin typeface="Comic Sans MS" pitchFamily="66" charset="0"/>
              </a:rPr>
              <a:t>   учителя </a:t>
            </a:r>
            <a:r>
              <a:rPr lang="ru-RU" sz="2000" dirty="0">
                <a:latin typeface="Comic Sans MS" pitchFamily="66" charset="0"/>
              </a:rPr>
              <a:t>– логопеда.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ru-RU" sz="2000" dirty="0" smtClean="0">
                <a:latin typeface="Comic Sans MS" pitchFamily="66" charset="0"/>
              </a:rPr>
              <a:t> 8</a:t>
            </a:r>
            <a:r>
              <a:rPr lang="ru-RU" sz="2000" dirty="0">
                <a:latin typeface="Comic Sans MS" pitchFamily="66" charset="0"/>
              </a:rPr>
              <a:t>. Дать родителям знания о влиянии </a:t>
            </a:r>
            <a:r>
              <a:rPr lang="ru-RU" sz="2000" dirty="0" err="1">
                <a:latin typeface="Comic Sans MS" pitchFamily="66" charset="0"/>
              </a:rPr>
              <a:t>лэпбука</a:t>
            </a:r>
            <a:r>
              <a:rPr lang="ru-RU" sz="2000" dirty="0">
                <a:latin typeface="Comic Sans MS" pitchFamily="66" charset="0"/>
              </a:rPr>
              <a:t> на речь ребенка . </a:t>
            </a:r>
            <a:endParaRPr lang="ru-RU" sz="2000" dirty="0" smtClean="0">
              <a:latin typeface="Comic Sans MS" pitchFamily="66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ru-RU" sz="2000" dirty="0">
                <a:latin typeface="Comic Sans MS" pitchFamily="66" charset="0"/>
              </a:rPr>
              <a:t> </a:t>
            </a:r>
            <a:r>
              <a:rPr lang="ru-RU" sz="2000" dirty="0" smtClean="0">
                <a:latin typeface="Comic Sans MS" pitchFamily="66" charset="0"/>
              </a:rPr>
              <a:t>9</a:t>
            </a:r>
            <a:r>
              <a:rPr lang="ru-RU" sz="2000" dirty="0">
                <a:latin typeface="Comic Sans MS" pitchFamily="66" charset="0"/>
              </a:rPr>
              <a:t>. Привлечь родителей к активному участию в проекте. </a:t>
            </a:r>
            <a:br>
              <a:rPr lang="ru-RU" sz="2000" dirty="0">
                <a:latin typeface="Comic Sans MS" pitchFamily="66" charset="0"/>
              </a:rPr>
            </a:b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4331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857916"/>
          </a:xfrm>
        </p:spPr>
        <p:txBody>
          <a:bodyPr/>
          <a:lstStyle/>
          <a:p>
            <a:pPr marL="0" indent="0">
              <a:lnSpc>
                <a:spcPct val="130000"/>
              </a:lnSpc>
              <a:buNone/>
            </a:pPr>
            <a:r>
              <a:rPr lang="ru-RU" sz="2800" b="1" dirty="0">
                <a:solidFill>
                  <a:srgbClr val="00B050"/>
                </a:solidFill>
                <a:latin typeface="Comic Sans MS" pitchFamily="66" charset="0"/>
              </a:rPr>
              <a:t>Этапы осуществления проекта </a:t>
            </a:r>
            <a:endParaRPr lang="ru-RU" sz="2800" dirty="0">
              <a:solidFill>
                <a:srgbClr val="00B050"/>
              </a:solidFill>
              <a:latin typeface="Comic Sans MS" pitchFamily="66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ru-RU" sz="1800" b="1" dirty="0">
                <a:latin typeface="Comic Sans MS" pitchFamily="66" charset="0"/>
              </a:rPr>
              <a:t>1. Подготовительный этап.</a:t>
            </a:r>
            <a:r>
              <a:rPr lang="ru-RU" sz="1800" dirty="0">
                <a:latin typeface="Comic Sans MS" pitchFamily="66" charset="0"/>
              </a:rPr>
              <a:t/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Изучение литературы по теме.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Ознакомление с передовым опытом.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Подбор наглядно-дидактических пособий.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Изготовление </a:t>
            </a:r>
            <a:r>
              <a:rPr lang="ru-RU" sz="1800" dirty="0" err="1">
                <a:latin typeface="Comic Sans MS" pitchFamily="66" charset="0"/>
              </a:rPr>
              <a:t>лэпбука</a:t>
            </a:r>
            <a:r>
              <a:rPr lang="ru-RU" sz="1800" dirty="0">
                <a:latin typeface="Comic Sans MS" pitchFamily="66" charset="0"/>
              </a:rPr>
              <a:t>.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ru-RU" sz="1800" b="1" dirty="0">
                <a:latin typeface="Comic Sans MS" pitchFamily="66" charset="0"/>
              </a:rPr>
              <a:t>2. Основной этап.</a:t>
            </a:r>
            <a:endParaRPr lang="ru-RU" sz="1800" dirty="0">
              <a:latin typeface="Comic Sans MS" pitchFamily="66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ru-RU" sz="1800" dirty="0">
                <a:latin typeface="Comic Sans MS" pitchFamily="66" charset="0"/>
              </a:rPr>
              <a:t>• Знакомство детей с </a:t>
            </a:r>
            <a:r>
              <a:rPr lang="ru-RU" sz="1800" dirty="0" err="1">
                <a:latin typeface="Comic Sans MS" pitchFamily="66" charset="0"/>
              </a:rPr>
              <a:t>лэпбуком</a:t>
            </a:r>
            <a:r>
              <a:rPr lang="ru-RU" sz="1800" dirty="0">
                <a:latin typeface="Comic Sans MS" pitchFamily="66" charset="0"/>
              </a:rPr>
              <a:t>;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Индивидуальная работа по постановке и автоматизации звуков речи; 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ru-RU" sz="1800" b="1" dirty="0">
                <a:latin typeface="Comic Sans MS" pitchFamily="66" charset="0"/>
              </a:rPr>
              <a:t>3. Заключительный этап.</a:t>
            </a:r>
            <a:endParaRPr lang="ru-RU" sz="1800" dirty="0">
              <a:latin typeface="Comic Sans MS" pitchFamily="66" charset="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ru-RU" sz="1800" dirty="0">
                <a:latin typeface="Comic Sans MS" pitchFamily="66" charset="0"/>
              </a:rPr>
              <a:t>• Оформление отчетной документации, фотоотчет. 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Презентация на педсовете перед педагогами образовательного учреждения.</a:t>
            </a:r>
            <a:br>
              <a:rPr lang="ru-RU" sz="1800" dirty="0">
                <a:latin typeface="Comic Sans MS" pitchFamily="66" charset="0"/>
              </a:rPr>
            </a:br>
            <a:r>
              <a:rPr lang="ru-RU" sz="1800" dirty="0">
                <a:latin typeface="Comic Sans MS" pitchFamily="66" charset="0"/>
              </a:rPr>
              <a:t>• Выступление на родительском собрании о применении индивидуальных </a:t>
            </a:r>
            <a:r>
              <a:rPr lang="ru-RU" sz="1800" dirty="0" err="1">
                <a:latin typeface="Comic Sans MS" pitchFamily="66" charset="0"/>
              </a:rPr>
              <a:t>лэпбуков</a:t>
            </a:r>
            <a:r>
              <a:rPr lang="ru-RU" sz="1800" dirty="0">
                <a:latin typeface="Comic Sans MS" pitchFamily="66" charset="0"/>
              </a:rPr>
              <a:t> по коррекции звукопроизношения. </a:t>
            </a:r>
            <a:r>
              <a:rPr lang="ru-RU" sz="2000" dirty="0">
                <a:latin typeface="Comic Sans MS" pitchFamily="66" charset="0"/>
              </a:rPr>
              <a:t/>
            </a:r>
            <a:br>
              <a:rPr lang="ru-RU" sz="2000" dirty="0">
                <a:latin typeface="Comic Sans MS" pitchFamily="66" charset="0"/>
              </a:rPr>
            </a:br>
            <a:endParaRPr lang="ru-RU" sz="2000" dirty="0"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095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714356"/>
            <a:ext cx="8229600" cy="5666972"/>
          </a:xfrm>
        </p:spPr>
        <p:txBody>
          <a:bodyPr/>
          <a:lstStyle/>
          <a:p>
            <a:pPr>
              <a:lnSpc>
                <a:spcPct val="130000"/>
              </a:lnSpc>
              <a:buNone/>
            </a:pP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Цель педагогического </a:t>
            </a: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воздействия:</a:t>
            </a:r>
          </a:p>
          <a:p>
            <a:pPr>
              <a:lnSpc>
                <a:spcPct val="13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   </a:t>
            </a:r>
            <a:r>
              <a:rPr lang="ru-RU" sz="2200" dirty="0" smtClean="0">
                <a:latin typeface="Comic Sans MS" pitchFamily="66" charset="0"/>
              </a:rPr>
              <a:t>Выравнивание </a:t>
            </a:r>
            <a:r>
              <a:rPr lang="ru-RU" sz="2200" dirty="0">
                <a:latin typeface="Comic Sans MS" pitchFamily="66" charset="0"/>
              </a:rPr>
              <a:t>речевого и психофизического развития детей и обеспечение их всестороннего гармоничного </a:t>
            </a:r>
            <a:r>
              <a:rPr lang="ru-RU" sz="2200" dirty="0" smtClean="0">
                <a:latin typeface="Comic Sans MS" pitchFamily="66" charset="0"/>
              </a:rPr>
              <a:t>развития.</a:t>
            </a:r>
            <a:endParaRPr lang="ru-RU" sz="2200" dirty="0">
              <a:latin typeface="Comic Sans MS" pitchFamily="66" charset="0"/>
            </a:endParaRPr>
          </a:p>
          <a:p>
            <a:pPr>
              <a:lnSpc>
                <a:spcPct val="130000"/>
              </a:lnSpc>
              <a:buNone/>
            </a:pPr>
            <a:r>
              <a:rPr lang="ru-RU" sz="2400" b="1" dirty="0">
                <a:solidFill>
                  <a:srgbClr val="00B050"/>
                </a:solidFill>
                <a:latin typeface="Comic Sans MS" pitchFamily="66" charset="0"/>
              </a:rPr>
              <a:t>Ожидаемые результаты по проекту: </a:t>
            </a:r>
            <a:r>
              <a:rPr lang="ru-RU" sz="2400" dirty="0">
                <a:latin typeface="Comic Sans MS" pitchFamily="66" charset="0"/>
              </a:rPr>
              <a:t/>
            </a:r>
            <a:br>
              <a:rPr lang="ru-RU" sz="24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• Привлечение родителей и детей нашего ДОУ в увлекательный мир </a:t>
            </a:r>
            <a:r>
              <a:rPr lang="ru-RU" sz="2200" dirty="0" err="1">
                <a:latin typeface="Comic Sans MS" pitchFamily="66" charset="0"/>
              </a:rPr>
              <a:t>лэпбука</a:t>
            </a:r>
            <a:r>
              <a:rPr lang="ru-RU" sz="2200" dirty="0">
                <a:latin typeface="Comic Sans MS" pitchFamily="66" charset="0"/>
              </a:rPr>
              <a:t>. </a:t>
            </a:r>
            <a:br>
              <a:rPr lang="ru-RU" sz="2200" dirty="0">
                <a:latin typeface="Comic Sans MS" pitchFamily="66" charset="0"/>
              </a:rPr>
            </a:br>
            <a:r>
              <a:rPr lang="ru-RU" sz="2200" dirty="0">
                <a:latin typeface="Comic Sans MS" pitchFamily="66" charset="0"/>
              </a:rPr>
              <a:t>• Автоматизация звуков речи в увлекательных играх </a:t>
            </a:r>
            <a:r>
              <a:rPr lang="ru-RU" sz="2200" dirty="0" err="1" smtClean="0">
                <a:latin typeface="Comic Sans MS" pitchFamily="66" charset="0"/>
              </a:rPr>
              <a:t>лэпбука</a:t>
            </a:r>
            <a:r>
              <a:rPr lang="ru-RU" sz="2200" dirty="0" smtClean="0">
                <a:latin typeface="Comic Sans MS" pitchFamily="66" charset="0"/>
              </a:rPr>
              <a:t>.</a:t>
            </a:r>
          </a:p>
          <a:p>
            <a:pPr>
              <a:lnSpc>
                <a:spcPct val="130000"/>
              </a:lnSpc>
              <a:buNone/>
            </a:pPr>
            <a:r>
              <a:rPr lang="ru-RU" sz="2400" b="1" dirty="0" smtClean="0">
                <a:solidFill>
                  <a:srgbClr val="00B050"/>
                </a:solidFill>
                <a:latin typeface="Comic Sans MS" pitchFamily="66" charset="0"/>
              </a:rPr>
              <a:t>Итоги проектной деятельности: </a:t>
            </a:r>
            <a:r>
              <a:rPr lang="ru-RU" sz="2200" dirty="0" smtClean="0">
                <a:latin typeface="Comic Sans MS" pitchFamily="66" charset="0"/>
              </a:rPr>
              <a:t>успешная автоматизация заданных звуков в увлекательных играх</a:t>
            </a:r>
            <a:endParaRPr lang="ru-RU" sz="2200" dirty="0">
              <a:latin typeface="Comic Sans MS" pitchFamily="66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053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«Забавные </a:t>
            </a:r>
            <a:r>
              <a:rPr lang="ru-RU" sz="3600" b="1" dirty="0" err="1" smtClean="0">
                <a:solidFill>
                  <a:srgbClr val="00B050"/>
                </a:solidFill>
                <a:latin typeface="Comic Sans MS" pitchFamily="66" charset="0"/>
              </a:rPr>
              <a:t>шипелочки</a:t>
            </a:r>
            <a:r>
              <a:rPr lang="ru-RU" sz="3600" b="1" dirty="0" smtClean="0">
                <a:solidFill>
                  <a:srgbClr val="00B050"/>
                </a:solidFill>
                <a:latin typeface="Comic Sans MS" pitchFamily="66" charset="0"/>
              </a:rPr>
              <a:t>»</a:t>
            </a:r>
            <a:r>
              <a:rPr lang="ru-RU" sz="2400" b="1" dirty="0" smtClean="0">
                <a:latin typeface="Comic Sans MS" pitchFamily="66" charset="0"/>
              </a:rPr>
              <a:t/>
            </a:r>
            <a:br>
              <a:rPr lang="ru-RU" sz="2400" b="1" dirty="0" smtClean="0">
                <a:latin typeface="Comic Sans MS" pitchFamily="66" charset="0"/>
              </a:rPr>
            </a:br>
            <a:r>
              <a:rPr lang="ru-RU" sz="2400" b="1" dirty="0">
                <a:latin typeface="Comic Sans MS" pitchFamily="66" charset="0"/>
              </a:rPr>
              <a:t>Игры и задания содержащиеся в </a:t>
            </a:r>
            <a:r>
              <a:rPr lang="ru-RU" sz="2400" b="1" dirty="0" err="1">
                <a:latin typeface="Comic Sans MS" pitchFamily="66" charset="0"/>
              </a:rPr>
              <a:t>лэпбуке</a:t>
            </a:r>
            <a:r>
              <a:rPr lang="ru-RU" sz="2400" b="1" dirty="0">
                <a:latin typeface="Comic Sans MS" pitchFamily="66" charset="0"/>
              </a:rPr>
              <a:t/>
            </a:r>
            <a:br>
              <a:rPr lang="ru-RU" sz="2400" b="1" dirty="0">
                <a:latin typeface="Comic Sans MS" pitchFamily="66" charset="0"/>
              </a:rPr>
            </a:b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676672"/>
          </a:xfrm>
        </p:spPr>
        <p:txBody>
          <a:bodyPr/>
          <a:lstStyle/>
          <a:p>
            <a:pPr marL="0" indent="0">
              <a:buNone/>
            </a:pPr>
            <a:r>
              <a:rPr lang="ru-RU" sz="2800" b="1" dirty="0">
                <a:latin typeface="Comic Sans MS" pitchFamily="66" charset="0"/>
              </a:rPr>
              <a:t>1. «Как ветерок путешествует?»</a:t>
            </a:r>
            <a:r>
              <a:rPr lang="ru-RU" sz="2800" dirty="0">
                <a:latin typeface="Comic Sans MS" pitchFamily="66" charset="0"/>
              </a:rPr>
              <a:t> </a:t>
            </a:r>
          </a:p>
          <a:p>
            <a:endParaRPr lang="ru-RU" dirty="0"/>
          </a:p>
        </p:txBody>
      </p:sp>
      <p:pic>
        <p:nvPicPr>
          <p:cNvPr id="4" name="Picture 2" descr="977"/>
          <p:cNvPicPr>
            <a:picLocks noChangeAspect="1" noChangeArrowheads="1"/>
          </p:cNvPicPr>
          <p:nvPr/>
        </p:nvPicPr>
        <p:blipFill>
          <a:blip r:embed="rId2" cstate="screen">
            <a:lum bright="6000" contrast="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624799"/>
            <a:ext cx="3600400" cy="3684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980"/>
          <p:cNvPicPr>
            <a:picLocks noChangeAspect="1" noChangeArrowheads="1"/>
          </p:cNvPicPr>
          <p:nvPr/>
        </p:nvPicPr>
        <p:blipFill>
          <a:blip r:embed="rId3" cstate="screen">
            <a:lum bright="12000"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7812" y="2708919"/>
            <a:ext cx="3739547" cy="36004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324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ru-RU" sz="2800" dirty="0" smtClean="0">
                <a:latin typeface="Comic Sans MS" pitchFamily="66" charset="0"/>
              </a:rPr>
              <a:t/>
            </a:r>
            <a:br>
              <a:rPr lang="ru-RU" sz="2800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2</a:t>
            </a:r>
            <a:r>
              <a:rPr lang="ru-RU" sz="2800" dirty="0">
                <a:latin typeface="Comic Sans MS" pitchFamily="66" charset="0"/>
              </a:rPr>
              <a:t>.</a:t>
            </a:r>
            <a:r>
              <a:rPr lang="ru-RU" sz="2800" b="1" dirty="0">
                <a:latin typeface="Comic Sans MS" pitchFamily="66" charset="0"/>
              </a:rPr>
              <a:t> «Артикуляционные упражнения»</a:t>
            </a:r>
            <a:r>
              <a:rPr lang="ru-RU" sz="2800" dirty="0">
                <a:latin typeface="Comic Sans MS" pitchFamily="66" charset="0"/>
              </a:rPr>
              <a:t>                                             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3074" name="Picture 2" descr="983"/>
          <p:cNvPicPr>
            <a:picLocks noChangeAspect="1" noChangeArrowheads="1"/>
          </p:cNvPicPr>
          <p:nvPr/>
        </p:nvPicPr>
        <p:blipFill>
          <a:blip r:embed="rId2" cstate="screen">
            <a:lum bright="12000" contrast="4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5" y="2348880"/>
            <a:ext cx="404519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982"/>
          <p:cNvPicPr>
            <a:picLocks noChangeAspect="1" noChangeArrowheads="1"/>
          </p:cNvPicPr>
          <p:nvPr/>
        </p:nvPicPr>
        <p:blipFill>
          <a:blip r:embed="rId3" cstate="screen">
            <a:lum bright="1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382018"/>
            <a:ext cx="3899624" cy="32792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7165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b="1" dirty="0">
                <a:latin typeface="Comic Sans MS" pitchFamily="66" charset="0"/>
              </a:rPr>
              <a:t>3.«Звукоподражания»</a:t>
            </a:r>
            <a:r>
              <a:rPr lang="ru-RU" b="1" dirty="0"/>
              <a:t>                                                    </a:t>
            </a: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pic>
        <p:nvPicPr>
          <p:cNvPr id="4098" name="Picture 2" descr="C:\Users\Svt2\Desktop\лепбук проект\Фото Бредихина\DSC_0467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916832"/>
            <a:ext cx="6332149" cy="4239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274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40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50"/>
      </a:hlink>
      <a:folHlink>
        <a:srgbClr val="00B05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877</TotalTime>
  <Words>189</Words>
  <Application>Microsoft Office PowerPoint</Application>
  <PresentationFormat>Экран (4:3)</PresentationFormat>
  <Paragraphs>39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«Забавные шипелочки» Игры и задания содержащиеся в лэпбуке </vt:lpstr>
      <vt:lpstr> 2. «Артикуляционные упражнения»                                               </vt:lpstr>
      <vt:lpstr>3.«Звукоподражания»                                                      </vt:lpstr>
      <vt:lpstr> 4. «Игры со слогами» </vt:lpstr>
      <vt:lpstr> 5. «Игры со словами» 1) «Наведи порядок» 2) «Один – много»  3) «Подбери слова к слогам» 4) «Так говорят?» 5) «Поезд» 6)  «Загадки» 7) «Фотограф» 8) «Чего нет»  9) «Назови ласково» 10) « О чем я мечтаю»  11)  «Жадина»  12) «Четвертый лишний» 13) «Из чего сделано?» 14) «Сосчитай сколько»     </vt:lpstr>
      <vt:lpstr>Презентация PowerPoint</vt:lpstr>
      <vt:lpstr>Презентация PowerPoint</vt:lpstr>
      <vt:lpstr>Презентация PowerPoint</vt:lpstr>
      <vt:lpstr> 7. «Скороговорки»  8. «Чистоговорки и стихи» </vt:lpstr>
      <vt:lpstr> 9. «Собери пазлы, придумай рассказ» </vt:lpstr>
      <vt:lpstr> 10. Синквейн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Экологический-1</dc:title>
  <dc:creator>Фокина Лидия Петровна</dc:creator>
  <cp:keywords>Шаблон презентации</cp:keywords>
  <cp:lastModifiedBy>RePack by Diakov</cp:lastModifiedBy>
  <cp:revision>136</cp:revision>
  <dcterms:created xsi:type="dcterms:W3CDTF">2017-02-23T13:11:39Z</dcterms:created>
  <dcterms:modified xsi:type="dcterms:W3CDTF">2021-06-07T06:32:46Z</dcterms:modified>
</cp:coreProperties>
</file>