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2" r:id="rId3"/>
    <p:sldId id="258" r:id="rId4"/>
    <p:sldId id="261" r:id="rId5"/>
    <p:sldId id="266" r:id="rId6"/>
    <p:sldId id="267" r:id="rId7"/>
    <p:sldId id="268" r:id="rId8"/>
    <p:sldId id="269" r:id="rId9"/>
    <p:sldId id="270" r:id="rId10"/>
    <p:sldId id="263" r:id="rId11"/>
    <p:sldId id="264" r:id="rId12"/>
    <p:sldId id="265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2AF93-3D7D-4132-B218-6582B948992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D11A50-C6BC-49E6-A536-E585247A91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446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ru-RU" b="1" i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Travel and </a:t>
            </a:r>
            <a:r>
              <a:rPr lang="en-US" altLang="ru-RU" b="1" i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leisure</a:t>
            </a:r>
            <a:br>
              <a:rPr lang="en-US" altLang="ru-RU" b="1" i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alt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Путешествие </a:t>
            </a:r>
            <a:r>
              <a:rPr lang="ru-RU" alt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отдых</a:t>
            </a:r>
            <a:br>
              <a:rPr lang="ru-RU" alt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188640"/>
            <a:ext cx="19442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Spotlight 5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Module 10a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92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Модальный глагол</a:t>
            </a:r>
            <a:r>
              <a:rPr lang="en-US" altLang="ru-RU" dirty="0"/>
              <a:t>:</a:t>
            </a:r>
            <a:r>
              <a:rPr lang="ru-RU" altLang="ru-RU" dirty="0"/>
              <a:t> </a:t>
            </a:r>
            <a:r>
              <a:rPr lang="en-US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can (</a:t>
            </a:r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умею)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can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употребляется для того</a:t>
            </a:r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спросить разрешения 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Can I borrow your book?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Могу я взять у тебя книгу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попросить что-либо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 you pass me the salt , please?-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 не могли бы передать мне соль, пожалуйста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c)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редложить что-либо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Can I give you a lift?-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Могу я вас подвести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can’t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выражает запрет</a:t>
            </a:r>
          </a:p>
          <a:p>
            <a:pPr marL="0" indent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You </a:t>
            </a:r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can’t park here.-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Вам нельзя парковаться здесь.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504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24840" t="38211" r="47739" b="35291"/>
          <a:stretch/>
        </p:blipFill>
        <p:spPr bwMode="auto">
          <a:xfrm>
            <a:off x="323528" y="116632"/>
            <a:ext cx="8332792" cy="63367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6453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55567" t="26182" r="24964" b="39128"/>
          <a:stretch/>
        </p:blipFill>
        <p:spPr bwMode="auto">
          <a:xfrm>
            <a:off x="467544" y="260648"/>
            <a:ext cx="8234496" cy="63173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059832" y="3789040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Ireland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7924" y="4293096"/>
            <a:ext cx="1260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28 </a:t>
            </a:r>
            <a:r>
              <a:rPr lang="en-US" sz="2400" dirty="0" err="1">
                <a:solidFill>
                  <a:srgbClr val="FF0000"/>
                </a:solidFill>
              </a:rPr>
              <a:t>th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4048" y="4754761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4</a:t>
            </a:r>
            <a:r>
              <a:rPr lang="en-US" sz="2400" baseline="30000" dirty="0">
                <a:solidFill>
                  <a:srgbClr val="FF0000"/>
                </a:solidFill>
              </a:rPr>
              <a:t>th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63888" y="5373217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coach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59832" y="6093296"/>
            <a:ext cx="14581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300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532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19256" cy="5289451"/>
          </a:xfrm>
        </p:spPr>
        <p:txBody>
          <a:bodyPr>
            <a:normAutofit fontScale="92500" lnSpcReduction="10000"/>
          </a:bodyPr>
          <a:lstStyle/>
          <a:p>
            <a:r>
              <a:rPr lang="en-US" sz="6000" b="1" i="1" dirty="0"/>
              <a:t>I liked</a:t>
            </a:r>
            <a:r>
              <a:rPr lang="en-US" sz="6000" b="1" i="1" dirty="0" smtClean="0"/>
              <a:t>…   </a:t>
            </a:r>
            <a:endParaRPr lang="en-US" sz="6000" dirty="0"/>
          </a:p>
          <a:p>
            <a:r>
              <a:rPr lang="en-US" sz="6000" b="1" i="1" dirty="0"/>
              <a:t>I enjoyed</a:t>
            </a:r>
            <a:r>
              <a:rPr lang="en-US" sz="6000" b="1" i="1" dirty="0" smtClean="0"/>
              <a:t>…   </a:t>
            </a:r>
            <a:endParaRPr lang="en-US" sz="6000" dirty="0"/>
          </a:p>
          <a:p>
            <a:r>
              <a:rPr lang="en-US" sz="6000" b="1" i="1" dirty="0"/>
              <a:t>I didn’t </a:t>
            </a:r>
            <a:r>
              <a:rPr lang="en-US" sz="6000" b="1" i="1" dirty="0" smtClean="0"/>
              <a:t>like…..</a:t>
            </a:r>
            <a:endParaRPr lang="en-US" sz="6000" dirty="0"/>
          </a:p>
          <a:p>
            <a:pPr marL="0" indent="0">
              <a:buNone/>
            </a:pPr>
            <a:endParaRPr lang="en-US" sz="4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4800" dirty="0" smtClean="0">
                <a:solidFill>
                  <a:srgbClr val="FF0000"/>
                </a:solidFill>
              </a:rPr>
              <a:t>Homework</a:t>
            </a:r>
            <a:endParaRPr lang="en-US" sz="4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4800" dirty="0">
                <a:solidFill>
                  <a:srgbClr val="FF0000"/>
                </a:solidFill>
              </a:rPr>
              <a:t>Ex.1,2,4,5 p.71 workbook.</a:t>
            </a:r>
            <a:endParaRPr lang="ru-RU" sz="4800" dirty="0">
              <a:solidFill>
                <a:srgbClr val="FF0000"/>
              </a:solidFill>
            </a:endParaRPr>
          </a:p>
          <a:p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18343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8064896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81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rgbClr val="002060"/>
                </a:solidFill>
              </a:rPr>
              <a:t>Types of </a:t>
            </a:r>
            <a:r>
              <a:rPr lang="en-US" i="1" dirty="0" smtClean="0">
                <a:solidFill>
                  <a:srgbClr val="002060"/>
                </a:solidFill>
              </a:rPr>
              <a:t>holiday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Beach holiday </a:t>
            </a:r>
            <a:r>
              <a:rPr lang="en-US" altLang="ru-RU" sz="3600" b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отдых на пляже</a:t>
            </a:r>
            <a:endParaRPr lang="en-US" altLang="ru-RU" sz="3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Cruise</a:t>
            </a:r>
            <a:r>
              <a:rPr lang="en-US" altLang="ru-RU" sz="3600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altLang="ru-RU" sz="3600" b="1" dirty="0">
                <a:latin typeface="Times New Roman" pitchFamily="18" charset="0"/>
                <a:cs typeface="Times New Roman" pitchFamily="18" charset="0"/>
              </a:rPr>
              <a:t>круиз</a:t>
            </a:r>
            <a:endParaRPr lang="en-US" altLang="ru-RU" sz="3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Safari</a:t>
            </a:r>
            <a:r>
              <a:rPr lang="en-US" altLang="ru-RU" sz="3600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altLang="ru-RU" sz="3600" b="1" dirty="0">
                <a:latin typeface="Times New Roman" pitchFamily="18" charset="0"/>
                <a:cs typeface="Times New Roman" pitchFamily="18" charset="0"/>
              </a:rPr>
              <a:t>сафари</a:t>
            </a:r>
            <a:endParaRPr lang="en-US" altLang="ru-RU" sz="3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Sightseeing tour </a:t>
            </a:r>
            <a:r>
              <a:rPr lang="en-US" altLang="ru-RU" sz="36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sz="3600" b="1" dirty="0">
                <a:latin typeface="Times New Roman" pitchFamily="18" charset="0"/>
                <a:cs typeface="Times New Roman" pitchFamily="18" charset="0"/>
              </a:rPr>
              <a:t>тур по достопримечательностям</a:t>
            </a:r>
            <a:endParaRPr lang="en-US" altLang="ru-RU" sz="3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Activity holiday </a:t>
            </a:r>
            <a:r>
              <a:rPr lang="en-US" altLang="ru-RU" sz="36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sz="3600" b="1" dirty="0">
                <a:latin typeface="Times New Roman" pitchFamily="18" charset="0"/>
                <a:cs typeface="Times New Roman" pitchFamily="18" charset="0"/>
              </a:rPr>
              <a:t>активный отдых</a:t>
            </a:r>
            <a:endParaRPr lang="en-US" altLang="ru-RU" sz="3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alt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87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ru-RU" i="1" dirty="0">
                <a:solidFill>
                  <a:srgbClr val="FF0000"/>
                </a:solidFill>
              </a:rPr>
              <a:t>How do you like to travel</a:t>
            </a:r>
            <a:r>
              <a:rPr lang="en-US" altLang="ru-RU" i="1" dirty="0" smtClean="0">
                <a:solidFill>
                  <a:srgbClr val="FF0000"/>
                </a:solidFill>
              </a:rPr>
              <a:t>?</a:t>
            </a:r>
            <a:r>
              <a:rPr lang="ru-RU" altLang="ru-RU" i="1" dirty="0" smtClean="0">
                <a:solidFill>
                  <a:srgbClr val="FF0000"/>
                </a:solidFill>
              </a:rPr>
              <a:t/>
            </a:r>
            <a:br>
              <a:rPr lang="ru-RU" altLang="ru-RU" i="1" dirty="0" smtClean="0">
                <a:solidFill>
                  <a:srgbClr val="FF0000"/>
                </a:solidFill>
              </a:rPr>
            </a:br>
            <a:r>
              <a:rPr lang="ru-RU" altLang="ru-RU" i="1" dirty="0" smtClean="0">
                <a:solidFill>
                  <a:srgbClr val="FF0000"/>
                </a:solidFill>
              </a:rPr>
              <a:t>Предлоги</a:t>
            </a:r>
            <a:r>
              <a:rPr lang="en-US" altLang="ru-RU" i="1" dirty="0" smtClean="0">
                <a:solidFill>
                  <a:srgbClr val="FF0000"/>
                </a:solidFill>
              </a:rPr>
              <a:t>: </a:t>
            </a:r>
            <a:r>
              <a:rPr lang="en-US" altLang="ru-RU" b="1" i="1" dirty="0" smtClean="0"/>
              <a:t>By….</a:t>
            </a:r>
            <a:r>
              <a:rPr lang="en-US" altLang="ru-RU" b="1" i="1" dirty="0"/>
              <a:t>on </a:t>
            </a:r>
            <a:r>
              <a:rPr lang="en-US" altLang="ru-RU" b="1" i="1" dirty="0" smtClean="0">
                <a:solidFill>
                  <a:srgbClr val="FF0000"/>
                </a:solidFill>
              </a:rPr>
              <a:t> </a:t>
            </a:r>
            <a:endParaRPr lang="ru-RU" b="1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91880" y="1600200"/>
            <a:ext cx="519492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altLang="ru-RU" dirty="0" smtClean="0"/>
              <a:t> </a:t>
            </a:r>
            <a:r>
              <a:rPr lang="en-US" altLang="ru-RU" dirty="0" smtClean="0"/>
              <a:t> </a:t>
            </a:r>
            <a:r>
              <a:rPr lang="ru-RU" altLang="ru-RU" dirty="0" smtClean="0"/>
              <a:t>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Виды транспорта с которыми используется предлог </a:t>
            </a:r>
            <a:r>
              <a:rPr lang="en-US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n-US" alt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en-US" alt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altLang="ru-RU" b="1" dirty="0">
                <a:latin typeface="Times New Roman" pitchFamily="18" charset="0"/>
                <a:cs typeface="Times New Roman" pitchFamily="18" charset="0"/>
              </a:rPr>
              <a:t>plane/air </a:t>
            </a:r>
            <a:r>
              <a:rPr lang="en-US" alt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на самолёте/по воздуху</a:t>
            </a:r>
            <a:r>
              <a:rPr lang="en-US" alt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ru-RU" b="1" dirty="0">
                <a:latin typeface="Times New Roman" pitchFamily="18" charset="0"/>
                <a:cs typeface="Times New Roman" pitchFamily="18" charset="0"/>
              </a:rPr>
              <a:t>By bus </a:t>
            </a:r>
            <a:r>
              <a:rPr lang="en-US" alt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на автобусе</a:t>
            </a:r>
            <a:endParaRPr lang="en-US" alt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ru-RU" b="1" dirty="0">
                <a:latin typeface="Times New Roman" pitchFamily="18" charset="0"/>
                <a:cs typeface="Times New Roman" pitchFamily="18" charset="0"/>
              </a:rPr>
              <a:t>By train </a:t>
            </a:r>
            <a:r>
              <a:rPr lang="en-US" alt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на поезде</a:t>
            </a:r>
            <a:endParaRPr lang="en-US" alt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ru-RU" b="1" dirty="0">
                <a:latin typeface="Times New Roman" pitchFamily="18" charset="0"/>
                <a:cs typeface="Times New Roman" pitchFamily="18" charset="0"/>
              </a:rPr>
              <a:t>By bicycl</a:t>
            </a:r>
            <a:r>
              <a:rPr lang="en-US" altLang="ru-RU" dirty="0">
                <a:latin typeface="Times New Roman" pitchFamily="18" charset="0"/>
                <a:cs typeface="Times New Roman" pitchFamily="18" charset="0"/>
              </a:rPr>
              <a:t>e –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на велосипеде</a:t>
            </a:r>
            <a:endParaRPr lang="en-US" alt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ru-RU" b="1" dirty="0">
                <a:latin typeface="Times New Roman" pitchFamily="18" charset="0"/>
                <a:cs typeface="Times New Roman" pitchFamily="18" charset="0"/>
              </a:rPr>
              <a:t>By ship </a:t>
            </a:r>
            <a:r>
              <a:rPr lang="en-US" alt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на корабле</a:t>
            </a:r>
            <a:endParaRPr lang="en-US" alt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By bus</a:t>
            </a:r>
            <a:r>
              <a:rPr lang="en-US" alt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на автобусе</a:t>
            </a:r>
            <a:endParaRPr lang="en-US" alt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ru-RU" b="1" dirty="0">
                <a:latin typeface="Times New Roman" pitchFamily="18" charset="0"/>
                <a:cs typeface="Times New Roman" pitchFamily="18" charset="0"/>
              </a:rPr>
              <a:t>By car </a:t>
            </a:r>
            <a:r>
              <a:rPr lang="en-US" alt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на машине</a:t>
            </a:r>
            <a:endParaRPr lang="en-US" alt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Предлог </a:t>
            </a:r>
            <a:r>
              <a:rPr lang="ru-RU" altLang="ru-RU" sz="3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altLang="ru-RU" sz="33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используется: </a:t>
            </a:r>
            <a:endParaRPr lang="en-US" alt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 </a:t>
            </a:r>
            <a:r>
              <a:rPr lang="en-US" altLang="ru-RU" b="1" dirty="0">
                <a:latin typeface="Times New Roman" pitchFamily="18" charset="0"/>
                <a:cs typeface="Times New Roman" pitchFamily="18" charset="0"/>
              </a:rPr>
              <a:t>foot </a:t>
            </a:r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пешком</a:t>
            </a:r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(запомни !)</a:t>
            </a:r>
            <a:endParaRPr lang="en-US" alt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Объект 3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0" b="1826"/>
          <a:stretch/>
        </p:blipFill>
        <p:spPr bwMode="auto">
          <a:xfrm>
            <a:off x="323528" y="1628800"/>
            <a:ext cx="3183824" cy="313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930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b="1" i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Travel and leisure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87624" y="4206339"/>
            <a:ext cx="7425434" cy="1905075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rock climbing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скалолазание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mountaineering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альпинизм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trekking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пешие прогулки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mountain biking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катание на горном велосипеде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white water </a:t>
            </a:r>
            <a:r>
              <a:rPr lang="en-US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rafting</a:t>
            </a:r>
            <a:r>
              <a:rPr lang="en-US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рафтинг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Объект 3"/>
          <p:cNvPicPr>
            <a:picLocks noGrp="1"/>
          </p:cNvPicPr>
          <p:nvPr>
            <p:ph sz="half" idx="1"/>
          </p:nvPr>
        </p:nvPicPr>
        <p:blipFill rotWithShape="1">
          <a:blip r:embed="rId2"/>
          <a:srcRect l="44872" t="9977" r="25160" b="67788"/>
          <a:stretch/>
        </p:blipFill>
        <p:spPr bwMode="auto">
          <a:xfrm>
            <a:off x="539552" y="1340768"/>
            <a:ext cx="7848871" cy="27363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8529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b="1" i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Travel and leisure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33684" y="3933056"/>
            <a:ext cx="7378676" cy="21931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i="1" dirty="0" smtClean="0">
                <a:solidFill>
                  <a:schemeClr val="tx2"/>
                </a:solidFill>
              </a:rPr>
              <a:t>visit historic sites- </a:t>
            </a:r>
            <a:r>
              <a:rPr lang="ru-RU" dirty="0" smtClean="0"/>
              <a:t>посещать исторические места.</a:t>
            </a:r>
          </a:p>
          <a:p>
            <a:pPr marL="0" indent="0">
              <a:buNone/>
            </a:pPr>
            <a:r>
              <a:rPr lang="en-US" sz="3200" b="1" i="1" dirty="0">
                <a:solidFill>
                  <a:schemeClr val="tx2"/>
                </a:solidFill>
              </a:rPr>
              <a:t>s</a:t>
            </a:r>
            <a:r>
              <a:rPr lang="en-US" sz="3200" b="1" i="1" dirty="0" smtClean="0">
                <a:solidFill>
                  <a:schemeClr val="tx2"/>
                </a:solidFill>
              </a:rPr>
              <a:t>ee ancient monuments </a:t>
            </a:r>
            <a:r>
              <a:rPr lang="en-US" dirty="0" smtClean="0"/>
              <a:t>– </a:t>
            </a:r>
            <a:r>
              <a:rPr lang="ru-RU" dirty="0" smtClean="0"/>
              <a:t>увидеть древние памятники.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en-US" alt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44872" t="53876" r="25000" b="24174"/>
          <a:stretch/>
        </p:blipFill>
        <p:spPr bwMode="auto">
          <a:xfrm>
            <a:off x="433684" y="1484784"/>
            <a:ext cx="7954740" cy="23042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1784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b="1" i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Travel and leisure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altLang="ru-RU" b="1" dirty="0">
                <a:solidFill>
                  <a:schemeClr val="tx2"/>
                </a:solidFill>
                <a:cs typeface="Times New Roman" pitchFamily="18" charset="0"/>
              </a:rPr>
              <a:t>Join in wildlife tours </a:t>
            </a:r>
            <a:r>
              <a:rPr lang="en-US" altLang="ru-RU" b="1" dirty="0">
                <a:cs typeface="Times New Roman" pitchFamily="18" charset="0"/>
              </a:rPr>
              <a:t>–</a:t>
            </a:r>
            <a:r>
              <a:rPr lang="ru-RU" altLang="ru-RU" b="1" dirty="0">
                <a:cs typeface="Times New Roman" pitchFamily="18" charset="0"/>
              </a:rPr>
              <a:t>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присоединиться к туру по дикой природе</a:t>
            </a:r>
            <a:r>
              <a:rPr lang="en-US" alt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just">
              <a:buNone/>
            </a:pPr>
            <a:r>
              <a:rPr lang="en-US" altLang="ru-RU" b="1" dirty="0">
                <a:solidFill>
                  <a:schemeClr val="tx2"/>
                </a:solidFill>
                <a:cs typeface="Times New Roman" pitchFamily="18" charset="0"/>
              </a:rPr>
              <a:t>Stay in excellent camps </a:t>
            </a:r>
            <a:r>
              <a:rPr lang="en-US" alt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прибывать в превосходном лагере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/>
          </p:cNvPicPr>
          <p:nvPr>
            <p:ph sz="half" idx="1"/>
          </p:nvPr>
        </p:nvPicPr>
        <p:blipFill rotWithShape="1">
          <a:blip r:embed="rId2"/>
          <a:srcRect l="24199" t="41904" r="48718" b="23888"/>
          <a:stretch/>
        </p:blipFill>
        <p:spPr bwMode="auto">
          <a:xfrm>
            <a:off x="395537" y="1628800"/>
            <a:ext cx="4176464" cy="41044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2311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b="1" i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Travel and leisure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5536" y="4005064"/>
            <a:ext cx="8291264" cy="212109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000" b="1" i="1" dirty="0">
                <a:solidFill>
                  <a:schemeClr val="tx2"/>
                </a:solidFill>
              </a:rPr>
              <a:t>a</a:t>
            </a:r>
            <a:r>
              <a:rPr lang="en-US" sz="3000" b="1" i="1" dirty="0" smtClean="0">
                <a:solidFill>
                  <a:schemeClr val="tx2"/>
                </a:solidFill>
              </a:rPr>
              <a:t>partments by the sea </a:t>
            </a:r>
            <a:r>
              <a:rPr lang="en-US" dirty="0" smtClean="0"/>
              <a:t>–</a:t>
            </a:r>
            <a:r>
              <a:rPr lang="ru-RU" dirty="0" smtClean="0"/>
              <a:t> </a:t>
            </a:r>
            <a:r>
              <a:rPr lang="ru-RU" dirty="0">
                <a:cs typeface="Times New Roman" panose="02020603050405020304" pitchFamily="18" charset="0"/>
              </a:rPr>
              <a:t>апартаменты </a:t>
            </a:r>
            <a:r>
              <a:rPr lang="ru-RU" dirty="0" smtClean="0"/>
              <a:t>(квартиры) у моря</a:t>
            </a:r>
            <a:endParaRPr lang="en-US" dirty="0" smtClean="0"/>
          </a:p>
          <a:p>
            <a:pPr marL="0" indent="0">
              <a:buNone/>
            </a:pPr>
            <a:r>
              <a:rPr lang="en-US" sz="3000" b="1" i="1" dirty="0">
                <a:solidFill>
                  <a:schemeClr val="tx2"/>
                </a:solidFill>
              </a:rPr>
              <a:t>b</a:t>
            </a:r>
            <a:r>
              <a:rPr lang="en-US" sz="3000" b="1" i="1" dirty="0" smtClean="0">
                <a:solidFill>
                  <a:schemeClr val="tx2"/>
                </a:solidFill>
              </a:rPr>
              <a:t>eautiful gardens </a:t>
            </a:r>
            <a:r>
              <a:rPr lang="en-US" b="1" dirty="0" smtClean="0">
                <a:solidFill>
                  <a:schemeClr val="tx2"/>
                </a:solidFill>
              </a:rPr>
              <a:t>–</a:t>
            </a:r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dirty="0" smtClean="0"/>
              <a:t>красивые сады</a:t>
            </a:r>
            <a:endParaRPr lang="en-US" dirty="0" smtClean="0"/>
          </a:p>
          <a:p>
            <a:pPr marL="0" indent="0">
              <a:buNone/>
            </a:pPr>
            <a:r>
              <a:rPr lang="en-US" sz="3000" b="1" i="1" dirty="0">
                <a:solidFill>
                  <a:schemeClr val="tx2"/>
                </a:solidFill>
              </a:rPr>
              <a:t>t</a:t>
            </a:r>
            <a:r>
              <a:rPr lang="en-US" sz="3000" b="1" i="1" dirty="0" smtClean="0">
                <a:solidFill>
                  <a:schemeClr val="tx2"/>
                </a:solidFill>
              </a:rPr>
              <a:t>ennis court </a:t>
            </a:r>
            <a:r>
              <a:rPr lang="en-US" dirty="0" smtClean="0"/>
              <a:t>–</a:t>
            </a:r>
            <a:r>
              <a:rPr lang="ru-RU" dirty="0" smtClean="0"/>
              <a:t> теннисный корт</a:t>
            </a:r>
            <a:endParaRPr lang="en-US" dirty="0" smtClean="0"/>
          </a:p>
          <a:p>
            <a:pPr marL="0" indent="0">
              <a:buNone/>
            </a:pPr>
            <a:r>
              <a:rPr lang="en-US" sz="3000" b="1" dirty="0" smtClean="0">
                <a:solidFill>
                  <a:schemeClr val="tx2"/>
                </a:solidFill>
              </a:rPr>
              <a:t> </a:t>
            </a:r>
            <a:r>
              <a:rPr lang="en-US" sz="3000" b="1" i="1" dirty="0" smtClean="0">
                <a:solidFill>
                  <a:schemeClr val="tx2"/>
                </a:solidFill>
              </a:rPr>
              <a:t>leisure center </a:t>
            </a:r>
            <a:r>
              <a:rPr lang="en-US" dirty="0" smtClean="0"/>
              <a:t>–</a:t>
            </a:r>
            <a:r>
              <a:rPr lang="ru-RU" dirty="0" smtClean="0"/>
              <a:t> крытый центр отдыха</a:t>
            </a:r>
            <a:endParaRPr lang="ru-RU" dirty="0"/>
          </a:p>
        </p:txBody>
      </p:sp>
      <p:pic>
        <p:nvPicPr>
          <p:cNvPr id="5" name="Объект 4"/>
          <p:cNvPicPr>
            <a:picLocks noGrp="1"/>
          </p:cNvPicPr>
          <p:nvPr>
            <p:ph sz="half" idx="1"/>
          </p:nvPr>
        </p:nvPicPr>
        <p:blipFill rotWithShape="1">
          <a:blip r:embed="rId2"/>
          <a:srcRect l="44872" t="31927" r="25000" b="46409"/>
          <a:stretch/>
        </p:blipFill>
        <p:spPr bwMode="auto">
          <a:xfrm>
            <a:off x="539552" y="1628801"/>
            <a:ext cx="7704856" cy="23762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9469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b="1" i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Travel and leisure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99992" y="1600200"/>
            <a:ext cx="4186808" cy="452596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altLang="ru-RU" b="1" i="1" dirty="0" smtClean="0">
                <a:solidFill>
                  <a:schemeClr val="tx2"/>
                </a:solidFill>
                <a:cs typeface="Times New Roman" pitchFamily="18" charset="0"/>
              </a:rPr>
              <a:t>Enjoy beautiful </a:t>
            </a:r>
            <a:r>
              <a:rPr lang="en-US" altLang="ru-RU" b="1" i="1" dirty="0">
                <a:solidFill>
                  <a:schemeClr val="tx2"/>
                </a:solidFill>
                <a:cs typeface="Times New Roman" pitchFamily="18" charset="0"/>
              </a:rPr>
              <a:t>countryside </a:t>
            </a:r>
            <a:r>
              <a:rPr lang="en-US" altLang="ru-RU" sz="26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sz="2600" dirty="0">
                <a:latin typeface="Times New Roman" pitchFamily="18" charset="0"/>
                <a:cs typeface="Times New Roman" pitchFamily="18" charset="0"/>
              </a:rPr>
              <a:t>наслаждаться красивой сельской местностью </a:t>
            </a:r>
            <a:r>
              <a:rPr lang="en-US" altLang="ru-RU" sz="2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just">
              <a:buNone/>
            </a:pPr>
            <a:r>
              <a:rPr lang="en-US" altLang="ru-RU" b="1" i="1" dirty="0" smtClean="0">
                <a:solidFill>
                  <a:schemeClr val="tx2"/>
                </a:solidFill>
                <a:cs typeface="Times New Roman" pitchFamily="18" charset="0"/>
              </a:rPr>
              <a:t>Visit magnificent </a:t>
            </a:r>
            <a:r>
              <a:rPr lang="en-US" altLang="ru-RU" b="1" i="1" dirty="0">
                <a:solidFill>
                  <a:schemeClr val="tx2"/>
                </a:solidFill>
                <a:cs typeface="Times New Roman" pitchFamily="18" charset="0"/>
              </a:rPr>
              <a:t>castles &amp; national parks</a:t>
            </a:r>
            <a:r>
              <a:rPr lang="en-US" altLang="ru-RU" i="1" dirty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посещать величественные замки и национальные парки</a:t>
            </a:r>
            <a:endParaRPr lang="en-US" alt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alt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Do </a:t>
            </a:r>
            <a:r>
              <a:rPr lang="en-US" altLang="ru-RU" b="1" i="1" dirty="0">
                <a:solidFill>
                  <a:schemeClr val="tx2"/>
                </a:solidFill>
                <a:latin typeface="Calibri" panose="020F0502020204030204" pitchFamily="34" charset="0"/>
                <a:cs typeface="Times New Roman" pitchFamily="18" charset="0"/>
              </a:rPr>
              <a:t>shopping</a:t>
            </a:r>
            <a:r>
              <a:rPr lang="en-US" alt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делать покупки</a:t>
            </a:r>
            <a:endParaRPr lang="en-US" alt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altLang="ru-RU" b="1" i="1" dirty="0">
                <a:solidFill>
                  <a:schemeClr val="tx2"/>
                </a:solidFill>
                <a:latin typeface="Calibri" panose="020F0502020204030204" pitchFamily="34" charset="0"/>
                <a:cs typeface="Times New Roman" pitchFamily="18" charset="0"/>
              </a:rPr>
              <a:t>Have a picnic by the lake </a:t>
            </a:r>
            <a:r>
              <a:rPr lang="en-US" alt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устраивать пикник у озера</a:t>
            </a:r>
            <a:endParaRPr lang="en-US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Объект 4"/>
          <p:cNvPicPr>
            <a:picLocks noGrp="1"/>
          </p:cNvPicPr>
          <p:nvPr>
            <p:ph sz="half" idx="1"/>
          </p:nvPr>
        </p:nvPicPr>
        <p:blipFill rotWithShape="1">
          <a:blip r:embed="rId2"/>
          <a:srcRect l="24199" t="11402" r="47115" b="56956"/>
          <a:stretch/>
        </p:blipFill>
        <p:spPr bwMode="auto">
          <a:xfrm>
            <a:off x="107505" y="1556792"/>
            <a:ext cx="4248472" cy="46805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744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344</Words>
  <Application>Microsoft Office PowerPoint</Application>
  <PresentationFormat>Экран (4:3)</PresentationFormat>
  <Paragraphs>67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Tahoma</vt:lpstr>
      <vt:lpstr>Times New Roman</vt:lpstr>
      <vt:lpstr>Тема Office</vt:lpstr>
      <vt:lpstr>Travel and leisure Путешествие и отдых </vt:lpstr>
      <vt:lpstr>Презентация PowerPoint</vt:lpstr>
      <vt:lpstr>Types of holiday</vt:lpstr>
      <vt:lpstr>How do you like to travel? Предлоги: By….on  </vt:lpstr>
      <vt:lpstr>Travel and leisure</vt:lpstr>
      <vt:lpstr>Travel and leisure</vt:lpstr>
      <vt:lpstr>Travel and leisure</vt:lpstr>
      <vt:lpstr>Travel and leisure</vt:lpstr>
      <vt:lpstr>Travel and leisure</vt:lpstr>
      <vt:lpstr>Модальный глагол: can (умею)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Гульзана</dc:creator>
  <cp:lastModifiedBy>Master</cp:lastModifiedBy>
  <cp:revision>33</cp:revision>
  <dcterms:created xsi:type="dcterms:W3CDTF">2020-05-26T14:01:53Z</dcterms:created>
  <dcterms:modified xsi:type="dcterms:W3CDTF">2021-05-19T10:06:40Z</dcterms:modified>
</cp:coreProperties>
</file>