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B27572-8794-43BA-9412-7FEA9568E279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82B3C0-0453-4C2D-92C2-B33BFB71ED3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Адаптация 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10-11</a:t>
            </a:r>
            <a:r>
              <a:rPr lang="ru-RU" dirty="0" smtClean="0"/>
              <a:t> лет – начало подросткового периода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ачинает </a:t>
            </a:r>
            <a:r>
              <a:rPr lang="ru-RU" dirty="0" smtClean="0"/>
              <a:t>развиваться теоретическое мышление,  развивается рефлексия  - понимание  своей психической жизни, формирования отношения к самому себе. В результате у ребёнка начинают развиваться собственные взгляды, мнение.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Ведущая деятельность: интимно-личностное общение со сверстниками.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Формируется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потребность </a:t>
            </a:r>
            <a:r>
              <a:rPr lang="ru-RU" dirty="0" smtClean="0"/>
              <a:t>в достойном положении в коллективе сверстников, в семье;</a:t>
            </a:r>
          </a:p>
          <a:p>
            <a:r>
              <a:rPr lang="ru-RU" dirty="0" smtClean="0"/>
              <a:t>стремление </a:t>
            </a:r>
            <a:r>
              <a:rPr lang="ru-RU" dirty="0" smtClean="0"/>
              <a:t>обзавестись верным другом;</a:t>
            </a:r>
          </a:p>
          <a:p>
            <a:r>
              <a:rPr lang="ru-RU" dirty="0" smtClean="0"/>
              <a:t>стремление </a:t>
            </a:r>
            <a:r>
              <a:rPr lang="ru-RU" dirty="0" smtClean="0"/>
              <a:t>избежать изоляции, как в классе, так и в малом коллективе;</a:t>
            </a:r>
          </a:p>
          <a:p>
            <a:r>
              <a:rPr lang="ru-RU" dirty="0" smtClean="0"/>
              <a:t>повышенный </a:t>
            </a:r>
            <a:r>
              <a:rPr lang="ru-RU" dirty="0" smtClean="0"/>
              <a:t>интерес к вопросу о «соотношении сил» в классе;</a:t>
            </a:r>
          </a:p>
          <a:p>
            <a:r>
              <a:rPr lang="ru-RU" dirty="0" smtClean="0"/>
              <a:t>стремление </a:t>
            </a:r>
            <a:r>
              <a:rPr lang="ru-RU" dirty="0" smtClean="0"/>
              <a:t>отмежеваться от всего подчёркнуто детского;</a:t>
            </a:r>
          </a:p>
          <a:p>
            <a:r>
              <a:rPr lang="ru-RU" dirty="0" smtClean="0"/>
              <a:t>отвращение </a:t>
            </a:r>
            <a:r>
              <a:rPr lang="ru-RU" dirty="0" smtClean="0"/>
              <a:t>к необоснованным запретам;</a:t>
            </a:r>
          </a:p>
          <a:p>
            <a:r>
              <a:rPr lang="ru-RU" dirty="0" smtClean="0"/>
              <a:t>восприимчивость </a:t>
            </a:r>
            <a:r>
              <a:rPr lang="ru-RU" dirty="0" smtClean="0"/>
              <a:t>к промахам учителей;</a:t>
            </a:r>
          </a:p>
          <a:p>
            <a:r>
              <a:rPr lang="ru-RU" dirty="0" smtClean="0"/>
              <a:t>переоценка </a:t>
            </a:r>
            <a:r>
              <a:rPr lang="ru-RU" dirty="0" smtClean="0"/>
              <a:t>своих возможностей, реализация которых предполагается в отдалённом будущем;</a:t>
            </a:r>
          </a:p>
          <a:p>
            <a:r>
              <a:rPr lang="ru-RU" dirty="0" smtClean="0"/>
              <a:t>ярко </a:t>
            </a:r>
            <a:r>
              <a:rPr lang="ru-RU" dirty="0" smtClean="0"/>
              <a:t>выраженная эмоциональность;</a:t>
            </a:r>
          </a:p>
          <a:p>
            <a:r>
              <a:rPr lang="ru-RU" dirty="0" smtClean="0"/>
              <a:t>требовательность </a:t>
            </a:r>
            <a:r>
              <a:rPr lang="ru-RU" dirty="0" smtClean="0"/>
              <a:t>к соответствию слова делу;</a:t>
            </a:r>
          </a:p>
          <a:p>
            <a:r>
              <a:rPr lang="ru-RU" dirty="0" smtClean="0"/>
              <a:t>повышенный </a:t>
            </a:r>
            <a:r>
              <a:rPr lang="ru-RU" dirty="0" smtClean="0"/>
              <a:t>интерес к спорту.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успешной адаптации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удовлетворённость </a:t>
            </a:r>
            <a:r>
              <a:rPr lang="ru-RU" dirty="0" smtClean="0"/>
              <a:t>ребёнка процессом обучения;</a:t>
            </a:r>
          </a:p>
          <a:p>
            <a:r>
              <a:rPr lang="ru-RU" dirty="0" smtClean="0"/>
              <a:t>ребёнок </a:t>
            </a:r>
            <a:r>
              <a:rPr lang="ru-RU" dirty="0" smtClean="0"/>
              <a:t>легко справляется с программой;</a:t>
            </a:r>
          </a:p>
          <a:p>
            <a:r>
              <a:rPr lang="ru-RU" dirty="0" smtClean="0"/>
              <a:t>степень </a:t>
            </a:r>
            <a:r>
              <a:rPr lang="ru-RU" dirty="0" smtClean="0"/>
              <a:t>самостоятельности ребёнка при выполнении им учебных заданий, готовность прибегнуть к помощи взрослого лишь ПОСЛЕ попыток выполнить задание самому;</a:t>
            </a:r>
          </a:p>
          <a:p>
            <a:r>
              <a:rPr lang="ru-RU" dirty="0" smtClean="0"/>
              <a:t>удовлетворённость </a:t>
            </a:r>
            <a:r>
              <a:rPr lang="ru-RU" dirty="0" smtClean="0"/>
              <a:t>межличностными отношениями – с одноклассниками и учителем.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Затрудняет адаптацию: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Рассогласованность</a:t>
            </a:r>
            <a:r>
              <a:rPr lang="ru-RU" dirty="0" smtClean="0"/>
              <a:t>, противоречивость требований разных педагогов.</a:t>
            </a:r>
          </a:p>
          <a:p>
            <a:r>
              <a:rPr lang="ru-RU" dirty="0" smtClean="0"/>
              <a:t>Необходимость </a:t>
            </a:r>
            <a:r>
              <a:rPr lang="ru-RU" dirty="0" smtClean="0"/>
              <a:t>на каждом уроке приспосабливаться к темпу, особенностям речи, стилю преподавания каждого учителя.</a:t>
            </a:r>
          </a:p>
          <a:p>
            <a:r>
              <a:rPr lang="ru-RU" dirty="0" smtClean="0"/>
              <a:t>У </a:t>
            </a:r>
            <a:r>
              <a:rPr lang="ru-RU" dirty="0" smtClean="0"/>
              <a:t>некоторых пятиклассников возникает ощущение одиночества. Другие, наоборот: «окрыляются» от внезапной свободы: бегают, задирают старшеклассников.</a:t>
            </a:r>
          </a:p>
          <a:p>
            <a:r>
              <a:rPr lang="ru-RU" dirty="0" smtClean="0"/>
              <a:t>Отсюда </a:t>
            </a:r>
            <a:r>
              <a:rPr lang="ru-RU" dirty="0" smtClean="0"/>
              <a:t>повышенная зависимость детей от взрослых, прилипчивость к классному руководителю, капризы, </a:t>
            </a:r>
            <a:r>
              <a:rPr lang="ru-RU" dirty="0" smtClean="0"/>
              <a:t>посещение </a:t>
            </a:r>
            <a:r>
              <a:rPr lang="ru-RU" dirty="0" smtClean="0"/>
              <a:t>первого класса, где работает первый учитель.</a:t>
            </a:r>
          </a:p>
          <a:p>
            <a:r>
              <a:rPr lang="ru-RU" dirty="0" smtClean="0"/>
              <a:t>Снижается </a:t>
            </a:r>
            <a:r>
              <a:rPr lang="ru-RU" dirty="0" smtClean="0"/>
              <a:t>успеваемость, так как этот возраст связан с интенсивным расширением контактов, с обретением своего «я» в социальном плане, дети осваивают действительность за порогом класса и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Признаки </a:t>
            </a:r>
            <a:r>
              <a:rPr lang="ru-RU" dirty="0" err="1" smtClean="0"/>
              <a:t>дезадаптации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усталый, утомлённый внешний вид ребёнка;</a:t>
            </a:r>
          </a:p>
          <a:p>
            <a:pPr lvl="0"/>
            <a:r>
              <a:rPr lang="ru-RU" dirty="0" smtClean="0"/>
              <a:t> нежелание ребёнка делиться своими впечатлениями о проведённом дне.</a:t>
            </a:r>
          </a:p>
          <a:p>
            <a:pPr lvl="0"/>
            <a:r>
              <a:rPr lang="ru-RU" dirty="0" smtClean="0"/>
              <a:t>стремление отвлечь взрослого от школьных событий, переключить внимание на другие темы.</a:t>
            </a:r>
          </a:p>
          <a:p>
            <a:pPr lvl="0"/>
            <a:r>
              <a:rPr lang="ru-RU" dirty="0" smtClean="0"/>
              <a:t>нежелание </a:t>
            </a:r>
            <a:r>
              <a:rPr lang="ru-RU" dirty="0" smtClean="0"/>
              <a:t>выполнять домашние задания.</a:t>
            </a:r>
          </a:p>
          <a:p>
            <a:pPr lvl="0"/>
            <a:r>
              <a:rPr lang="ru-RU" dirty="0" smtClean="0"/>
              <a:t>негативные характеристики в адрес школы, учителей, одноклассников.</a:t>
            </a:r>
          </a:p>
          <a:p>
            <a:pPr lvl="0"/>
            <a:r>
              <a:rPr lang="ru-RU" dirty="0" smtClean="0"/>
              <a:t>жалобы на  события, связанные со школой.</a:t>
            </a:r>
          </a:p>
          <a:p>
            <a:pPr lvl="0"/>
            <a:r>
              <a:rPr lang="ru-RU" dirty="0" smtClean="0"/>
              <a:t>беспокойный сон, трудности утреннего пробуждения, вялость.</a:t>
            </a:r>
          </a:p>
          <a:p>
            <a:r>
              <a:rPr lang="ru-RU" dirty="0" smtClean="0"/>
              <a:t>постоянные жалобы на плохое самочувствие.</a:t>
            </a: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Чем можно помочь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Безусловное принятие ребёнка, несмотря на те неудачи, с которыми он уже столкнулся или может столкнуться.</a:t>
            </a:r>
          </a:p>
          <a:p>
            <a:pPr lvl="0"/>
            <a:r>
              <a:rPr lang="ru-RU" dirty="0" smtClean="0"/>
              <a:t>Создание  условий  для развития самостоятельности в поведении ребёнка.  Непременно должны быть домашние обязанности, за выполнение которых он несёт ответственность.</a:t>
            </a:r>
          </a:p>
          <a:p>
            <a:pPr lvl="0"/>
            <a:r>
              <a:rPr lang="ru-RU" dirty="0" smtClean="0"/>
              <a:t>Ненавязчивый  контроль со стороны родителей, поскольку сложно  сориентироваться в новых требованиях школьной жизни.</a:t>
            </a:r>
          </a:p>
          <a:p>
            <a:pPr lvl="0"/>
            <a:r>
              <a:rPr lang="ru-RU" dirty="0" smtClean="0"/>
              <a:t>Учитель перестает </a:t>
            </a:r>
            <a:r>
              <a:rPr lang="ru-RU" dirty="0" smtClean="0"/>
              <a:t>быть авторитетом</a:t>
            </a:r>
            <a:r>
              <a:rPr lang="ru-RU" dirty="0" smtClean="0"/>
              <a:t>. Важно обсудить с ребёнком причины  недовольства педагогом, поддерживая при этом авторитет учителя.</a:t>
            </a:r>
          </a:p>
          <a:p>
            <a:pPr lvl="0"/>
            <a:r>
              <a:rPr lang="ru-RU" dirty="0" smtClean="0"/>
              <a:t>Межличностное общение занимает ведущие позиции, отодвигая учебу на задний план. Важно, чтобы у ребёнка была возможность обсудить свои школьные дела, учёбу и отношения с друзьями в семье, с родителями.</a:t>
            </a:r>
          </a:p>
          <a:p>
            <a:pPr lvl="0"/>
            <a:r>
              <a:rPr lang="ru-RU" dirty="0" smtClean="0"/>
              <a:t>Помогите ребёнку выучить имена новых учителей.</a:t>
            </a:r>
          </a:p>
          <a:p>
            <a:pPr lvl="0"/>
            <a:r>
              <a:rPr lang="ru-RU" dirty="0" smtClean="0"/>
              <a:t>Если вас, что-то беспокоит в поведении ребёнка, постарайтесь, как можно скорее встретиться и обсудить это с классным руководителем или психологом.</a:t>
            </a:r>
          </a:p>
          <a:p>
            <a:pPr lvl="0"/>
            <a:r>
              <a:rPr lang="ru-RU" dirty="0" smtClean="0"/>
              <a:t>Основными помощниками родителей в сложных ситуациях являются терпение, внимание и понимание. Постарайтесь создать благоприятный климат в семье для ребёнка.</a:t>
            </a:r>
          </a:p>
          <a:p>
            <a:pPr lvl="0"/>
            <a:r>
              <a:rPr lang="ru-RU" dirty="0" smtClean="0"/>
              <a:t>Поддерживать можно посредством:</a:t>
            </a:r>
          </a:p>
          <a:p>
            <a:pPr lvl="0"/>
            <a:r>
              <a:rPr lang="ru-RU" dirty="0" smtClean="0"/>
              <a:t>-отдельных </a:t>
            </a:r>
            <a:r>
              <a:rPr lang="ru-RU" dirty="0" smtClean="0"/>
              <a:t>слов (красиво, прекрасно, здорово). </a:t>
            </a:r>
          </a:p>
          <a:p>
            <a:pPr lvl="0"/>
            <a:r>
              <a:rPr lang="ru-RU" dirty="0" smtClean="0"/>
              <a:t>-высказываний </a:t>
            </a:r>
            <a:r>
              <a:rPr lang="ru-RU" dirty="0" smtClean="0"/>
              <a:t>(«Я горжусь тобой»,  «Все идёт хорошо» , «Ты справишься»). </a:t>
            </a:r>
          </a:p>
          <a:p>
            <a:pPr lvl="0"/>
            <a:r>
              <a:rPr lang="ru-RU" dirty="0" smtClean="0"/>
              <a:t>-прикосновений </a:t>
            </a:r>
            <a:r>
              <a:rPr lang="ru-RU" dirty="0" smtClean="0"/>
              <a:t>(дотронуться до руки, обнять его и т.д.), </a:t>
            </a:r>
          </a:p>
          <a:p>
            <a:pPr lvl="0"/>
            <a:r>
              <a:rPr lang="ru-RU" dirty="0" smtClean="0"/>
              <a:t>-совместных </a:t>
            </a:r>
            <a:r>
              <a:rPr lang="ru-RU" dirty="0" smtClean="0"/>
              <a:t>действий (сидёть, стоять рядом и т.д.). </a:t>
            </a:r>
          </a:p>
          <a:p>
            <a:r>
              <a:rPr lang="ru-RU" dirty="0" smtClean="0"/>
              <a:t>-выражение </a:t>
            </a:r>
            <a:r>
              <a:rPr lang="ru-RU" dirty="0" smtClean="0"/>
              <a:t>лица (улыбка, кивок, смех).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585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Адаптация 5 класс</vt:lpstr>
      <vt:lpstr>Слайд 2</vt:lpstr>
      <vt:lpstr>Слайд 3</vt:lpstr>
      <vt:lpstr>Формируется:</vt:lpstr>
      <vt:lpstr>Признаки успешной адаптации:</vt:lpstr>
      <vt:lpstr>Затрудняет адаптацию:</vt:lpstr>
      <vt:lpstr>Признаки дезадаптации:</vt:lpstr>
      <vt:lpstr>Чем можно помочь?</vt:lpstr>
    </vt:vector>
  </TitlesOfParts>
  <Company>СОШ№3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5 класс</dc:title>
  <dc:creator>Психолог</dc:creator>
  <cp:lastModifiedBy>Психолог</cp:lastModifiedBy>
  <cp:revision>4</cp:revision>
  <dcterms:created xsi:type="dcterms:W3CDTF">2018-12-10T03:26:20Z</dcterms:created>
  <dcterms:modified xsi:type="dcterms:W3CDTF">2018-12-10T04:00:14Z</dcterms:modified>
</cp:coreProperties>
</file>