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49AC267A-D4D2-464C-AA2F-138E65E6D552}" type="datetimeFigureOut">
              <a:rPr lang="ru-RU" smtClean="0"/>
              <a:pPr/>
              <a:t>22.01.2019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CEE3CE04-B35A-49A7-9326-28FCD467A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C267A-D4D2-464C-AA2F-138E65E6D552}" type="datetimeFigureOut">
              <a:rPr lang="ru-RU" smtClean="0"/>
              <a:pPr/>
              <a:t>22.01.2019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CE04-B35A-49A7-9326-28FCD467A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C267A-D4D2-464C-AA2F-138E65E6D552}" type="datetimeFigureOut">
              <a:rPr lang="ru-RU" smtClean="0"/>
              <a:pPr/>
              <a:t>22.01.2019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CE04-B35A-49A7-9326-28FCD467A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49AC267A-D4D2-464C-AA2F-138E65E6D552}" type="datetimeFigureOut">
              <a:rPr lang="ru-RU" smtClean="0"/>
              <a:pPr/>
              <a:t>22.01.2019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CE04-B35A-49A7-9326-28FCD467A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49AC267A-D4D2-464C-AA2F-138E65E6D552}" type="datetimeFigureOut">
              <a:rPr lang="ru-RU" smtClean="0"/>
              <a:pPr/>
              <a:t>22.01.2019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CEE3CE04-B35A-49A7-9326-28FCD467AEEF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9AC267A-D4D2-464C-AA2F-138E65E6D552}" type="datetimeFigureOut">
              <a:rPr lang="ru-RU" smtClean="0"/>
              <a:pPr/>
              <a:t>22.01.2019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EE3CE04-B35A-49A7-9326-28FCD467A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49AC267A-D4D2-464C-AA2F-138E65E6D552}" type="datetimeFigureOut">
              <a:rPr lang="ru-RU" smtClean="0"/>
              <a:pPr/>
              <a:t>22.01.2019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CEE3CE04-B35A-49A7-9326-28FCD467A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C267A-D4D2-464C-AA2F-138E65E6D552}" type="datetimeFigureOut">
              <a:rPr lang="ru-RU" smtClean="0"/>
              <a:pPr/>
              <a:t>22.01.2019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CE04-B35A-49A7-9326-28FCD467A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9AC267A-D4D2-464C-AA2F-138E65E6D552}" type="datetimeFigureOut">
              <a:rPr lang="ru-RU" smtClean="0"/>
              <a:pPr/>
              <a:t>22.01.2019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EE3CE04-B35A-49A7-9326-28FCD467A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9AC267A-D4D2-464C-AA2F-138E65E6D552}" type="datetimeFigureOut">
              <a:rPr lang="ru-RU" smtClean="0"/>
              <a:pPr/>
              <a:t>22.01.2019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CEE3CE04-B35A-49A7-9326-28FCD467A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49AC267A-D4D2-464C-AA2F-138E65E6D552}" type="datetimeFigureOut">
              <a:rPr lang="ru-RU" smtClean="0"/>
              <a:pPr/>
              <a:t>22.01.2019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CEE3CE04-B35A-49A7-9326-28FCD467A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49AC267A-D4D2-464C-AA2F-138E65E6D552}" type="datetimeFigureOut">
              <a:rPr lang="ru-RU" smtClean="0"/>
              <a:pPr/>
              <a:t>22.01.2019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CEE3CE04-B35A-49A7-9326-28FCD467AEE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Агрессия у детей младшего школьного возраста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Понятие агрессивность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Агрессивность — </a:t>
            </a:r>
            <a:r>
              <a:rPr lang="ru-RU" dirty="0" smtClean="0"/>
              <a:t>это способ реагирования ребенка на невозможность сделать то, что хочется, именно так, как </a:t>
            </a:r>
            <a:r>
              <a:rPr lang="ru-RU" dirty="0" smtClean="0"/>
              <a:t>хочется.</a:t>
            </a:r>
            <a:endParaRPr lang="ru-RU" dirty="0" smtClean="0"/>
          </a:p>
          <a:p>
            <a:r>
              <a:rPr lang="ru-RU" dirty="0" smtClean="0"/>
              <a:t>Агрессивность может служить способом самозащиты, отстаивания своих прав, удовлетворения желаний и достижения цели.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Виды агрессии: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Физическая;</a:t>
            </a:r>
          </a:p>
          <a:p>
            <a:r>
              <a:rPr lang="ru-RU" dirty="0" smtClean="0"/>
              <a:t>2. Вербальная;</a:t>
            </a:r>
          </a:p>
          <a:p>
            <a:r>
              <a:rPr lang="ru-RU" dirty="0" smtClean="0"/>
              <a:t>3. Косвенная;</a:t>
            </a:r>
          </a:p>
          <a:p>
            <a:r>
              <a:rPr lang="ru-RU" dirty="0" smtClean="0"/>
              <a:t>4. </a:t>
            </a:r>
            <a:r>
              <a:rPr lang="ru-RU" dirty="0" err="1" smtClean="0"/>
              <a:t>Аутоагрессия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Причины: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1. Семья (агрессивное поведение родителей в различных жизненных </a:t>
            </a:r>
            <a:r>
              <a:rPr lang="ru-RU" dirty="0" smtClean="0"/>
              <a:t>ситуациях: крик, ругань, приказ, оскорбление другого, способность ударить ребенка или взрослого; </a:t>
            </a:r>
            <a:r>
              <a:rPr lang="ru-RU" dirty="0" smtClean="0"/>
              <a:t>недостаток внимания и понимания, </a:t>
            </a:r>
            <a:r>
              <a:rPr lang="ru-RU" dirty="0" smtClean="0"/>
              <a:t>постоянная критика)</a:t>
            </a:r>
            <a:r>
              <a:rPr lang="en-US" dirty="0" smtClean="0"/>
              <a:t>;</a:t>
            </a:r>
            <a:endParaRPr lang="ru-RU" dirty="0" smtClean="0"/>
          </a:p>
          <a:p>
            <a:r>
              <a:rPr lang="ru-RU" dirty="0" smtClean="0"/>
              <a:t>2</a:t>
            </a:r>
            <a:r>
              <a:rPr lang="ru-RU" dirty="0" smtClean="0"/>
              <a:t>. Индивидуальные особенности</a:t>
            </a:r>
            <a:r>
              <a:rPr lang="ru-RU" smtClean="0"/>
              <a:t>: темперамент </a:t>
            </a:r>
            <a:r>
              <a:rPr lang="ru-RU" dirty="0" smtClean="0"/>
              <a:t>(холерик возбуждается легко и быстро, реакция бывает слишком эмоциональной, на чью-то выходку могут отреагировать мгновенно – накричать, стукнуть толкнуть), </a:t>
            </a:r>
            <a:r>
              <a:rPr lang="ru-RU" dirty="0" err="1" smtClean="0"/>
              <a:t>гипервозбудимость</a:t>
            </a:r>
            <a:r>
              <a:rPr lang="ru-RU" dirty="0" smtClean="0"/>
              <a:t>, склонность к аффективным вспышкам</a:t>
            </a:r>
            <a:r>
              <a:rPr lang="ru-RU" dirty="0" smtClean="0"/>
              <a:t>;</a:t>
            </a:r>
            <a:endParaRPr lang="ru-RU" dirty="0" smtClean="0"/>
          </a:p>
          <a:p>
            <a:r>
              <a:rPr lang="ru-RU" dirty="0" smtClean="0"/>
              <a:t>3</a:t>
            </a:r>
            <a:r>
              <a:rPr lang="ru-RU" dirty="0" smtClean="0"/>
              <a:t>. </a:t>
            </a:r>
            <a:r>
              <a:rPr lang="ru-RU" dirty="0" smtClean="0"/>
              <a:t>Просмотр агрессивных фильмов и видеоигры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4</a:t>
            </a:r>
            <a:r>
              <a:rPr lang="ru-RU" dirty="0" smtClean="0"/>
              <a:t>. Чрезмерные запреты (когда все «нельзя»: бегать, прыгать, играть и </a:t>
            </a:r>
            <a:r>
              <a:rPr lang="ru-RU" dirty="0" err="1" smtClean="0"/>
              <a:t>т.д</a:t>
            </a:r>
            <a:r>
              <a:rPr lang="ru-RU" dirty="0" smtClean="0"/>
              <a:t>).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Общие черты младших школьников с агрессивным поведением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882808"/>
            <a:ext cx="8715436" cy="483234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1. Бедность и примитивность ценностных ориентаций;</a:t>
            </a:r>
          </a:p>
          <a:p>
            <a:r>
              <a:rPr lang="ru-RU" dirty="0" smtClean="0"/>
              <a:t>2. Отсутствие увлечений;</a:t>
            </a:r>
          </a:p>
          <a:p>
            <a:r>
              <a:rPr lang="ru-RU" dirty="0" smtClean="0"/>
              <a:t>3. Узость и неустойчивость интересов;</a:t>
            </a:r>
          </a:p>
          <a:p>
            <a:r>
              <a:rPr lang="ru-RU" dirty="0" smtClean="0"/>
              <a:t>4. Повышенная внушаемость;</a:t>
            </a:r>
          </a:p>
          <a:p>
            <a:r>
              <a:rPr lang="ru-RU" dirty="0" smtClean="0"/>
              <a:t>5. Склонность к подражанию;</a:t>
            </a:r>
          </a:p>
          <a:p>
            <a:r>
              <a:rPr lang="ru-RU" dirty="0" smtClean="0"/>
              <a:t>6. Эмоциональная </a:t>
            </a:r>
            <a:r>
              <a:rPr lang="ru-RU" dirty="0" smtClean="0"/>
              <a:t>грубость (оскорбления);</a:t>
            </a:r>
            <a:endParaRPr lang="ru-RU" dirty="0" smtClean="0"/>
          </a:p>
          <a:p>
            <a:r>
              <a:rPr lang="ru-RU" dirty="0" smtClean="0"/>
              <a:t>7. Озлобленность в отношении к сверстникам и окружающим </a:t>
            </a:r>
            <a:r>
              <a:rPr lang="ru-RU" dirty="0" smtClean="0"/>
              <a:t>взрослым;</a:t>
            </a:r>
            <a:endParaRPr lang="ru-RU" dirty="0" smtClean="0"/>
          </a:p>
          <a:p>
            <a:r>
              <a:rPr lang="ru-RU" dirty="0" smtClean="0"/>
              <a:t>8. Заниженная, завышенная, неустойчивая самооценка.</a:t>
            </a:r>
          </a:p>
          <a:p>
            <a:r>
              <a:rPr lang="ru-RU" dirty="0" smtClean="0"/>
              <a:t>9. Повышенная тревожность, страх перед социальными контактами, эгоцентризм;</a:t>
            </a:r>
          </a:p>
          <a:p>
            <a:r>
              <a:rPr lang="ru-RU" dirty="0" smtClean="0"/>
              <a:t>10. Неумение находить выход из трудных ситуаций;</a:t>
            </a:r>
          </a:p>
          <a:p>
            <a:r>
              <a:rPr lang="ru-RU" dirty="0" smtClean="0"/>
              <a:t>11. Хорошо интеллектуально и социально развитые (агрессивность, как средство поднятия престижа, демонстрация своей самостоятельности и взрослости).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делать: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8786874" cy="5286412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1. Понять, почему ребенок чувствует себя незащищенным;</a:t>
            </a:r>
          </a:p>
          <a:p>
            <a:r>
              <a:rPr lang="ru-RU" dirty="0" smtClean="0"/>
              <a:t>2. Дать ребенку чувство защиты и безопасности;</a:t>
            </a:r>
          </a:p>
          <a:p>
            <a:r>
              <a:rPr lang="ru-RU" dirty="0" smtClean="0"/>
              <a:t>3. Научить его отстаивать свои границы;</a:t>
            </a:r>
          </a:p>
          <a:p>
            <a:r>
              <a:rPr lang="ru-RU" dirty="0" smtClean="0"/>
              <a:t>4. Важно проявление со стороны родителей безусловной любви к ребенку в любой ситуации. Нельзя допускать высказываний типа: «Если ты себя так поведешь..., то мама с папой тебя больше любить не будут!»;</a:t>
            </a:r>
          </a:p>
          <a:p>
            <a:r>
              <a:rPr lang="ru-RU" dirty="0" smtClean="0"/>
              <a:t>5. Если ребенок капризничает, злится, кричит, бросается на вас с кулаками — обнимите его, прижмите к себе. Постепенно он успокоится, придет в себя;</a:t>
            </a:r>
          </a:p>
          <a:p>
            <a:r>
              <a:rPr lang="ru-RU" dirty="0" smtClean="0"/>
              <a:t>6. Беседовать с ребенком о его поступке надо без свидетелей (одноклассников, родственников, приятелей и др.);</a:t>
            </a:r>
          </a:p>
          <a:p>
            <a:r>
              <a:rPr lang="ru-RU" dirty="0" smtClean="0"/>
              <a:t>7. Покажите ребенку неэффективность агрессивного поведения;</a:t>
            </a:r>
          </a:p>
          <a:p>
            <a:r>
              <a:rPr lang="ru-RU" dirty="0" smtClean="0"/>
              <a:t>8. Необходимо устанавливать правила поведения в доступной для ребенка форме. Например: «Мы никого не бьем, и нас никто не бьет»;</a:t>
            </a:r>
          </a:p>
          <a:p>
            <a:r>
              <a:rPr lang="ru-RU" dirty="0" smtClean="0"/>
              <a:t>9. Не забывайте хвалить ребенка за старательность;</a:t>
            </a:r>
          </a:p>
          <a:p>
            <a:r>
              <a:rPr lang="ru-RU" dirty="0" smtClean="0"/>
              <a:t>10. В борьбе с агрессией можно прибегнуть к помощи </a:t>
            </a:r>
            <a:r>
              <a:rPr lang="ru-RU" dirty="0" err="1" smtClean="0"/>
              <a:t>сказкотерапии</a:t>
            </a:r>
            <a:r>
              <a:rPr lang="ru-RU" dirty="0" smtClean="0"/>
              <a:t>;</a:t>
            </a:r>
          </a:p>
          <a:p>
            <a:r>
              <a:rPr lang="ru-RU" dirty="0" smtClean="0"/>
              <a:t>11. Родители, если не хотят, чтобы их дети были драчунами и забияками, должны контролировать собственные агрессивные импульсы.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121</TotalTime>
  <Words>466</Words>
  <Application>Microsoft Office PowerPoint</Application>
  <PresentationFormat>Экран (4:3)</PresentationFormat>
  <Paragraphs>38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Яркая</vt:lpstr>
      <vt:lpstr>Агрессия у детей младшего школьного возраста</vt:lpstr>
      <vt:lpstr>Понятие агрессивность</vt:lpstr>
      <vt:lpstr>Виды агрессии:</vt:lpstr>
      <vt:lpstr>Причины:</vt:lpstr>
      <vt:lpstr>Общие черты младших школьников с агрессивным поведением</vt:lpstr>
      <vt:lpstr>Что делать:</vt:lpstr>
    </vt:vector>
  </TitlesOfParts>
  <Company>СОШ№3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Агрессия у детей младшего школьного возраста</dc:title>
  <dc:creator>Психолог</dc:creator>
  <cp:lastModifiedBy>Психолог</cp:lastModifiedBy>
  <cp:revision>15</cp:revision>
  <dcterms:created xsi:type="dcterms:W3CDTF">2018-10-25T03:14:58Z</dcterms:created>
  <dcterms:modified xsi:type="dcterms:W3CDTF">2019-01-22T00:13:48Z</dcterms:modified>
</cp:coreProperties>
</file>