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Lst>
  <p:sldIdLst>
    <p:sldId id="256" r:id="rId2"/>
    <p:sldId id="269" r:id="rId3"/>
    <p:sldId id="272" r:id="rId4"/>
    <p:sldId id="270" r:id="rId5"/>
    <p:sldId id="271" r:id="rId6"/>
    <p:sldId id="257" r:id="rId7"/>
    <p:sldId id="258" r:id="rId8"/>
    <p:sldId id="259" r:id="rId9"/>
    <p:sldId id="260" r:id="rId10"/>
    <p:sldId id="261" r:id="rId11"/>
    <p:sldId id="262" r:id="rId12"/>
    <p:sldId id="275" r:id="rId13"/>
    <p:sldId id="276" r:id="rId14"/>
    <p:sldId id="263" r:id="rId15"/>
    <p:sldId id="264" r:id="rId16"/>
    <p:sldId id="265" r:id="rId17"/>
    <p:sldId id="266" r:id="rId18"/>
    <p:sldId id="267" r:id="rId19"/>
    <p:sldId id="268" r:id="rId20"/>
    <p:sldId id="274" r:id="rId21"/>
    <p:sldId id="273" r:id="rId22"/>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2" d="100"/>
          <a:sy n="72" d="100"/>
        </p:scale>
        <p:origin x="1152" y="6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7" name="Right Triangle 6"/>
          <p:cNvSpPr/>
          <p:nvPr/>
        </p:nvSpPr>
        <p:spPr>
          <a:xfrm>
            <a:off x="0" y="2647950"/>
            <a:ext cx="3571875" cy="4210050"/>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p:cNvSpPr/>
          <p:nvPr/>
        </p:nvSpPr>
        <p:spPr>
          <a:xfrm>
            <a:off x="-2380" y="-925"/>
            <a:ext cx="9146380" cy="6858925"/>
          </a:xfrm>
          <a:custGeom>
            <a:avLst/>
            <a:gdLst>
              <a:gd name="connsiteX0" fmla="*/ 0 w 3350419"/>
              <a:gd name="connsiteY0" fmla="*/ 2081213 h 2083594"/>
              <a:gd name="connsiteX1" fmla="*/ 3031331 w 3350419"/>
              <a:gd name="connsiteY1" fmla="*/ 0 h 2083594"/>
              <a:gd name="connsiteX2" fmla="*/ 3350419 w 3350419"/>
              <a:gd name="connsiteY2" fmla="*/ 80963 h 2083594"/>
              <a:gd name="connsiteX3" fmla="*/ 3350419 w 3350419"/>
              <a:gd name="connsiteY3" fmla="*/ 2083594 h 2083594"/>
              <a:gd name="connsiteX4" fmla="*/ 0 w 3350419"/>
              <a:gd name="connsiteY4" fmla="*/ 2081213 h 2083594"/>
              <a:gd name="connsiteX0" fmla="*/ 0 w 3112294"/>
              <a:gd name="connsiteY0" fmla="*/ 2019301 h 2083594"/>
              <a:gd name="connsiteX1" fmla="*/ 2793206 w 3112294"/>
              <a:gd name="connsiteY1" fmla="*/ 0 h 2083594"/>
              <a:gd name="connsiteX2" fmla="*/ 3112294 w 3112294"/>
              <a:gd name="connsiteY2" fmla="*/ 80963 h 2083594"/>
              <a:gd name="connsiteX3" fmla="*/ 3112294 w 3112294"/>
              <a:gd name="connsiteY3" fmla="*/ 2083594 h 2083594"/>
              <a:gd name="connsiteX4" fmla="*/ 0 w 3112294"/>
              <a:gd name="connsiteY4" fmla="*/ 2019301 h 2083594"/>
              <a:gd name="connsiteX0" fmla="*/ 0 w 3345656"/>
              <a:gd name="connsiteY0" fmla="*/ 2097882 h 2097882"/>
              <a:gd name="connsiteX1" fmla="*/ 3026568 w 3345656"/>
              <a:gd name="connsiteY1" fmla="*/ 0 h 2097882"/>
              <a:gd name="connsiteX2" fmla="*/ 3345656 w 3345656"/>
              <a:gd name="connsiteY2" fmla="*/ 80963 h 2097882"/>
              <a:gd name="connsiteX3" fmla="*/ 3345656 w 3345656"/>
              <a:gd name="connsiteY3" fmla="*/ 2083594 h 2097882"/>
              <a:gd name="connsiteX4" fmla="*/ 0 w 3345656"/>
              <a:gd name="connsiteY4" fmla="*/ 2097882 h 2097882"/>
              <a:gd name="connsiteX0" fmla="*/ 0 w 2800350"/>
              <a:gd name="connsiteY0" fmla="*/ 1935957 h 2083594"/>
              <a:gd name="connsiteX1" fmla="*/ 2481262 w 2800350"/>
              <a:gd name="connsiteY1" fmla="*/ 0 h 2083594"/>
              <a:gd name="connsiteX2" fmla="*/ 2800350 w 2800350"/>
              <a:gd name="connsiteY2" fmla="*/ 80963 h 2083594"/>
              <a:gd name="connsiteX3" fmla="*/ 2800350 w 2800350"/>
              <a:gd name="connsiteY3" fmla="*/ 2083594 h 2083594"/>
              <a:gd name="connsiteX4" fmla="*/ 0 w 2800350"/>
              <a:gd name="connsiteY4" fmla="*/ 1935957 h 2083594"/>
              <a:gd name="connsiteX0" fmla="*/ 0 w 3352800"/>
              <a:gd name="connsiteY0" fmla="*/ 2083594 h 2083594"/>
              <a:gd name="connsiteX1" fmla="*/ 3033712 w 3352800"/>
              <a:gd name="connsiteY1" fmla="*/ 0 h 2083594"/>
              <a:gd name="connsiteX2" fmla="*/ 3352800 w 3352800"/>
              <a:gd name="connsiteY2" fmla="*/ 80963 h 2083594"/>
              <a:gd name="connsiteX3" fmla="*/ 3352800 w 3352800"/>
              <a:gd name="connsiteY3" fmla="*/ 2083594 h 2083594"/>
              <a:gd name="connsiteX4" fmla="*/ 0 w 3352800"/>
              <a:gd name="connsiteY4" fmla="*/ 2083594 h 2083594"/>
              <a:gd name="connsiteX0" fmla="*/ 0 w 3352800"/>
              <a:gd name="connsiteY0" fmla="*/ 2002631 h 2002631"/>
              <a:gd name="connsiteX1" fmla="*/ 3033712 w 3352800"/>
              <a:gd name="connsiteY1" fmla="*/ 15716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988469 w 3352800"/>
              <a:gd name="connsiteY1" fmla="*/ 59530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3966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45314 w 3352800"/>
              <a:gd name="connsiteY1" fmla="*/ 1224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4839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75865 w 3352800"/>
              <a:gd name="connsiteY1" fmla="*/ 8178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901 h 2002901"/>
              <a:gd name="connsiteX1" fmla="*/ 2836585 w 3352800"/>
              <a:gd name="connsiteY1" fmla="*/ 0 h 2002901"/>
              <a:gd name="connsiteX2" fmla="*/ 3352800 w 3352800"/>
              <a:gd name="connsiteY2" fmla="*/ 270 h 2002901"/>
              <a:gd name="connsiteX3" fmla="*/ 3352800 w 3352800"/>
              <a:gd name="connsiteY3" fmla="*/ 2002901 h 2002901"/>
              <a:gd name="connsiteX4" fmla="*/ 0 w 3352800"/>
              <a:gd name="connsiteY4" fmla="*/ 2002901 h 20029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52800" h="2002901">
                <a:moveTo>
                  <a:pt x="0" y="2002901"/>
                </a:moveTo>
                <a:lnTo>
                  <a:pt x="2836585" y="0"/>
                </a:lnTo>
                <a:lnTo>
                  <a:pt x="3352800" y="270"/>
                </a:lnTo>
                <a:lnTo>
                  <a:pt x="3352800" y="2002901"/>
                </a:lnTo>
                <a:lnTo>
                  <a:pt x="0" y="2002901"/>
                </a:ln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rot="19140000">
            <a:off x="817112" y="1730403"/>
            <a:ext cx="5648623" cy="1204306"/>
          </a:xfrm>
        </p:spPr>
        <p:txBody>
          <a:bodyPr bIns="9144" anchor="b"/>
          <a:lstStyle>
            <a:lvl1pPr>
              <a:defRPr sz="3200"/>
            </a:lvl1pPr>
          </a:lstStyle>
          <a:p>
            <a:r>
              <a:rPr lang="ru-RU"/>
              <a:t>Образец заголовка</a:t>
            </a:r>
            <a:endParaRPr lang="en-US" dirty="0"/>
          </a:p>
        </p:txBody>
      </p:sp>
      <p:sp>
        <p:nvSpPr>
          <p:cNvPr id="3" name="Subtitle 2"/>
          <p:cNvSpPr>
            <a:spLocks noGrp="1"/>
          </p:cNvSpPr>
          <p:nvPr>
            <p:ph type="subTitle" idx="1"/>
          </p:nvPr>
        </p:nvSpPr>
        <p:spPr>
          <a:xfrm rot="19140000">
            <a:off x="1212277" y="2470925"/>
            <a:ext cx="6511131" cy="329259"/>
          </a:xfrm>
        </p:spPr>
        <p:txBody>
          <a:bodyPr tIns="9144">
            <a:normAutofit/>
          </a:bodyPr>
          <a:lstStyle>
            <a:lvl1pPr marL="0" indent="0" algn="l">
              <a:buNone/>
              <a:defRPr kumimoji="0" lang="en-US" sz="1400" b="0" i="0" u="none" strike="noStrike" kern="1200" cap="all" spc="400" normalizeH="0" baseline="0" noProof="0" dirty="0" smtClean="0">
                <a:ln>
                  <a:noFill/>
                </a:ln>
                <a:solidFill>
                  <a:schemeClr val="tx1"/>
                </a:solidFill>
                <a:effectLst/>
                <a:uLnTx/>
                <a:uFillTx/>
                <a:latin typeface="+mn-lt"/>
                <a:ea typeface="+mj-ea"/>
                <a:cs typeface="Tunga" pitchFamily="2"/>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marL="0" marR="0" lvl="0" indent="0" algn="l" defTabSz="914400" rtl="0" eaLnBrk="1" fontAlgn="auto" latinLnBrk="0" hangingPunct="1">
              <a:lnSpc>
                <a:spcPct val="100000"/>
              </a:lnSpc>
              <a:spcBef>
                <a:spcPts val="0"/>
              </a:spcBef>
              <a:spcAft>
                <a:spcPts val="0"/>
              </a:spcAft>
              <a:buClr>
                <a:schemeClr val="accent1"/>
              </a:buClr>
              <a:buSzPct val="100000"/>
              <a:buFont typeface="Arial" pitchFamily="34" charset="0"/>
              <a:buNone/>
              <a:tabLst/>
              <a:defRPr/>
            </a:pPr>
            <a:r>
              <a:rPr lang="ru-RU"/>
              <a:t>Образец подзаголовка</a:t>
            </a:r>
            <a:endParaRPr lang="en-US" dirty="0"/>
          </a:p>
        </p:txBody>
      </p:sp>
      <p:sp>
        <p:nvSpPr>
          <p:cNvPr id="4" name="Date Placeholder 3"/>
          <p:cNvSpPr>
            <a:spLocks noGrp="1"/>
          </p:cNvSpPr>
          <p:nvPr>
            <p:ph type="dt" sz="half" idx="10"/>
          </p:nvPr>
        </p:nvSpPr>
        <p:spPr/>
        <p:txBody>
          <a:bodyPr/>
          <a:lstStyle/>
          <a:p>
            <a:fld id="{B4C71EC6-210F-42DE-9C53-41977AD35B3D}" type="datetimeFigureOut">
              <a:rPr lang="ru-RU" smtClean="0"/>
              <a:t>08.06.2021</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a:p>
        </p:txBody>
      </p:sp>
      <p:sp>
        <p:nvSpPr>
          <p:cNvPr id="3" name="Vertical Text Placeholder 2"/>
          <p:cNvSpPr>
            <a:spLocks noGrp="1"/>
          </p:cNvSpPr>
          <p:nvPr>
            <p:ph type="body" orient="vert" idx="1"/>
          </p:nvPr>
        </p:nvSpPr>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a:p>
        </p:txBody>
      </p:sp>
      <p:sp>
        <p:nvSpPr>
          <p:cNvPr id="4" name="Date Placeholder 3"/>
          <p:cNvSpPr>
            <a:spLocks noGrp="1"/>
          </p:cNvSpPr>
          <p:nvPr>
            <p:ph type="dt" sz="half" idx="10"/>
          </p:nvPr>
        </p:nvSpPr>
        <p:spPr/>
        <p:txBody>
          <a:bodyPr/>
          <a:lstStyle/>
          <a:p>
            <a:fld id="{B4C71EC6-210F-42DE-9C53-41977AD35B3D}" type="datetimeFigureOut">
              <a:rPr lang="ru-RU" smtClean="0"/>
              <a:t>08.06.2021</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2057400" cy="4678362"/>
          </a:xfrm>
        </p:spPr>
        <p:txBody>
          <a:bodyPr vert="eaVert"/>
          <a:lstStyle/>
          <a:p>
            <a:r>
              <a:rPr lang="ru-RU"/>
              <a:t>Образец заголовка</a:t>
            </a:r>
            <a:endParaRPr lang="en-US" dirty="0"/>
          </a:p>
        </p:txBody>
      </p:sp>
      <p:sp>
        <p:nvSpPr>
          <p:cNvPr id="3" name="Vertical Text Placeholder 2"/>
          <p:cNvSpPr>
            <a:spLocks noGrp="1"/>
          </p:cNvSpPr>
          <p:nvPr>
            <p:ph type="body" orient="vert" idx="1"/>
          </p:nvPr>
        </p:nvSpPr>
        <p:spPr>
          <a:xfrm>
            <a:off x="457200" y="274639"/>
            <a:ext cx="6019800" cy="4678362"/>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a:p>
        </p:txBody>
      </p:sp>
      <p:sp>
        <p:nvSpPr>
          <p:cNvPr id="4" name="Date Placeholder 3"/>
          <p:cNvSpPr>
            <a:spLocks noGrp="1"/>
          </p:cNvSpPr>
          <p:nvPr>
            <p:ph type="dt" sz="half" idx="10"/>
          </p:nvPr>
        </p:nvSpPr>
        <p:spPr/>
        <p:txBody>
          <a:bodyPr/>
          <a:lstStyle/>
          <a:p>
            <a:fld id="{B4C71EC6-210F-42DE-9C53-41977AD35B3D}" type="datetimeFigureOut">
              <a:rPr lang="ru-RU" smtClean="0"/>
              <a:t>08.06.2021</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a:p>
        </p:txBody>
      </p:sp>
      <p:sp>
        <p:nvSpPr>
          <p:cNvPr id="3" name="Content Placeholder 2"/>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B4C71EC6-210F-42DE-9C53-41977AD35B3D}" type="datetimeFigureOut">
              <a:rPr lang="ru-RU" smtClean="0"/>
              <a:t>08.06.2021</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sp>
        <p:nvSpPr>
          <p:cNvPr id="8" name="Freeform 7"/>
          <p:cNvSpPr/>
          <p:nvPr/>
        </p:nvSpPr>
        <p:spPr>
          <a:xfrm>
            <a:off x="-2380" y="-925"/>
            <a:ext cx="9146380" cy="6858925"/>
          </a:xfrm>
          <a:custGeom>
            <a:avLst/>
            <a:gdLst>
              <a:gd name="connsiteX0" fmla="*/ 0 w 3350419"/>
              <a:gd name="connsiteY0" fmla="*/ 2081213 h 2083594"/>
              <a:gd name="connsiteX1" fmla="*/ 3031331 w 3350419"/>
              <a:gd name="connsiteY1" fmla="*/ 0 h 2083594"/>
              <a:gd name="connsiteX2" fmla="*/ 3350419 w 3350419"/>
              <a:gd name="connsiteY2" fmla="*/ 80963 h 2083594"/>
              <a:gd name="connsiteX3" fmla="*/ 3350419 w 3350419"/>
              <a:gd name="connsiteY3" fmla="*/ 2083594 h 2083594"/>
              <a:gd name="connsiteX4" fmla="*/ 0 w 3350419"/>
              <a:gd name="connsiteY4" fmla="*/ 2081213 h 2083594"/>
              <a:gd name="connsiteX0" fmla="*/ 0 w 3112294"/>
              <a:gd name="connsiteY0" fmla="*/ 2019301 h 2083594"/>
              <a:gd name="connsiteX1" fmla="*/ 2793206 w 3112294"/>
              <a:gd name="connsiteY1" fmla="*/ 0 h 2083594"/>
              <a:gd name="connsiteX2" fmla="*/ 3112294 w 3112294"/>
              <a:gd name="connsiteY2" fmla="*/ 80963 h 2083594"/>
              <a:gd name="connsiteX3" fmla="*/ 3112294 w 3112294"/>
              <a:gd name="connsiteY3" fmla="*/ 2083594 h 2083594"/>
              <a:gd name="connsiteX4" fmla="*/ 0 w 3112294"/>
              <a:gd name="connsiteY4" fmla="*/ 2019301 h 2083594"/>
              <a:gd name="connsiteX0" fmla="*/ 0 w 3345656"/>
              <a:gd name="connsiteY0" fmla="*/ 2097882 h 2097882"/>
              <a:gd name="connsiteX1" fmla="*/ 3026568 w 3345656"/>
              <a:gd name="connsiteY1" fmla="*/ 0 h 2097882"/>
              <a:gd name="connsiteX2" fmla="*/ 3345656 w 3345656"/>
              <a:gd name="connsiteY2" fmla="*/ 80963 h 2097882"/>
              <a:gd name="connsiteX3" fmla="*/ 3345656 w 3345656"/>
              <a:gd name="connsiteY3" fmla="*/ 2083594 h 2097882"/>
              <a:gd name="connsiteX4" fmla="*/ 0 w 3345656"/>
              <a:gd name="connsiteY4" fmla="*/ 2097882 h 2097882"/>
              <a:gd name="connsiteX0" fmla="*/ 0 w 2800350"/>
              <a:gd name="connsiteY0" fmla="*/ 1935957 h 2083594"/>
              <a:gd name="connsiteX1" fmla="*/ 2481262 w 2800350"/>
              <a:gd name="connsiteY1" fmla="*/ 0 h 2083594"/>
              <a:gd name="connsiteX2" fmla="*/ 2800350 w 2800350"/>
              <a:gd name="connsiteY2" fmla="*/ 80963 h 2083594"/>
              <a:gd name="connsiteX3" fmla="*/ 2800350 w 2800350"/>
              <a:gd name="connsiteY3" fmla="*/ 2083594 h 2083594"/>
              <a:gd name="connsiteX4" fmla="*/ 0 w 2800350"/>
              <a:gd name="connsiteY4" fmla="*/ 1935957 h 2083594"/>
              <a:gd name="connsiteX0" fmla="*/ 0 w 3352800"/>
              <a:gd name="connsiteY0" fmla="*/ 2083594 h 2083594"/>
              <a:gd name="connsiteX1" fmla="*/ 3033712 w 3352800"/>
              <a:gd name="connsiteY1" fmla="*/ 0 h 2083594"/>
              <a:gd name="connsiteX2" fmla="*/ 3352800 w 3352800"/>
              <a:gd name="connsiteY2" fmla="*/ 80963 h 2083594"/>
              <a:gd name="connsiteX3" fmla="*/ 3352800 w 3352800"/>
              <a:gd name="connsiteY3" fmla="*/ 2083594 h 2083594"/>
              <a:gd name="connsiteX4" fmla="*/ 0 w 3352800"/>
              <a:gd name="connsiteY4" fmla="*/ 2083594 h 2083594"/>
              <a:gd name="connsiteX0" fmla="*/ 0 w 3352800"/>
              <a:gd name="connsiteY0" fmla="*/ 2002631 h 2002631"/>
              <a:gd name="connsiteX1" fmla="*/ 3033712 w 3352800"/>
              <a:gd name="connsiteY1" fmla="*/ 15716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988469 w 3352800"/>
              <a:gd name="connsiteY1" fmla="*/ 59530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3966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45314 w 3352800"/>
              <a:gd name="connsiteY1" fmla="*/ 1224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4839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75865 w 3352800"/>
              <a:gd name="connsiteY1" fmla="*/ 8178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901 h 2002901"/>
              <a:gd name="connsiteX1" fmla="*/ 2836585 w 3352800"/>
              <a:gd name="connsiteY1" fmla="*/ 0 h 2002901"/>
              <a:gd name="connsiteX2" fmla="*/ 3352800 w 3352800"/>
              <a:gd name="connsiteY2" fmla="*/ 270 h 2002901"/>
              <a:gd name="connsiteX3" fmla="*/ 3352800 w 3352800"/>
              <a:gd name="connsiteY3" fmla="*/ 2002901 h 2002901"/>
              <a:gd name="connsiteX4" fmla="*/ 0 w 3352800"/>
              <a:gd name="connsiteY4" fmla="*/ 2002901 h 20029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52800" h="2002901">
                <a:moveTo>
                  <a:pt x="0" y="2002901"/>
                </a:moveTo>
                <a:lnTo>
                  <a:pt x="2836585" y="0"/>
                </a:lnTo>
                <a:lnTo>
                  <a:pt x="3352800" y="270"/>
                </a:lnTo>
                <a:lnTo>
                  <a:pt x="3352800" y="2002901"/>
                </a:lnTo>
                <a:lnTo>
                  <a:pt x="0" y="2002901"/>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ight Triangle 6"/>
          <p:cNvSpPr/>
          <p:nvPr/>
        </p:nvSpPr>
        <p:spPr>
          <a:xfrm>
            <a:off x="0" y="2647950"/>
            <a:ext cx="3571875" cy="4210050"/>
          </a:xfrm>
          <a:prstGeom prst="rtTriangle">
            <a:avLst/>
          </a:pr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rot="19140000">
            <a:off x="819399" y="1726737"/>
            <a:ext cx="5650992" cy="1207509"/>
          </a:xfrm>
        </p:spPr>
        <p:txBody>
          <a:bodyPr bIns="9144" anchor="b"/>
          <a:lstStyle>
            <a:lvl1pPr algn="l">
              <a:defRPr kumimoji="0" lang="en-US" sz="3200" b="0" i="0" u="none" strike="noStrike" kern="1200" cap="all" spc="0" normalizeH="0" baseline="0" noProof="0" dirty="0" smtClean="0">
                <a:ln>
                  <a:noFill/>
                </a:ln>
                <a:solidFill>
                  <a:schemeClr val="tx1"/>
                </a:solidFill>
                <a:effectLst/>
                <a:uLnTx/>
                <a:uFillTx/>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lang="ru-RU"/>
              <a:t>Образец заголовка</a:t>
            </a:r>
            <a:endParaRPr lang="en-US" dirty="0"/>
          </a:p>
        </p:txBody>
      </p:sp>
      <p:sp>
        <p:nvSpPr>
          <p:cNvPr id="3" name="Text Placeholder 2"/>
          <p:cNvSpPr>
            <a:spLocks noGrp="1"/>
          </p:cNvSpPr>
          <p:nvPr>
            <p:ph type="body" idx="1"/>
          </p:nvPr>
        </p:nvSpPr>
        <p:spPr>
          <a:xfrm rot="19140000">
            <a:off x="1216152" y="2468304"/>
            <a:ext cx="6510528" cy="329184"/>
          </a:xfrm>
        </p:spPr>
        <p:txBody>
          <a:bodyPr anchor="t">
            <a:normAutofit/>
          </a:bodyPr>
          <a:lstStyle>
            <a:lvl1pPr marL="0" indent="0">
              <a:buNone/>
              <a:defRPr kumimoji="0" lang="en-US" sz="1400" b="0" i="0" u="none" strike="noStrike" kern="1200" cap="all" spc="400" normalizeH="0" baseline="0" noProof="0" dirty="0" smtClean="0">
                <a:ln>
                  <a:noFill/>
                </a:ln>
                <a:solidFill>
                  <a:schemeClr val="tx1"/>
                </a:solidFill>
                <a:effectLst/>
                <a:uLnTx/>
                <a:uFillTx/>
                <a:latin typeface="+mn-lt"/>
                <a:ea typeface="+mj-ea"/>
                <a:cs typeface="Tunga" pitchFamily="2"/>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marL="0" marR="0" lvl="0" indent="0" algn="l" defTabSz="914400" rtl="0" eaLnBrk="1" fontAlgn="auto" latinLnBrk="0" hangingPunct="1">
              <a:lnSpc>
                <a:spcPct val="100000"/>
              </a:lnSpc>
              <a:spcBef>
                <a:spcPts val="0"/>
              </a:spcBef>
              <a:spcAft>
                <a:spcPts val="0"/>
              </a:spcAft>
              <a:buClr>
                <a:schemeClr val="accent1"/>
              </a:buClr>
              <a:buSzPct val="100000"/>
              <a:buFont typeface="Arial" pitchFamily="34" charset="0"/>
              <a:buNone/>
              <a:tabLst/>
              <a:defRPr/>
            </a:pPr>
            <a:r>
              <a:rPr lang="ru-RU"/>
              <a:t>Образец текста</a:t>
            </a:r>
          </a:p>
        </p:txBody>
      </p:sp>
      <p:sp>
        <p:nvSpPr>
          <p:cNvPr id="4" name="Date Placeholder 3"/>
          <p:cNvSpPr>
            <a:spLocks noGrp="1"/>
          </p:cNvSpPr>
          <p:nvPr>
            <p:ph type="dt" sz="half" idx="10"/>
          </p:nvPr>
        </p:nvSpPr>
        <p:spPr/>
        <p:txBody>
          <a:bodyPr/>
          <a:lstStyle/>
          <a:p>
            <a:fld id="{B4C71EC6-210F-42DE-9C53-41977AD35B3D}" type="datetimeFigureOut">
              <a:rPr lang="ru-RU" smtClean="0"/>
              <a:t>08.06.2021</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822960" y="1097280"/>
            <a:ext cx="3200400" cy="371246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Content Placeholder 3"/>
          <p:cNvSpPr>
            <a:spLocks noGrp="1"/>
          </p:cNvSpPr>
          <p:nvPr>
            <p:ph sz="half" idx="2"/>
          </p:nvPr>
        </p:nvSpPr>
        <p:spPr>
          <a:xfrm>
            <a:off x="4700016" y="1097280"/>
            <a:ext cx="3200400" cy="371246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Date Placeholder 4"/>
          <p:cNvSpPr>
            <a:spLocks noGrp="1"/>
          </p:cNvSpPr>
          <p:nvPr>
            <p:ph type="dt" sz="half" idx="10"/>
          </p:nvPr>
        </p:nvSpPr>
        <p:spPr/>
        <p:txBody>
          <a:bodyPr/>
          <a:lstStyle/>
          <a:p>
            <a:fld id="{B4C71EC6-210F-42DE-9C53-41977AD35B3D}" type="datetimeFigureOut">
              <a:rPr lang="ru-RU" smtClean="0"/>
              <a:t>08.06.2021</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19B0651-EE4F-4900-A07F-96A6BFA9D0F0}" type="slidenum">
              <a:rPr lang="ru-RU" smtClean="0"/>
              <a:t>‹#›</a:t>
            </a:fld>
            <a:endParaRPr lang="ru-RU"/>
          </a:p>
        </p:txBody>
      </p:sp>
      <p:sp>
        <p:nvSpPr>
          <p:cNvPr id="8" name="Title 7"/>
          <p:cNvSpPr>
            <a:spLocks noGrp="1"/>
          </p:cNvSpPr>
          <p:nvPr>
            <p:ph type="title"/>
          </p:nvPr>
        </p:nvSpPr>
        <p:spPr/>
        <p:txBody>
          <a:bodyPr/>
          <a:lstStyle/>
          <a:p>
            <a:r>
              <a:rPr lang="ru-RU"/>
              <a:t>Образец заголовка</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a:t>Образец заголовка</a:t>
            </a:r>
            <a:endParaRPr lang="en-US"/>
          </a:p>
        </p:txBody>
      </p:sp>
      <p:sp>
        <p:nvSpPr>
          <p:cNvPr id="3" name="Text Placeholder 2"/>
          <p:cNvSpPr>
            <a:spLocks noGrp="1"/>
          </p:cNvSpPr>
          <p:nvPr>
            <p:ph type="body" idx="1"/>
          </p:nvPr>
        </p:nvSpPr>
        <p:spPr>
          <a:xfrm>
            <a:off x="822960" y="1097280"/>
            <a:ext cx="3200400" cy="548640"/>
          </a:xfrm>
        </p:spPr>
        <p:txBody>
          <a:bodyPr anchor="b">
            <a:normAutofit/>
          </a:bodyPr>
          <a:lstStyle>
            <a:lvl1pPr marL="0" indent="0">
              <a:buNone/>
              <a:defRPr lang="en-US" sz="1400" b="0" kern="1200" cap="all" spc="400" baseline="0" dirty="0" smtClean="0">
                <a:solidFill>
                  <a:schemeClr val="tx1"/>
                </a:solidFill>
                <a:latin typeface="+mn-lt"/>
                <a:ea typeface="+mj-ea"/>
                <a:cs typeface="Tunga" pitchFamily="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100000"/>
              </a:lnSpc>
              <a:spcBef>
                <a:spcPts val="0"/>
              </a:spcBef>
              <a:spcAft>
                <a:spcPts val="0"/>
              </a:spcAft>
              <a:buClr>
                <a:schemeClr val="accent1"/>
              </a:buClr>
              <a:buFont typeface="Arial" pitchFamily="34" charset="0"/>
              <a:buNone/>
            </a:pPr>
            <a:r>
              <a:rPr lang="ru-RU"/>
              <a:t>Образец текста</a:t>
            </a:r>
          </a:p>
        </p:txBody>
      </p:sp>
      <p:sp>
        <p:nvSpPr>
          <p:cNvPr id="4" name="Content Placeholder 3"/>
          <p:cNvSpPr>
            <a:spLocks noGrp="1"/>
          </p:cNvSpPr>
          <p:nvPr>
            <p:ph sz="half" idx="2"/>
          </p:nvPr>
        </p:nvSpPr>
        <p:spPr>
          <a:xfrm>
            <a:off x="819150" y="1701848"/>
            <a:ext cx="3200400" cy="310896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Text Placeholder 4"/>
          <p:cNvSpPr>
            <a:spLocks noGrp="1"/>
          </p:cNvSpPr>
          <p:nvPr>
            <p:ph type="body" sz="quarter" idx="3"/>
          </p:nvPr>
        </p:nvSpPr>
        <p:spPr>
          <a:xfrm>
            <a:off x="4700016" y="1097280"/>
            <a:ext cx="3200400" cy="548640"/>
          </a:xfrm>
        </p:spPr>
        <p:txBody>
          <a:bodyPr anchor="b">
            <a:normAutofit/>
          </a:bodyPr>
          <a:lstStyle>
            <a:lvl1pPr marL="0" indent="0">
              <a:buNone/>
              <a:defRPr lang="en-US" sz="1400" b="0" kern="1200" cap="all" spc="400" baseline="0" dirty="0" smtClean="0">
                <a:solidFill>
                  <a:schemeClr val="tx1"/>
                </a:solidFill>
                <a:latin typeface="+mn-lt"/>
                <a:ea typeface="+mj-ea"/>
                <a:cs typeface="Tunga" pitchFamily="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100000"/>
              </a:lnSpc>
              <a:spcBef>
                <a:spcPts val="0"/>
              </a:spcBef>
              <a:spcAft>
                <a:spcPts val="0"/>
              </a:spcAft>
              <a:buClr>
                <a:schemeClr val="accent1"/>
              </a:buClr>
              <a:buFont typeface="Arial" pitchFamily="34" charset="0"/>
              <a:buNone/>
            </a:pPr>
            <a:r>
              <a:rPr lang="ru-RU"/>
              <a:t>Образец текста</a:t>
            </a:r>
          </a:p>
        </p:txBody>
      </p:sp>
      <p:sp>
        <p:nvSpPr>
          <p:cNvPr id="6" name="Content Placeholder 5"/>
          <p:cNvSpPr>
            <a:spLocks noGrp="1"/>
          </p:cNvSpPr>
          <p:nvPr>
            <p:ph sz="quarter" idx="4"/>
          </p:nvPr>
        </p:nvSpPr>
        <p:spPr>
          <a:xfrm>
            <a:off x="4700016" y="1701848"/>
            <a:ext cx="3200400" cy="310896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7" name="Date Placeholder 6"/>
          <p:cNvSpPr>
            <a:spLocks noGrp="1"/>
          </p:cNvSpPr>
          <p:nvPr>
            <p:ph type="dt" sz="half" idx="10"/>
          </p:nvPr>
        </p:nvSpPr>
        <p:spPr/>
        <p:txBody>
          <a:bodyPr/>
          <a:lstStyle/>
          <a:p>
            <a:fld id="{B4C71EC6-210F-42DE-9C53-41977AD35B3D}" type="datetimeFigureOut">
              <a:rPr lang="ru-RU" smtClean="0"/>
              <a:t>08.06.2021</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a:p>
        </p:txBody>
      </p:sp>
      <p:sp>
        <p:nvSpPr>
          <p:cNvPr id="3" name="Date Placeholder 2"/>
          <p:cNvSpPr>
            <a:spLocks noGrp="1"/>
          </p:cNvSpPr>
          <p:nvPr>
            <p:ph type="dt" sz="half" idx="10"/>
          </p:nvPr>
        </p:nvSpPr>
        <p:spPr/>
        <p:txBody>
          <a:bodyPr/>
          <a:lstStyle/>
          <a:p>
            <a:fld id="{B4C71EC6-210F-42DE-9C53-41977AD35B3D}" type="datetimeFigureOut">
              <a:rPr lang="ru-RU" smtClean="0"/>
              <a:t>08.06.2021</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4C71EC6-210F-42DE-9C53-41977AD35B3D}" type="datetimeFigureOut">
              <a:rPr lang="ru-RU" smtClean="0"/>
              <a:t>08.06.2021</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17" name="Right Triangle 16"/>
          <p:cNvSpPr/>
          <p:nvPr/>
        </p:nvSpPr>
        <p:spPr>
          <a:xfrm>
            <a:off x="0" y="2647950"/>
            <a:ext cx="3571875" cy="4210050"/>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ight Triangle 17"/>
          <p:cNvSpPr/>
          <p:nvPr/>
        </p:nvSpPr>
        <p:spPr>
          <a:xfrm rot="5400000">
            <a:off x="433389" y="-433387"/>
            <a:ext cx="6858000" cy="7724778"/>
          </a:xfrm>
          <a:prstGeom prst="rtTriangle">
            <a:avLst/>
          </a:pr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2" name="Title 1"/>
          <p:cNvSpPr>
            <a:spLocks noGrp="1"/>
          </p:cNvSpPr>
          <p:nvPr>
            <p:ph type="title"/>
          </p:nvPr>
        </p:nvSpPr>
        <p:spPr>
          <a:xfrm rot="19140000">
            <a:off x="784930" y="1576103"/>
            <a:ext cx="5212080" cy="1089427"/>
          </a:xfrm>
        </p:spPr>
        <p:txBody>
          <a:bodyPr bIns="0" anchor="b"/>
          <a:lstStyle>
            <a:lvl1pPr algn="l">
              <a:defRPr kumimoji="0" lang="en-US" sz="2800" b="0" i="0" u="none" strike="noStrike" kern="1200" cap="all" spc="0" normalizeH="0" baseline="0" noProof="0" dirty="0" smtClean="0">
                <a:ln>
                  <a:noFill/>
                </a:ln>
                <a:solidFill>
                  <a:srgbClr val="FFFFFF"/>
                </a:solidFill>
                <a:effectLst/>
                <a:uLnTx/>
                <a:uFillTx/>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lang="ru-RU"/>
              <a:t>Образец заголовка</a:t>
            </a:r>
            <a:endParaRPr lang="en-US" dirty="0"/>
          </a:p>
        </p:txBody>
      </p:sp>
      <p:sp>
        <p:nvSpPr>
          <p:cNvPr id="3" name="Content Placeholder 2"/>
          <p:cNvSpPr>
            <a:spLocks noGrp="1"/>
          </p:cNvSpPr>
          <p:nvPr>
            <p:ph idx="1"/>
          </p:nvPr>
        </p:nvSpPr>
        <p:spPr>
          <a:xfrm>
            <a:off x="4749552" y="2618912"/>
            <a:ext cx="3807779" cy="3324687"/>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Text Placeholder 3"/>
          <p:cNvSpPr>
            <a:spLocks noGrp="1"/>
          </p:cNvSpPr>
          <p:nvPr>
            <p:ph type="body" sz="half" idx="2"/>
          </p:nvPr>
        </p:nvSpPr>
        <p:spPr>
          <a:xfrm rot="19140000">
            <a:off x="1297954" y="2253385"/>
            <a:ext cx="5794760" cy="623314"/>
          </a:xfrm>
        </p:spPr>
        <p:txBody>
          <a:bodyPr>
            <a:normAutofit/>
          </a:bodyPr>
          <a:lstStyle>
            <a:lvl1pPr marL="0" indent="0">
              <a:buNone/>
              <a:defRPr lang="en-US" sz="1400" b="1" kern="1200" dirty="0" smtClean="0">
                <a:solidFill>
                  <a:srgbClr val="FFFFFF"/>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indent="0" algn="l" defTabSz="914400" rtl="0" eaLnBrk="1" fontAlgn="auto" latinLnBrk="0" hangingPunct="1">
              <a:lnSpc>
                <a:spcPct val="100000"/>
              </a:lnSpc>
              <a:spcBef>
                <a:spcPts val="300"/>
              </a:spcBef>
              <a:spcAft>
                <a:spcPts val="0"/>
              </a:spcAft>
              <a:buClr>
                <a:schemeClr val="accent1"/>
              </a:buClr>
              <a:buSzPct val="100000"/>
              <a:buFont typeface="Arial" pitchFamily="34" charset="0"/>
              <a:buNone/>
              <a:tabLst/>
              <a:defRPr/>
            </a:pPr>
            <a:r>
              <a:rPr lang="ru-RU"/>
              <a:t>Образец текста</a:t>
            </a:r>
          </a:p>
        </p:txBody>
      </p:sp>
      <p:sp>
        <p:nvSpPr>
          <p:cNvPr id="5" name="Date Placeholder 4"/>
          <p:cNvSpPr>
            <a:spLocks noGrp="1"/>
          </p:cNvSpPr>
          <p:nvPr>
            <p:ph type="dt" sz="half" idx="10"/>
          </p:nvPr>
        </p:nvSpPr>
        <p:spPr/>
        <p:txBody>
          <a:bodyPr/>
          <a:lstStyle/>
          <a:p>
            <a:fld id="{B4C71EC6-210F-42DE-9C53-41977AD35B3D}" type="datetimeFigureOut">
              <a:rPr lang="ru-RU" smtClean="0"/>
              <a:t>08.06.2021</a:t>
            </a:fld>
            <a:endParaRPr lang="ru-RU"/>
          </a:p>
        </p:txBody>
      </p:sp>
      <p:sp>
        <p:nvSpPr>
          <p:cNvPr id="6" name="Footer Placeholder 5"/>
          <p:cNvSpPr>
            <a:spLocks noGrp="1"/>
          </p:cNvSpPr>
          <p:nvPr>
            <p:ph type="ftr" sz="quarter" idx="11"/>
          </p:nvPr>
        </p:nvSpPr>
        <p:spPr/>
        <p:txBody>
          <a:bodyPr/>
          <a:lstStyle>
            <a:lvl1pPr>
              <a:defRPr>
                <a:solidFill>
                  <a:schemeClr val="tx2"/>
                </a:solidFill>
              </a:defRPr>
            </a:lvl1pPr>
          </a:lstStyle>
          <a:p>
            <a:endParaRPr lang="ru-RU"/>
          </a:p>
        </p:txBody>
      </p:sp>
      <p:sp>
        <p:nvSpPr>
          <p:cNvPr id="7" name="Slide Number Placeholder 6"/>
          <p:cNvSpPr>
            <a:spLocks noGrp="1"/>
          </p:cNvSpPr>
          <p:nvPr>
            <p:ph type="sldNum" sz="quarter" idx="12"/>
          </p:nvPr>
        </p:nvSpPr>
        <p:spPr>
          <a:ln>
            <a:solidFill>
              <a:schemeClr val="tx2"/>
            </a:solidFill>
          </a:ln>
        </p:spPr>
        <p:txBody>
          <a:bodyPr/>
          <a:lstStyle>
            <a:lvl1pPr>
              <a:defRPr>
                <a:solidFill>
                  <a:schemeClr val="tx2"/>
                </a:solidFill>
              </a:defRPr>
            </a:lvl1pPr>
          </a:lstStyle>
          <a:p>
            <a:fld id="{B19B0651-EE4F-4900-A07F-96A6BFA9D0F0}" type="slidenum">
              <a:rPr lang="ru-RU" smtClean="0"/>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11" name="Picture Placeholder 10"/>
          <p:cNvSpPr>
            <a:spLocks noGrp="1"/>
          </p:cNvSpPr>
          <p:nvPr>
            <p:ph type="pic" sz="quarter" idx="14"/>
          </p:nvPr>
        </p:nvSpPr>
        <p:spPr>
          <a:xfrm>
            <a:off x="2028825" y="0"/>
            <a:ext cx="7115175" cy="6858000"/>
          </a:xfrm>
          <a:custGeom>
            <a:avLst/>
            <a:gdLst>
              <a:gd name="connsiteX0" fmla="*/ 0 w 7104888"/>
              <a:gd name="connsiteY0" fmla="*/ 0 h 6858000"/>
              <a:gd name="connsiteX1" fmla="*/ 7104888 w 7104888"/>
              <a:gd name="connsiteY1" fmla="*/ 0 h 6858000"/>
              <a:gd name="connsiteX2" fmla="*/ 7104888 w 7104888"/>
              <a:gd name="connsiteY2" fmla="*/ 6858000 h 6858000"/>
              <a:gd name="connsiteX3" fmla="*/ 0 w 7104888"/>
              <a:gd name="connsiteY3" fmla="*/ 6858000 h 6858000"/>
              <a:gd name="connsiteX4" fmla="*/ 0 w 7104888"/>
              <a:gd name="connsiteY4" fmla="*/ 0 h 6858000"/>
              <a:gd name="connsiteX0" fmla="*/ 0 w 7104888"/>
              <a:gd name="connsiteY0" fmla="*/ 0 h 6858000"/>
              <a:gd name="connsiteX1" fmla="*/ 5695188 w 7104888"/>
              <a:gd name="connsiteY1" fmla="*/ 0 h 6858000"/>
              <a:gd name="connsiteX2" fmla="*/ 7104888 w 7104888"/>
              <a:gd name="connsiteY2" fmla="*/ 0 h 6858000"/>
              <a:gd name="connsiteX3" fmla="*/ 7104888 w 7104888"/>
              <a:gd name="connsiteY3" fmla="*/ 6858000 h 6858000"/>
              <a:gd name="connsiteX4" fmla="*/ 0 w 7104888"/>
              <a:gd name="connsiteY4" fmla="*/ 6858000 h 6858000"/>
              <a:gd name="connsiteX5" fmla="*/ 0 w 7104888"/>
              <a:gd name="connsiteY5" fmla="*/ 0 h 6858000"/>
              <a:gd name="connsiteX0" fmla="*/ 10287 w 7115175"/>
              <a:gd name="connsiteY0" fmla="*/ 0 h 6858000"/>
              <a:gd name="connsiteX1" fmla="*/ 5705475 w 7115175"/>
              <a:gd name="connsiteY1" fmla="*/ 0 h 6858000"/>
              <a:gd name="connsiteX2" fmla="*/ 7115175 w 7115175"/>
              <a:gd name="connsiteY2" fmla="*/ 0 h 6858000"/>
              <a:gd name="connsiteX3" fmla="*/ 7115175 w 7115175"/>
              <a:gd name="connsiteY3" fmla="*/ 6858000 h 6858000"/>
              <a:gd name="connsiteX4" fmla="*/ 10287 w 7115175"/>
              <a:gd name="connsiteY4" fmla="*/ 6858000 h 6858000"/>
              <a:gd name="connsiteX5" fmla="*/ 0 w 7115175"/>
              <a:gd name="connsiteY5" fmla="*/ 5048250 h 6858000"/>
              <a:gd name="connsiteX6" fmla="*/ 10287 w 7115175"/>
              <a:gd name="connsiteY6" fmla="*/ 0 h 6858000"/>
              <a:gd name="connsiteX0" fmla="*/ 10287 w 7115175"/>
              <a:gd name="connsiteY0" fmla="*/ 0 h 6858000"/>
              <a:gd name="connsiteX1" fmla="*/ 5705475 w 7115175"/>
              <a:gd name="connsiteY1" fmla="*/ 0 h 6858000"/>
              <a:gd name="connsiteX2" fmla="*/ 7115175 w 7115175"/>
              <a:gd name="connsiteY2" fmla="*/ 0 h 6858000"/>
              <a:gd name="connsiteX3" fmla="*/ 7115175 w 7115175"/>
              <a:gd name="connsiteY3" fmla="*/ 6858000 h 6858000"/>
              <a:gd name="connsiteX4" fmla="*/ 1533526 w 7115175"/>
              <a:gd name="connsiteY4" fmla="*/ 6848475 h 6858000"/>
              <a:gd name="connsiteX5" fmla="*/ 10287 w 7115175"/>
              <a:gd name="connsiteY5" fmla="*/ 6858000 h 6858000"/>
              <a:gd name="connsiteX6" fmla="*/ 0 w 7115175"/>
              <a:gd name="connsiteY6" fmla="*/ 5048250 h 6858000"/>
              <a:gd name="connsiteX7" fmla="*/ 10287 w 7115175"/>
              <a:gd name="connsiteY7" fmla="*/ 0 h 6858000"/>
              <a:gd name="connsiteX0" fmla="*/ 10287 w 7115175"/>
              <a:gd name="connsiteY0" fmla="*/ 0 h 6858000"/>
              <a:gd name="connsiteX1" fmla="*/ 5705475 w 7115175"/>
              <a:gd name="connsiteY1" fmla="*/ 0 h 6858000"/>
              <a:gd name="connsiteX2" fmla="*/ 7115175 w 7115175"/>
              <a:gd name="connsiteY2" fmla="*/ 0 h 6858000"/>
              <a:gd name="connsiteX3" fmla="*/ 7115175 w 7115175"/>
              <a:gd name="connsiteY3" fmla="*/ 6858000 h 6858000"/>
              <a:gd name="connsiteX4" fmla="*/ 1533526 w 7115175"/>
              <a:gd name="connsiteY4" fmla="*/ 6848475 h 6858000"/>
              <a:gd name="connsiteX5" fmla="*/ 0 w 7115175"/>
              <a:gd name="connsiteY5" fmla="*/ 5048250 h 6858000"/>
              <a:gd name="connsiteX6" fmla="*/ 10287 w 7115175"/>
              <a:gd name="connsiteY6" fmla="*/ 0 h 6858000"/>
              <a:gd name="connsiteX0" fmla="*/ 0 w 7115175"/>
              <a:gd name="connsiteY0" fmla="*/ 5048250 h 6858000"/>
              <a:gd name="connsiteX1" fmla="*/ 5705475 w 7115175"/>
              <a:gd name="connsiteY1" fmla="*/ 0 h 6858000"/>
              <a:gd name="connsiteX2" fmla="*/ 7115175 w 7115175"/>
              <a:gd name="connsiteY2" fmla="*/ 0 h 6858000"/>
              <a:gd name="connsiteX3" fmla="*/ 7115175 w 7115175"/>
              <a:gd name="connsiteY3" fmla="*/ 6858000 h 6858000"/>
              <a:gd name="connsiteX4" fmla="*/ 1533526 w 7115175"/>
              <a:gd name="connsiteY4" fmla="*/ 6848475 h 6858000"/>
              <a:gd name="connsiteX5" fmla="*/ 0 w 7115175"/>
              <a:gd name="connsiteY5" fmla="*/ 504825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115175" h="6858000">
                <a:moveTo>
                  <a:pt x="0" y="5048250"/>
                </a:moveTo>
                <a:lnTo>
                  <a:pt x="5705475" y="0"/>
                </a:lnTo>
                <a:lnTo>
                  <a:pt x="7115175" y="0"/>
                </a:lnTo>
                <a:lnTo>
                  <a:pt x="7115175" y="6858000"/>
                </a:lnTo>
                <a:lnTo>
                  <a:pt x="1533526" y="6848475"/>
                </a:lnTo>
                <a:lnTo>
                  <a:pt x="0" y="5048250"/>
                </a:lnTo>
                <a:close/>
              </a:path>
            </a:pathLst>
          </a:custGeom>
          <a:solidFill>
            <a:schemeClr val="accent3">
              <a:alpha val="80000"/>
            </a:schemeClr>
          </a:solidFill>
        </p:spPr>
        <p:txBody>
          <a:bodyPr rIns="182880" anchor="ctr"/>
          <a:lstStyle>
            <a:lvl1pPr algn="r">
              <a:defRPr/>
            </a:lvl1pPr>
          </a:lstStyle>
          <a:p>
            <a:r>
              <a:rPr lang="ru-RU"/>
              <a:t>Вставка рисунка</a:t>
            </a:r>
            <a:endParaRPr lang="en-US" dirty="0"/>
          </a:p>
        </p:txBody>
      </p:sp>
      <p:sp>
        <p:nvSpPr>
          <p:cNvPr id="9" name="Right Triangle 8"/>
          <p:cNvSpPr/>
          <p:nvPr/>
        </p:nvSpPr>
        <p:spPr>
          <a:xfrm>
            <a:off x="0" y="2647950"/>
            <a:ext cx="3571875" cy="4210050"/>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p:cNvSpPr/>
          <p:nvPr/>
        </p:nvSpPr>
        <p:spPr>
          <a:xfrm>
            <a:off x="0" y="5048250"/>
            <a:ext cx="3571875" cy="1809750"/>
          </a:xfrm>
          <a:custGeom>
            <a:avLst/>
            <a:gdLst>
              <a:gd name="connsiteX0" fmla="*/ 0 w 3571875"/>
              <a:gd name="connsiteY0" fmla="*/ 4210050 h 4210050"/>
              <a:gd name="connsiteX1" fmla="*/ 0 w 3571875"/>
              <a:gd name="connsiteY1" fmla="*/ 0 h 4210050"/>
              <a:gd name="connsiteX2" fmla="*/ 3571875 w 3571875"/>
              <a:gd name="connsiteY2" fmla="*/ 4210050 h 4210050"/>
              <a:gd name="connsiteX3" fmla="*/ 0 w 3571875"/>
              <a:gd name="connsiteY3" fmla="*/ 4210050 h 4210050"/>
              <a:gd name="connsiteX0" fmla="*/ 0 w 3571875"/>
              <a:gd name="connsiteY0" fmla="*/ 1809750 h 1809750"/>
              <a:gd name="connsiteX1" fmla="*/ 1895475 w 3571875"/>
              <a:gd name="connsiteY1" fmla="*/ 0 h 1809750"/>
              <a:gd name="connsiteX2" fmla="*/ 3571875 w 3571875"/>
              <a:gd name="connsiteY2" fmla="*/ 1809750 h 1809750"/>
              <a:gd name="connsiteX3" fmla="*/ 0 w 3571875"/>
              <a:gd name="connsiteY3" fmla="*/ 1809750 h 1809750"/>
              <a:gd name="connsiteX0" fmla="*/ 0 w 3571875"/>
              <a:gd name="connsiteY0" fmla="*/ 1809750 h 1809750"/>
              <a:gd name="connsiteX1" fmla="*/ 2038350 w 3571875"/>
              <a:gd name="connsiteY1" fmla="*/ 0 h 1809750"/>
              <a:gd name="connsiteX2" fmla="*/ 3571875 w 3571875"/>
              <a:gd name="connsiteY2" fmla="*/ 1809750 h 1809750"/>
              <a:gd name="connsiteX3" fmla="*/ 0 w 3571875"/>
              <a:gd name="connsiteY3" fmla="*/ 1809750 h 1809750"/>
            </a:gdLst>
            <a:ahLst/>
            <a:cxnLst>
              <a:cxn ang="0">
                <a:pos x="connsiteX0" y="connsiteY0"/>
              </a:cxn>
              <a:cxn ang="0">
                <a:pos x="connsiteX1" y="connsiteY1"/>
              </a:cxn>
              <a:cxn ang="0">
                <a:pos x="connsiteX2" y="connsiteY2"/>
              </a:cxn>
              <a:cxn ang="0">
                <a:pos x="connsiteX3" y="connsiteY3"/>
              </a:cxn>
            </a:cxnLst>
            <a:rect l="l" t="t" r="r" b="b"/>
            <a:pathLst>
              <a:path w="3571875" h="1809750">
                <a:moveTo>
                  <a:pt x="0" y="1809750"/>
                </a:moveTo>
                <a:lnTo>
                  <a:pt x="2038350" y="0"/>
                </a:lnTo>
                <a:lnTo>
                  <a:pt x="3571875" y="1809750"/>
                </a:lnTo>
                <a:lnTo>
                  <a:pt x="0" y="1809750"/>
                </a:ln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rot="19140000">
            <a:off x="671197" y="1717501"/>
            <a:ext cx="5486400" cy="867444"/>
          </a:xfrm>
        </p:spPr>
        <p:txBody>
          <a:bodyPr anchor="b"/>
          <a:lstStyle>
            <a:lvl1pPr algn="l">
              <a:defRPr sz="2800" b="0">
                <a:latin typeface="+mj-lt"/>
              </a:defRPr>
            </a:lvl1pPr>
          </a:lstStyle>
          <a:p>
            <a:r>
              <a:rPr lang="ru-RU"/>
              <a:t>Образец заголовка</a:t>
            </a:r>
            <a:endParaRPr lang="en-US" dirty="0"/>
          </a:p>
        </p:txBody>
      </p:sp>
      <p:sp>
        <p:nvSpPr>
          <p:cNvPr id="4" name="Text Placeholder 3"/>
          <p:cNvSpPr>
            <a:spLocks noGrp="1"/>
          </p:cNvSpPr>
          <p:nvPr>
            <p:ph type="body" sz="half" idx="2"/>
          </p:nvPr>
        </p:nvSpPr>
        <p:spPr>
          <a:xfrm rot="19140000">
            <a:off x="1143479" y="2180529"/>
            <a:ext cx="6096545" cy="740664"/>
          </a:xfrm>
        </p:spPr>
        <p:txBody>
          <a:bodyPr/>
          <a:lstStyle>
            <a:lvl1pPr marL="0" indent="0">
              <a:buNone/>
              <a:defRPr sz="14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Date Placeholder 4"/>
          <p:cNvSpPr>
            <a:spLocks noGrp="1"/>
          </p:cNvSpPr>
          <p:nvPr>
            <p:ph type="dt" sz="half" idx="10"/>
          </p:nvPr>
        </p:nvSpPr>
        <p:spPr/>
        <p:txBody>
          <a:bodyPr/>
          <a:lstStyle/>
          <a:p>
            <a:fld id="{B4C71EC6-210F-42DE-9C53-41977AD35B3D}" type="datetimeFigureOut">
              <a:rPr lang="ru-RU" smtClean="0"/>
              <a:t>08.06.2021</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Freeform 6"/>
          <p:cNvSpPr/>
          <p:nvPr/>
        </p:nvSpPr>
        <p:spPr>
          <a:xfrm>
            <a:off x="-2382" y="5050633"/>
            <a:ext cx="3574257" cy="1807368"/>
          </a:xfrm>
          <a:custGeom>
            <a:avLst/>
            <a:gdLst>
              <a:gd name="connsiteX0" fmla="*/ 0 w 3571875"/>
              <a:gd name="connsiteY0" fmla="*/ 4210050 h 4210050"/>
              <a:gd name="connsiteX1" fmla="*/ 0 w 3571875"/>
              <a:gd name="connsiteY1" fmla="*/ 0 h 4210050"/>
              <a:gd name="connsiteX2" fmla="*/ 3571875 w 3571875"/>
              <a:gd name="connsiteY2" fmla="*/ 4210050 h 4210050"/>
              <a:gd name="connsiteX3" fmla="*/ 0 w 3571875"/>
              <a:gd name="connsiteY3" fmla="*/ 4210050 h 4210050"/>
              <a:gd name="connsiteX0" fmla="*/ 0 w 3571875"/>
              <a:gd name="connsiteY0" fmla="*/ 4210050 h 4210050"/>
              <a:gd name="connsiteX1" fmla="*/ 0 w 3571875"/>
              <a:gd name="connsiteY1" fmla="*/ 0 h 4210050"/>
              <a:gd name="connsiteX2" fmla="*/ 2028825 w 3571875"/>
              <a:gd name="connsiteY2" fmla="*/ 2388394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205038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281238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76450 w 3571875"/>
              <a:gd name="connsiteY2" fmla="*/ 2274094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245519 w 3571875"/>
              <a:gd name="connsiteY2" fmla="*/ 2405063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38350 w 3571875"/>
              <a:gd name="connsiteY2" fmla="*/ 2405063 h 4210050"/>
              <a:gd name="connsiteX3" fmla="*/ 3571875 w 3571875"/>
              <a:gd name="connsiteY3" fmla="*/ 4210050 h 4210050"/>
              <a:gd name="connsiteX4" fmla="*/ 0 w 3571875"/>
              <a:gd name="connsiteY4" fmla="*/ 4210050 h 4210050"/>
              <a:gd name="connsiteX0" fmla="*/ 0 w 3571875"/>
              <a:gd name="connsiteY0" fmla="*/ 2433637 h 2433637"/>
              <a:gd name="connsiteX1" fmla="*/ 257175 w 3571875"/>
              <a:gd name="connsiteY1" fmla="*/ 0 h 2433637"/>
              <a:gd name="connsiteX2" fmla="*/ 2038350 w 3571875"/>
              <a:gd name="connsiteY2" fmla="*/ 628650 h 2433637"/>
              <a:gd name="connsiteX3" fmla="*/ 3571875 w 3571875"/>
              <a:gd name="connsiteY3" fmla="*/ 2433637 h 2433637"/>
              <a:gd name="connsiteX4" fmla="*/ 0 w 3571875"/>
              <a:gd name="connsiteY4" fmla="*/ 2433637 h 2433637"/>
              <a:gd name="connsiteX0" fmla="*/ 2382 w 3574257"/>
              <a:gd name="connsiteY0" fmla="*/ 1807368 h 1807368"/>
              <a:gd name="connsiteX1" fmla="*/ 0 w 3574257"/>
              <a:gd name="connsiteY1" fmla="*/ 0 h 1807368"/>
              <a:gd name="connsiteX2" fmla="*/ 2040732 w 3574257"/>
              <a:gd name="connsiteY2" fmla="*/ 2381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924051 w 3574257"/>
              <a:gd name="connsiteY2" fmla="*/ 307181 h 1807368"/>
              <a:gd name="connsiteX3" fmla="*/ 3574257 w 3574257"/>
              <a:gd name="connsiteY3" fmla="*/ 1807368 h 1807368"/>
              <a:gd name="connsiteX4" fmla="*/ 2382 w 3574257"/>
              <a:gd name="connsiteY4" fmla="*/ 1807368 h 1807368"/>
              <a:gd name="connsiteX0" fmla="*/ 2382 w 3574257"/>
              <a:gd name="connsiteY0" fmla="*/ 1809749 h 1809749"/>
              <a:gd name="connsiteX1" fmla="*/ 0 w 3574257"/>
              <a:gd name="connsiteY1" fmla="*/ 2381 h 1809749"/>
              <a:gd name="connsiteX2" fmla="*/ 2038351 w 3574257"/>
              <a:gd name="connsiteY2" fmla="*/ 0 h 1809749"/>
              <a:gd name="connsiteX3" fmla="*/ 3574257 w 3574257"/>
              <a:gd name="connsiteY3" fmla="*/ 1809749 h 1809749"/>
              <a:gd name="connsiteX4" fmla="*/ 2382 w 3574257"/>
              <a:gd name="connsiteY4" fmla="*/ 1809749 h 1809749"/>
              <a:gd name="connsiteX0" fmla="*/ 2382 w 3574257"/>
              <a:gd name="connsiteY0" fmla="*/ 1807368 h 1807368"/>
              <a:gd name="connsiteX1" fmla="*/ 0 w 3574257"/>
              <a:gd name="connsiteY1" fmla="*/ 0 h 1807368"/>
              <a:gd name="connsiteX2" fmla="*/ 1640682 w 3574257"/>
              <a:gd name="connsiteY2" fmla="*/ 450057 h 1807368"/>
              <a:gd name="connsiteX3" fmla="*/ 3574257 w 3574257"/>
              <a:gd name="connsiteY3" fmla="*/ 1807368 h 1807368"/>
              <a:gd name="connsiteX4" fmla="*/ 2382 w 3574257"/>
              <a:gd name="connsiteY4" fmla="*/ 1807368 h 1807368"/>
              <a:gd name="connsiteX0" fmla="*/ 2382 w 3574257"/>
              <a:gd name="connsiteY0" fmla="*/ 1809749 h 1809749"/>
              <a:gd name="connsiteX1" fmla="*/ 0 w 3574257"/>
              <a:gd name="connsiteY1" fmla="*/ 2381 h 1809749"/>
              <a:gd name="connsiteX2" fmla="*/ 2038351 w 3574257"/>
              <a:gd name="connsiteY2" fmla="*/ 0 h 1809749"/>
              <a:gd name="connsiteX3" fmla="*/ 3574257 w 3574257"/>
              <a:gd name="connsiteY3" fmla="*/ 1809749 h 1809749"/>
              <a:gd name="connsiteX4" fmla="*/ 2382 w 3574257"/>
              <a:gd name="connsiteY4" fmla="*/ 1809749 h 1809749"/>
              <a:gd name="connsiteX0" fmla="*/ 2382 w 3574257"/>
              <a:gd name="connsiteY0" fmla="*/ 1807368 h 1807368"/>
              <a:gd name="connsiteX1" fmla="*/ 0 w 3574257"/>
              <a:gd name="connsiteY1" fmla="*/ 0 h 1807368"/>
              <a:gd name="connsiteX2" fmla="*/ 1657351 w 3574257"/>
              <a:gd name="connsiteY2" fmla="*/ 230982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2040732 w 3574257"/>
              <a:gd name="connsiteY2" fmla="*/ 2382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774032 w 3574257"/>
              <a:gd name="connsiteY2" fmla="*/ 161925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969294 w 3574257"/>
              <a:gd name="connsiteY2" fmla="*/ 21432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819275 w 3574257"/>
              <a:gd name="connsiteY2" fmla="*/ 200026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2045494 w 3574257"/>
              <a:gd name="connsiteY2" fmla="*/ 1 h 1807368"/>
              <a:gd name="connsiteX3" fmla="*/ 3574257 w 3574257"/>
              <a:gd name="connsiteY3" fmla="*/ 1807368 h 1807368"/>
              <a:gd name="connsiteX4" fmla="*/ 2382 w 3574257"/>
              <a:gd name="connsiteY4" fmla="*/ 1807368 h 18073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74257" h="1807368">
                <a:moveTo>
                  <a:pt x="2382" y="1807368"/>
                </a:moveTo>
                <a:lnTo>
                  <a:pt x="0" y="0"/>
                </a:lnTo>
                <a:lnTo>
                  <a:pt x="2045494" y="1"/>
                </a:lnTo>
                <a:lnTo>
                  <a:pt x="3574257" y="1807368"/>
                </a:lnTo>
                <a:lnTo>
                  <a:pt x="2382" y="1807368"/>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p:cNvSpPr/>
          <p:nvPr/>
        </p:nvSpPr>
        <p:spPr>
          <a:xfrm>
            <a:off x="-2380" y="5051292"/>
            <a:ext cx="9146380" cy="1806709"/>
          </a:xfrm>
          <a:custGeom>
            <a:avLst/>
            <a:gdLst>
              <a:gd name="connsiteX0" fmla="*/ 0 w 3350419"/>
              <a:gd name="connsiteY0" fmla="*/ 2081213 h 2083594"/>
              <a:gd name="connsiteX1" fmla="*/ 3031331 w 3350419"/>
              <a:gd name="connsiteY1" fmla="*/ 0 h 2083594"/>
              <a:gd name="connsiteX2" fmla="*/ 3350419 w 3350419"/>
              <a:gd name="connsiteY2" fmla="*/ 80963 h 2083594"/>
              <a:gd name="connsiteX3" fmla="*/ 3350419 w 3350419"/>
              <a:gd name="connsiteY3" fmla="*/ 2083594 h 2083594"/>
              <a:gd name="connsiteX4" fmla="*/ 0 w 3350419"/>
              <a:gd name="connsiteY4" fmla="*/ 2081213 h 2083594"/>
              <a:gd name="connsiteX0" fmla="*/ 0 w 3112294"/>
              <a:gd name="connsiteY0" fmla="*/ 2019301 h 2083594"/>
              <a:gd name="connsiteX1" fmla="*/ 2793206 w 3112294"/>
              <a:gd name="connsiteY1" fmla="*/ 0 h 2083594"/>
              <a:gd name="connsiteX2" fmla="*/ 3112294 w 3112294"/>
              <a:gd name="connsiteY2" fmla="*/ 80963 h 2083594"/>
              <a:gd name="connsiteX3" fmla="*/ 3112294 w 3112294"/>
              <a:gd name="connsiteY3" fmla="*/ 2083594 h 2083594"/>
              <a:gd name="connsiteX4" fmla="*/ 0 w 3112294"/>
              <a:gd name="connsiteY4" fmla="*/ 2019301 h 2083594"/>
              <a:gd name="connsiteX0" fmla="*/ 0 w 3345656"/>
              <a:gd name="connsiteY0" fmla="*/ 2097882 h 2097882"/>
              <a:gd name="connsiteX1" fmla="*/ 3026568 w 3345656"/>
              <a:gd name="connsiteY1" fmla="*/ 0 h 2097882"/>
              <a:gd name="connsiteX2" fmla="*/ 3345656 w 3345656"/>
              <a:gd name="connsiteY2" fmla="*/ 80963 h 2097882"/>
              <a:gd name="connsiteX3" fmla="*/ 3345656 w 3345656"/>
              <a:gd name="connsiteY3" fmla="*/ 2083594 h 2097882"/>
              <a:gd name="connsiteX4" fmla="*/ 0 w 3345656"/>
              <a:gd name="connsiteY4" fmla="*/ 2097882 h 2097882"/>
              <a:gd name="connsiteX0" fmla="*/ 0 w 2800350"/>
              <a:gd name="connsiteY0" fmla="*/ 1935957 h 2083594"/>
              <a:gd name="connsiteX1" fmla="*/ 2481262 w 2800350"/>
              <a:gd name="connsiteY1" fmla="*/ 0 h 2083594"/>
              <a:gd name="connsiteX2" fmla="*/ 2800350 w 2800350"/>
              <a:gd name="connsiteY2" fmla="*/ 80963 h 2083594"/>
              <a:gd name="connsiteX3" fmla="*/ 2800350 w 2800350"/>
              <a:gd name="connsiteY3" fmla="*/ 2083594 h 2083594"/>
              <a:gd name="connsiteX4" fmla="*/ 0 w 2800350"/>
              <a:gd name="connsiteY4" fmla="*/ 1935957 h 2083594"/>
              <a:gd name="connsiteX0" fmla="*/ 0 w 3352800"/>
              <a:gd name="connsiteY0" fmla="*/ 2083594 h 2083594"/>
              <a:gd name="connsiteX1" fmla="*/ 3033712 w 3352800"/>
              <a:gd name="connsiteY1" fmla="*/ 0 h 2083594"/>
              <a:gd name="connsiteX2" fmla="*/ 3352800 w 3352800"/>
              <a:gd name="connsiteY2" fmla="*/ 80963 h 2083594"/>
              <a:gd name="connsiteX3" fmla="*/ 3352800 w 3352800"/>
              <a:gd name="connsiteY3" fmla="*/ 2083594 h 2083594"/>
              <a:gd name="connsiteX4" fmla="*/ 0 w 3352800"/>
              <a:gd name="connsiteY4" fmla="*/ 2083594 h 2083594"/>
              <a:gd name="connsiteX0" fmla="*/ 0 w 3352800"/>
              <a:gd name="connsiteY0" fmla="*/ 2002631 h 2002631"/>
              <a:gd name="connsiteX1" fmla="*/ 3033712 w 3352800"/>
              <a:gd name="connsiteY1" fmla="*/ 15716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988469 w 3352800"/>
              <a:gd name="connsiteY1" fmla="*/ 59530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3966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45314 w 3352800"/>
              <a:gd name="connsiteY1" fmla="*/ 1224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4839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75865 w 3352800"/>
              <a:gd name="connsiteY1" fmla="*/ 8178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901 h 2002901"/>
              <a:gd name="connsiteX1" fmla="*/ 2836585 w 3352800"/>
              <a:gd name="connsiteY1" fmla="*/ 0 h 2002901"/>
              <a:gd name="connsiteX2" fmla="*/ 3352800 w 3352800"/>
              <a:gd name="connsiteY2" fmla="*/ 270 h 2002901"/>
              <a:gd name="connsiteX3" fmla="*/ 3352800 w 3352800"/>
              <a:gd name="connsiteY3" fmla="*/ 2002901 h 2002901"/>
              <a:gd name="connsiteX4" fmla="*/ 0 w 3352800"/>
              <a:gd name="connsiteY4" fmla="*/ 2002901 h 2002901"/>
              <a:gd name="connsiteX0" fmla="*/ 0 w 3352800"/>
              <a:gd name="connsiteY0" fmla="*/ 2002631 h 2002631"/>
              <a:gd name="connsiteX1" fmla="*/ 754045 w 3352800"/>
              <a:gd name="connsiteY1" fmla="*/ 146832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534305 h 534305"/>
              <a:gd name="connsiteX1" fmla="*/ 754045 w 3352800"/>
              <a:gd name="connsiteY1" fmla="*/ 0 h 534305"/>
              <a:gd name="connsiteX2" fmla="*/ 3352800 w 3352800"/>
              <a:gd name="connsiteY2" fmla="*/ 7687 h 534305"/>
              <a:gd name="connsiteX3" fmla="*/ 3352800 w 3352800"/>
              <a:gd name="connsiteY3" fmla="*/ 534305 h 534305"/>
              <a:gd name="connsiteX4" fmla="*/ 0 w 3352800"/>
              <a:gd name="connsiteY4" fmla="*/ 534305 h 534305"/>
              <a:gd name="connsiteX0" fmla="*/ 0 w 3352800"/>
              <a:gd name="connsiteY0" fmla="*/ 534305 h 534305"/>
              <a:gd name="connsiteX1" fmla="*/ 754045 w 3352800"/>
              <a:gd name="connsiteY1" fmla="*/ 0 h 534305"/>
              <a:gd name="connsiteX2" fmla="*/ 3352800 w 3352800"/>
              <a:gd name="connsiteY2" fmla="*/ 7687 h 534305"/>
              <a:gd name="connsiteX3" fmla="*/ 3352800 w 3352800"/>
              <a:gd name="connsiteY3" fmla="*/ 534305 h 534305"/>
              <a:gd name="connsiteX4" fmla="*/ 0 w 3352800"/>
              <a:gd name="connsiteY4" fmla="*/ 534305 h 534305"/>
              <a:gd name="connsiteX0" fmla="*/ 0 w 3352800"/>
              <a:gd name="connsiteY0" fmla="*/ 526618 h 526618"/>
              <a:gd name="connsiteX1" fmla="*/ 980611 w 3352800"/>
              <a:gd name="connsiteY1" fmla="*/ 93681 h 526618"/>
              <a:gd name="connsiteX2" fmla="*/ 3352800 w 3352800"/>
              <a:gd name="connsiteY2" fmla="*/ 0 h 526618"/>
              <a:gd name="connsiteX3" fmla="*/ 3352800 w 3352800"/>
              <a:gd name="connsiteY3" fmla="*/ 526618 h 526618"/>
              <a:gd name="connsiteX4" fmla="*/ 0 w 3352800"/>
              <a:gd name="connsiteY4" fmla="*/ 526618 h 526618"/>
              <a:gd name="connsiteX0" fmla="*/ 0 w 3352800"/>
              <a:gd name="connsiteY0" fmla="*/ 526888 h 526888"/>
              <a:gd name="connsiteX1" fmla="*/ 744735 w 3352800"/>
              <a:gd name="connsiteY1" fmla="*/ 0 h 526888"/>
              <a:gd name="connsiteX2" fmla="*/ 3352800 w 3352800"/>
              <a:gd name="connsiteY2" fmla="*/ 270 h 526888"/>
              <a:gd name="connsiteX3" fmla="*/ 3352800 w 3352800"/>
              <a:gd name="connsiteY3" fmla="*/ 526888 h 526888"/>
              <a:gd name="connsiteX4" fmla="*/ 0 w 3352800"/>
              <a:gd name="connsiteY4" fmla="*/ 526888 h 526888"/>
              <a:gd name="connsiteX0" fmla="*/ 0 w 3352800"/>
              <a:gd name="connsiteY0" fmla="*/ 526618 h 526618"/>
              <a:gd name="connsiteX1" fmla="*/ 811948 w 3352800"/>
              <a:gd name="connsiteY1" fmla="*/ 60921 h 526618"/>
              <a:gd name="connsiteX2" fmla="*/ 3352800 w 3352800"/>
              <a:gd name="connsiteY2" fmla="*/ 0 h 526618"/>
              <a:gd name="connsiteX3" fmla="*/ 3352800 w 3352800"/>
              <a:gd name="connsiteY3" fmla="*/ 526618 h 526618"/>
              <a:gd name="connsiteX4" fmla="*/ 0 w 3352800"/>
              <a:gd name="connsiteY4" fmla="*/ 526618 h 526618"/>
              <a:gd name="connsiteX0" fmla="*/ 0 w 3352800"/>
              <a:gd name="connsiteY0" fmla="*/ 527584 h 527584"/>
              <a:gd name="connsiteX1" fmla="*/ 751718 w 3352800"/>
              <a:gd name="connsiteY1" fmla="*/ 0 h 527584"/>
              <a:gd name="connsiteX2" fmla="*/ 3352800 w 3352800"/>
              <a:gd name="connsiteY2" fmla="*/ 966 h 527584"/>
              <a:gd name="connsiteX3" fmla="*/ 3352800 w 3352800"/>
              <a:gd name="connsiteY3" fmla="*/ 527584 h 527584"/>
              <a:gd name="connsiteX4" fmla="*/ 0 w 3352800"/>
              <a:gd name="connsiteY4" fmla="*/ 527584 h 527584"/>
              <a:gd name="connsiteX0" fmla="*/ 0 w 3352800"/>
              <a:gd name="connsiteY0" fmla="*/ 527584 h 527584"/>
              <a:gd name="connsiteX1" fmla="*/ 751718 w 3352800"/>
              <a:gd name="connsiteY1" fmla="*/ 0 h 527584"/>
              <a:gd name="connsiteX2" fmla="*/ 3241069 w 3352800"/>
              <a:gd name="connsiteY2" fmla="*/ 94144 h 527584"/>
              <a:gd name="connsiteX3" fmla="*/ 3352800 w 3352800"/>
              <a:gd name="connsiteY3" fmla="*/ 527584 h 527584"/>
              <a:gd name="connsiteX4" fmla="*/ 0 w 3352800"/>
              <a:gd name="connsiteY4" fmla="*/ 527584 h 527584"/>
              <a:gd name="connsiteX0" fmla="*/ 0 w 3352800"/>
              <a:gd name="connsiteY0" fmla="*/ 527584 h 527584"/>
              <a:gd name="connsiteX1" fmla="*/ 751718 w 3352800"/>
              <a:gd name="connsiteY1" fmla="*/ 0 h 527584"/>
              <a:gd name="connsiteX2" fmla="*/ 3352800 w 3352800"/>
              <a:gd name="connsiteY2" fmla="*/ 271 h 527584"/>
              <a:gd name="connsiteX3" fmla="*/ 3352800 w 3352800"/>
              <a:gd name="connsiteY3" fmla="*/ 527584 h 527584"/>
              <a:gd name="connsiteX4" fmla="*/ 0 w 3352800"/>
              <a:gd name="connsiteY4" fmla="*/ 527584 h 527584"/>
              <a:gd name="connsiteX0" fmla="*/ 0 w 3352800"/>
              <a:gd name="connsiteY0" fmla="*/ 527313 h 527313"/>
              <a:gd name="connsiteX1" fmla="*/ 900984 w 3352800"/>
              <a:gd name="connsiteY1" fmla="*/ 97774 h 527313"/>
              <a:gd name="connsiteX2" fmla="*/ 3352800 w 3352800"/>
              <a:gd name="connsiteY2" fmla="*/ 0 h 527313"/>
              <a:gd name="connsiteX3" fmla="*/ 3352800 w 3352800"/>
              <a:gd name="connsiteY3" fmla="*/ 527313 h 527313"/>
              <a:gd name="connsiteX4" fmla="*/ 0 w 3352800"/>
              <a:gd name="connsiteY4" fmla="*/ 527313 h 527313"/>
              <a:gd name="connsiteX0" fmla="*/ 0 w 3352800"/>
              <a:gd name="connsiteY0" fmla="*/ 527584 h 527584"/>
              <a:gd name="connsiteX1" fmla="*/ 748227 w 3352800"/>
              <a:gd name="connsiteY1" fmla="*/ 0 h 527584"/>
              <a:gd name="connsiteX2" fmla="*/ 3352800 w 3352800"/>
              <a:gd name="connsiteY2" fmla="*/ 271 h 527584"/>
              <a:gd name="connsiteX3" fmla="*/ 3352800 w 3352800"/>
              <a:gd name="connsiteY3" fmla="*/ 527584 h 527584"/>
              <a:gd name="connsiteX4" fmla="*/ 0 w 3352800"/>
              <a:gd name="connsiteY4" fmla="*/ 527584 h 5275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52800" h="527584">
                <a:moveTo>
                  <a:pt x="0" y="527584"/>
                </a:moveTo>
                <a:lnTo>
                  <a:pt x="748227" y="0"/>
                </a:lnTo>
                <a:lnTo>
                  <a:pt x="3352800" y="271"/>
                </a:lnTo>
                <a:lnTo>
                  <a:pt x="3352800" y="527584"/>
                </a:lnTo>
                <a:lnTo>
                  <a:pt x="0" y="527584"/>
                </a:ln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822960" y="365760"/>
            <a:ext cx="7520940" cy="548640"/>
          </a:xfrm>
          <a:prstGeom prst="rect">
            <a:avLst/>
          </a:prstGeom>
        </p:spPr>
        <p:txBody>
          <a:bodyPr vert="horz" lIns="91440" tIns="45720" rIns="91440" bIns="45720" rtlCol="0" anchor="ctr">
            <a:noAutofit/>
          </a:bodyPr>
          <a:lstStyle/>
          <a:p>
            <a:r>
              <a:rPr lang="ru-RU"/>
              <a:t>Образец заголовка</a:t>
            </a:r>
            <a:endParaRPr lang="en-US" dirty="0"/>
          </a:p>
        </p:txBody>
      </p:sp>
      <p:sp>
        <p:nvSpPr>
          <p:cNvPr id="3" name="Text Placeholder 2"/>
          <p:cNvSpPr>
            <a:spLocks noGrp="1"/>
          </p:cNvSpPr>
          <p:nvPr>
            <p:ph type="body" idx="1"/>
          </p:nvPr>
        </p:nvSpPr>
        <p:spPr>
          <a:xfrm>
            <a:off x="822960" y="1100628"/>
            <a:ext cx="7520940" cy="3579849"/>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2"/>
          </p:nvPr>
        </p:nvSpPr>
        <p:spPr>
          <a:xfrm rot="19140000">
            <a:off x="201168" y="5870448"/>
            <a:ext cx="2176272" cy="201168"/>
          </a:xfrm>
          <a:prstGeom prst="rect">
            <a:avLst/>
          </a:prstGeom>
        </p:spPr>
        <p:txBody>
          <a:bodyPr vert="horz" lIns="91440" tIns="45720" rIns="91440" bIns="45720" rtlCol="0" anchor="ctr"/>
          <a:lstStyle>
            <a:lvl1pPr algn="l">
              <a:defRPr sz="1200">
                <a:solidFill>
                  <a:srgbClr val="FFFFFF"/>
                </a:solidFill>
              </a:defRPr>
            </a:lvl1pPr>
          </a:lstStyle>
          <a:p>
            <a:fld id="{B4C71EC6-210F-42DE-9C53-41977AD35B3D}" type="datetimeFigureOut">
              <a:rPr lang="ru-RU" smtClean="0"/>
              <a:t>08.06.2021</a:t>
            </a:fld>
            <a:endParaRPr lang="ru-RU"/>
          </a:p>
        </p:txBody>
      </p:sp>
      <p:sp>
        <p:nvSpPr>
          <p:cNvPr id="5" name="Footer Placeholder 4"/>
          <p:cNvSpPr>
            <a:spLocks noGrp="1"/>
          </p:cNvSpPr>
          <p:nvPr>
            <p:ph type="ftr" sz="quarter" idx="3"/>
          </p:nvPr>
        </p:nvSpPr>
        <p:spPr>
          <a:xfrm>
            <a:off x="3517514" y="6285122"/>
            <a:ext cx="4724400" cy="274320"/>
          </a:xfrm>
          <a:prstGeom prst="rect">
            <a:avLst/>
          </a:prstGeom>
        </p:spPr>
        <p:txBody>
          <a:bodyPr vert="horz" lIns="91440" tIns="45720" rIns="91440" bIns="45720" rtlCol="0" anchor="ctr"/>
          <a:lstStyle>
            <a:lvl1pPr algn="r">
              <a:defRPr sz="1000" cap="all" spc="200" baseline="0">
                <a:solidFill>
                  <a:srgbClr val="FFFFFF"/>
                </a:solidFill>
              </a:defRPr>
            </a:lvl1pPr>
          </a:lstStyle>
          <a:p>
            <a:endParaRPr lang="ru-RU"/>
          </a:p>
        </p:txBody>
      </p:sp>
      <p:sp>
        <p:nvSpPr>
          <p:cNvPr id="6" name="Slide Number Placeholder 5"/>
          <p:cNvSpPr>
            <a:spLocks noGrp="1"/>
          </p:cNvSpPr>
          <p:nvPr>
            <p:ph type="sldNum" sz="quarter" idx="4"/>
          </p:nvPr>
        </p:nvSpPr>
        <p:spPr>
          <a:xfrm>
            <a:off x="8401038" y="6170822"/>
            <a:ext cx="502920" cy="502920"/>
          </a:xfrm>
          <a:prstGeom prst="ellipse">
            <a:avLst/>
          </a:prstGeom>
          <a:ln w="19050">
            <a:solidFill>
              <a:srgbClr val="FFFFFF"/>
            </a:solidFill>
          </a:ln>
        </p:spPr>
        <p:txBody>
          <a:bodyPr vert="horz" lIns="9144" tIns="9144" rIns="9144" bIns="9144" rtlCol="0" anchor="ctr">
            <a:normAutofit/>
          </a:bodyPr>
          <a:lstStyle>
            <a:lvl1pPr algn="ctr">
              <a:defRPr sz="1650">
                <a:solidFill>
                  <a:srgbClr val="FFFFFF"/>
                </a:solidFill>
              </a:defRPr>
            </a:lvl1pPr>
          </a:lstStyle>
          <a:p>
            <a:fld id="{B19B0651-EE4F-4900-A07F-96A6BFA9D0F0}" type="slidenum">
              <a:rPr lang="ru-RU" smtClean="0"/>
              <a:t>‹#›</a:t>
            </a:fld>
            <a:endParaRPr lang="ru-RU"/>
          </a:p>
        </p:txBody>
      </p:sp>
    </p:spTree>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algn="l" defTabSz="914400" rtl="0" eaLnBrk="1" latinLnBrk="0" hangingPunct="1">
        <a:spcBef>
          <a:spcPct val="0"/>
        </a:spcBef>
        <a:buNone/>
        <a:defRPr sz="2800" kern="1200" cap="all" baseline="0">
          <a:solidFill>
            <a:schemeClr val="tx1"/>
          </a:solidFill>
          <a:latin typeface="+mj-lt"/>
          <a:ea typeface="+mj-ea"/>
          <a:cs typeface="+mj-cs"/>
        </a:defRPr>
      </a:lvl1pPr>
    </p:titleStyle>
    <p:bodyStyle>
      <a:lvl1pPr marL="342900" indent="-342900" algn="l" defTabSz="914400" rtl="0" eaLnBrk="1" latinLnBrk="0" hangingPunct="1">
        <a:spcBef>
          <a:spcPts val="800"/>
        </a:spcBef>
        <a:buFont typeface="Arial" pitchFamily="34" charset="0"/>
        <a:buNone/>
        <a:defRPr sz="1600" b="1" kern="1200">
          <a:solidFill>
            <a:schemeClr val="tx1"/>
          </a:solidFill>
          <a:latin typeface="+mn-lt"/>
          <a:ea typeface="+mn-ea"/>
          <a:cs typeface="+mn-cs"/>
        </a:defRPr>
      </a:lvl1pPr>
      <a:lvl2pPr marL="173736" indent="-173736"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2pPr>
      <a:lvl3pPr marL="402336" indent="-164592"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3pPr>
      <a:lvl4pPr marL="630936" indent="-164592"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4pPr>
      <a:lvl5pPr marL="859536" indent="-173736"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5pPr>
      <a:lvl6pPr marL="1097280" indent="-173736"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6pPr>
      <a:lvl7pPr marL="1353312" indent="-164592"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7pPr>
      <a:lvl8pPr marL="1581912" indent="-164592"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8pPr>
      <a:lvl9pPr marL="1792224" indent="-164592"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image" Target="../media/image25.jpeg"/><Relationship Id="rId1" Type="http://schemas.openxmlformats.org/officeDocument/2006/relationships/slideLayout" Target="../slideLayouts/slideLayout2.xml"/><Relationship Id="rId5" Type="http://schemas.openxmlformats.org/officeDocument/2006/relationships/image" Target="../media/image28.jpeg"/><Relationship Id="rId4" Type="http://schemas.openxmlformats.org/officeDocument/2006/relationships/image" Target="../media/image27.jpe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971600" y="2276872"/>
            <a:ext cx="7450088" cy="4536504"/>
          </a:xfrm>
        </p:spPr>
        <p:txBody>
          <a:bodyPr/>
          <a:lstStyle/>
          <a:p>
            <a:pPr algn="ctr"/>
            <a:r>
              <a:rPr lang="ru-RU" sz="2400" b="1" dirty="0">
                <a:solidFill>
                  <a:srgbClr val="002060"/>
                </a:solidFill>
                <a:latin typeface="Times New Roman" pitchFamily="18" charset="0"/>
                <a:cs typeface="Times New Roman" pitchFamily="18" charset="0"/>
              </a:rPr>
              <a:t>Современные нетрадиционные материалы и методики, используемые в продуктивной деятельности.</a:t>
            </a:r>
            <a:br>
              <a:rPr lang="ru-RU" sz="2400" b="1" dirty="0">
                <a:solidFill>
                  <a:srgbClr val="002060"/>
                </a:solidFill>
                <a:latin typeface="Times New Roman" pitchFamily="18" charset="0"/>
                <a:cs typeface="Times New Roman" pitchFamily="18" charset="0"/>
              </a:rPr>
            </a:br>
            <a:r>
              <a:rPr lang="ru-RU" sz="2400" b="1" dirty="0">
                <a:solidFill>
                  <a:srgbClr val="002060"/>
                </a:solidFill>
                <a:latin typeface="Times New Roman" pitchFamily="18" charset="0"/>
                <a:cs typeface="Times New Roman" pitchFamily="18" charset="0"/>
              </a:rPr>
              <a:t>Аппликация.</a:t>
            </a:r>
            <a:br>
              <a:rPr lang="ru-RU" sz="2400" b="1" dirty="0">
                <a:solidFill>
                  <a:srgbClr val="002060"/>
                </a:solidFill>
                <a:latin typeface="Times New Roman" pitchFamily="18" charset="0"/>
                <a:cs typeface="Times New Roman" pitchFamily="18" charset="0"/>
              </a:rPr>
            </a:br>
            <a:br>
              <a:rPr lang="ru-RU" sz="2400" b="1" dirty="0">
                <a:solidFill>
                  <a:srgbClr val="002060"/>
                </a:solidFill>
                <a:latin typeface="Times New Roman" pitchFamily="18" charset="0"/>
                <a:cs typeface="Times New Roman" pitchFamily="18" charset="0"/>
              </a:rPr>
            </a:br>
            <a:r>
              <a:rPr lang="ru-RU" sz="2400" b="1" dirty="0">
                <a:solidFill>
                  <a:srgbClr val="002060"/>
                </a:solidFill>
                <a:latin typeface="Times New Roman" pitchFamily="18" charset="0"/>
                <a:cs typeface="Times New Roman" pitchFamily="18" charset="0"/>
              </a:rPr>
              <a:t>                                                  </a:t>
            </a:r>
            <a:r>
              <a:rPr lang="ru-RU" sz="1400" b="1" dirty="0">
                <a:solidFill>
                  <a:srgbClr val="002060"/>
                </a:solidFill>
                <a:latin typeface="Times New Roman" pitchFamily="18" charset="0"/>
                <a:cs typeface="Times New Roman" pitchFamily="18" charset="0"/>
              </a:rPr>
              <a:t>Подготовил:</a:t>
            </a:r>
            <a:br>
              <a:rPr lang="ru-RU" sz="1400" b="1" dirty="0">
                <a:solidFill>
                  <a:srgbClr val="002060"/>
                </a:solidFill>
                <a:latin typeface="Times New Roman" pitchFamily="18" charset="0"/>
                <a:cs typeface="Times New Roman" pitchFamily="18" charset="0"/>
              </a:rPr>
            </a:br>
            <a:r>
              <a:rPr lang="ru-RU" sz="1400" b="1" dirty="0">
                <a:solidFill>
                  <a:srgbClr val="002060"/>
                </a:solidFill>
                <a:latin typeface="Times New Roman" pitchFamily="18" charset="0"/>
                <a:cs typeface="Times New Roman" pitchFamily="18" charset="0"/>
              </a:rPr>
              <a:t>                                                                                            </a:t>
            </a:r>
            <a:r>
              <a:rPr lang="ru-RU" sz="1200" b="1" dirty="0">
                <a:solidFill>
                  <a:srgbClr val="002060"/>
                </a:solidFill>
                <a:latin typeface="Times New Roman" pitchFamily="18" charset="0"/>
                <a:cs typeface="Times New Roman" pitchFamily="18" charset="0"/>
              </a:rPr>
              <a:t>Воспитатель ВКК</a:t>
            </a:r>
            <a:br>
              <a:rPr lang="ru-RU" sz="1400" b="1" dirty="0">
                <a:solidFill>
                  <a:srgbClr val="002060"/>
                </a:solidFill>
                <a:latin typeface="Times New Roman" pitchFamily="18" charset="0"/>
                <a:cs typeface="Times New Roman" pitchFamily="18" charset="0"/>
              </a:rPr>
            </a:br>
            <a:r>
              <a:rPr lang="ru-RU" sz="1400" b="1" dirty="0">
                <a:solidFill>
                  <a:srgbClr val="002060"/>
                </a:solidFill>
                <a:latin typeface="Times New Roman" pitchFamily="18" charset="0"/>
                <a:cs typeface="Times New Roman" pitchFamily="18" charset="0"/>
              </a:rPr>
              <a:t>                                                                                       Волгина О.В.</a:t>
            </a:r>
            <a:br>
              <a:rPr lang="ru-RU" sz="1400" b="1" dirty="0">
                <a:solidFill>
                  <a:srgbClr val="002060"/>
                </a:solidFill>
                <a:latin typeface="Times New Roman" pitchFamily="18" charset="0"/>
                <a:cs typeface="Times New Roman" pitchFamily="18" charset="0"/>
              </a:rPr>
            </a:br>
            <a:br>
              <a:rPr lang="ru-RU" sz="2400" b="1" dirty="0">
                <a:solidFill>
                  <a:srgbClr val="002060"/>
                </a:solidFill>
                <a:latin typeface="Times New Roman" pitchFamily="18" charset="0"/>
                <a:cs typeface="Times New Roman" pitchFamily="18" charset="0"/>
              </a:rPr>
            </a:br>
            <a:br>
              <a:rPr lang="ru-RU" sz="2400" b="1" dirty="0">
                <a:solidFill>
                  <a:srgbClr val="002060"/>
                </a:solidFill>
                <a:latin typeface="Times New Roman" pitchFamily="18" charset="0"/>
                <a:cs typeface="Times New Roman" pitchFamily="18" charset="0"/>
              </a:rPr>
            </a:br>
            <a:br>
              <a:rPr lang="ru-RU" sz="2400" b="1" dirty="0">
                <a:solidFill>
                  <a:srgbClr val="002060"/>
                </a:solidFill>
                <a:latin typeface="Times New Roman" pitchFamily="18" charset="0"/>
                <a:cs typeface="Times New Roman" pitchFamily="18" charset="0"/>
              </a:rPr>
            </a:br>
            <a:endParaRPr lang="ru-RU" sz="2400" b="1" dirty="0">
              <a:solidFill>
                <a:srgbClr val="002060"/>
              </a:solidFill>
              <a:latin typeface="Times New Roman" pitchFamily="18" charset="0"/>
              <a:cs typeface="Times New Roman" pitchFamily="18" charset="0"/>
            </a:endParaRPr>
          </a:p>
        </p:txBody>
      </p:sp>
      <p:sp>
        <p:nvSpPr>
          <p:cNvPr id="3" name="Подзаголовок 2"/>
          <p:cNvSpPr>
            <a:spLocks noGrp="1"/>
          </p:cNvSpPr>
          <p:nvPr>
            <p:ph type="subTitle" idx="1"/>
          </p:nvPr>
        </p:nvSpPr>
        <p:spPr>
          <a:xfrm>
            <a:off x="381000" y="764704"/>
            <a:ext cx="8458200" cy="1080120"/>
          </a:xfrm>
        </p:spPr>
        <p:txBody>
          <a:bodyPr>
            <a:normAutofit/>
          </a:bodyPr>
          <a:lstStyle/>
          <a:p>
            <a:pPr algn="ctr"/>
            <a:r>
              <a:rPr lang="ru-RU" sz="1800" b="1" dirty="0">
                <a:solidFill>
                  <a:srgbClr val="002060"/>
                </a:solidFill>
                <a:latin typeface="Times New Roman" pitchFamily="18" charset="0"/>
                <a:cs typeface="Times New Roman" pitchFamily="18" charset="0"/>
              </a:rPr>
              <a:t>МБДОУ «Центр развития ребенка – детский сад № 36»</a:t>
            </a:r>
          </a:p>
          <a:p>
            <a:pPr algn="ctr"/>
            <a:endParaRPr lang="ru-RU" sz="1800" b="1" dirty="0">
              <a:solidFill>
                <a:srgbClr val="002060"/>
              </a:solidFill>
              <a:latin typeface="Times New Roman" pitchFamily="18" charset="0"/>
              <a:cs typeface="Times New Roman" pitchFamily="18" charset="0"/>
            </a:endParaRPr>
          </a:p>
          <a:p>
            <a:pPr algn="ctr"/>
            <a:endParaRPr lang="ru-RU" sz="1800" b="1" dirty="0">
              <a:solidFill>
                <a:srgbClr val="002060"/>
              </a:solidFill>
              <a:latin typeface="Times New Roman" pitchFamily="18" charset="0"/>
              <a:cs typeface="Times New Roman" pitchFamily="18" charset="0"/>
            </a:endParaRPr>
          </a:p>
          <a:p>
            <a:pPr algn="ctr"/>
            <a:endParaRPr lang="ru-RU" sz="1800" b="1" dirty="0">
              <a:solidFill>
                <a:srgbClr val="002060"/>
              </a:solidFill>
              <a:latin typeface="Times New Roman" pitchFamily="18" charset="0"/>
              <a:cs typeface="Times New Roman" pitchFamily="18" charset="0"/>
            </a:endParaRPr>
          </a:p>
          <a:p>
            <a:pPr algn="ctr"/>
            <a:endParaRPr lang="ru-RU" sz="1800" b="1" dirty="0">
              <a:solidFill>
                <a:srgbClr val="002060"/>
              </a:solidFill>
              <a:latin typeface="Times New Roman" pitchFamily="18" charset="0"/>
              <a:cs typeface="Times New Roman" pitchFamily="18" charset="0"/>
            </a:endParaRPr>
          </a:p>
          <a:p>
            <a:pPr algn="ctr"/>
            <a:endParaRPr lang="ru-RU" sz="1800" b="1" dirty="0">
              <a:solidFill>
                <a:srgbClr val="002060"/>
              </a:solidFill>
              <a:latin typeface="Times New Roman" pitchFamily="18" charset="0"/>
              <a:cs typeface="Times New Roman" pitchFamily="18" charset="0"/>
            </a:endParaRPr>
          </a:p>
          <a:p>
            <a:pPr algn="ctr"/>
            <a:endParaRPr lang="ru-RU" sz="1800" b="1" dirty="0">
              <a:solidFill>
                <a:srgbClr val="002060"/>
              </a:solidFill>
              <a:latin typeface="Times New Roman" pitchFamily="18" charset="0"/>
              <a:cs typeface="Times New Roman" pitchFamily="18" charset="0"/>
            </a:endParaRPr>
          </a:p>
          <a:p>
            <a:pPr algn="ctr"/>
            <a:endParaRPr lang="ru-RU" sz="1800" b="1" dirty="0">
              <a:solidFill>
                <a:srgbClr val="002060"/>
              </a:solidFill>
              <a:latin typeface="Times New Roman" pitchFamily="18" charset="0"/>
              <a:cs typeface="Times New Roman" pitchFamily="18" charset="0"/>
            </a:endParaRPr>
          </a:p>
          <a:p>
            <a:pPr algn="ctr"/>
            <a:endParaRPr lang="ru-RU" sz="1800" b="1" dirty="0">
              <a:solidFill>
                <a:srgbClr val="002060"/>
              </a:solidFill>
              <a:latin typeface="Times New Roman" pitchFamily="18" charset="0"/>
              <a:cs typeface="Times New Roman" pitchFamily="18" charset="0"/>
            </a:endParaRPr>
          </a:p>
        </p:txBody>
      </p:sp>
    </p:spTree>
    <p:extLst>
      <p:ext uri="{BB962C8B-B14F-4D97-AF65-F5344CB8AC3E}">
        <p14:creationId xmlns:p14="http://schemas.microsoft.com/office/powerpoint/2010/main" val="168815073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b="1" i="1" dirty="0">
                <a:solidFill>
                  <a:srgbClr val="002060"/>
                </a:solidFill>
                <a:latin typeface="Times New Roman" pitchFamily="18" charset="0"/>
                <a:cs typeface="Times New Roman" pitchFamily="18" charset="0"/>
              </a:rPr>
              <a:t>АППЛИКАЦИЯ ИЗ </a:t>
            </a:r>
            <a:r>
              <a:rPr lang="ru-RU" b="1" i="1" dirty="0" err="1">
                <a:solidFill>
                  <a:srgbClr val="002060"/>
                </a:solidFill>
                <a:latin typeface="Times New Roman" pitchFamily="18" charset="0"/>
                <a:cs typeface="Times New Roman" pitchFamily="18" charset="0"/>
              </a:rPr>
              <a:t>КОНФЕТтИ</a:t>
            </a:r>
            <a:endParaRPr lang="ru-RU" b="1" i="1" dirty="0">
              <a:solidFill>
                <a:srgbClr val="002060"/>
              </a:solidFill>
              <a:latin typeface="Times New Roman" pitchFamily="18" charset="0"/>
              <a:cs typeface="Times New Roman" pitchFamily="18" charset="0"/>
            </a:endParaRPr>
          </a:p>
        </p:txBody>
      </p:sp>
      <p:pic>
        <p:nvPicPr>
          <p:cNvPr id="4" name="Объект 3" descr="C:\Documents and Settings\Сергей\Рабочий стол\135880714.136060771.jpeg"/>
          <p:cNvPicPr>
            <a:picLocks noGrp="1"/>
          </p:cNvPicPr>
          <p:nvPr>
            <p:ph idx="1"/>
          </p:nvPr>
        </p:nvPicPr>
        <p:blipFill>
          <a:blip r:embed="rId2" cstate="screen">
            <a:extLst>
              <a:ext uri="{28A0092B-C50C-407E-A947-70E740481C1C}">
                <a14:useLocalDpi xmlns:a14="http://schemas.microsoft.com/office/drawing/2010/main"/>
              </a:ext>
            </a:extLst>
          </a:blip>
          <a:srcRect/>
          <a:stretch>
            <a:fillRect/>
          </a:stretch>
        </p:blipFill>
        <p:spPr bwMode="auto">
          <a:xfrm>
            <a:off x="323528" y="1340768"/>
            <a:ext cx="2100130" cy="2907134"/>
          </a:xfrm>
          <a:prstGeom prst="rect">
            <a:avLst/>
          </a:prstGeom>
          <a:noFill/>
          <a:ln>
            <a:noFill/>
          </a:ln>
        </p:spPr>
      </p:pic>
      <p:sp>
        <p:nvSpPr>
          <p:cNvPr id="5" name="Прямоугольник 4"/>
          <p:cNvSpPr/>
          <p:nvPr/>
        </p:nvSpPr>
        <p:spPr>
          <a:xfrm>
            <a:off x="3635896" y="1052737"/>
            <a:ext cx="5184576" cy="3970318"/>
          </a:xfrm>
          <a:prstGeom prst="rect">
            <a:avLst/>
          </a:prstGeom>
        </p:spPr>
        <p:txBody>
          <a:bodyPr wrap="square">
            <a:spAutoFit/>
          </a:bodyPr>
          <a:lstStyle/>
          <a:p>
            <a:r>
              <a:rPr lang="ru-RU" dirty="0">
                <a:solidFill>
                  <a:srgbClr val="002060"/>
                </a:solidFill>
                <a:latin typeface="Times New Roman" pitchFamily="18" charset="0"/>
                <a:cs typeface="Times New Roman" pitchFamily="18" charset="0"/>
              </a:rPr>
              <a:t>Нащелканные дыроколом кусочки бумаги люди используют по-разному. Ну, как используют: выбрасывают, либо же отдают играть детворе, а потом все равно выбрасывают. Я предлагаю вам создавать из нее картины самим или вместе с детьми. Все зависит от вашей фантазии и желания.  Описание работы:</a:t>
            </a:r>
          </a:p>
          <a:p>
            <a:r>
              <a:rPr lang="ru-RU" dirty="0">
                <a:solidFill>
                  <a:srgbClr val="002060"/>
                </a:solidFill>
                <a:latin typeface="Times New Roman" pitchFamily="18" charset="0"/>
                <a:cs typeface="Times New Roman" pitchFamily="18" charset="0"/>
              </a:rPr>
              <a:t>1.  Нарисуйте, например, контур бабочки.</a:t>
            </a:r>
          </a:p>
          <a:p>
            <a:r>
              <a:rPr lang="ru-RU" dirty="0">
                <a:solidFill>
                  <a:srgbClr val="002060"/>
                </a:solidFill>
                <a:latin typeface="Times New Roman" pitchFamily="18" charset="0"/>
                <a:cs typeface="Times New Roman" pitchFamily="18" charset="0"/>
              </a:rPr>
              <a:t>2.  Предложите ребенку кисточкой, а если у него нет навыка работы с ней, то губкой, нанести клей по всей поверхности рисунка.</a:t>
            </a:r>
          </a:p>
          <a:p>
            <a:r>
              <a:rPr lang="ru-RU" dirty="0">
                <a:solidFill>
                  <a:srgbClr val="002060"/>
                </a:solidFill>
                <a:latin typeface="Times New Roman" pitchFamily="18" charset="0"/>
                <a:cs typeface="Times New Roman" pitchFamily="18" charset="0"/>
              </a:rPr>
              <a:t>3. Дайте густо посыпать весь лист бумаги конфетти.</a:t>
            </a:r>
          </a:p>
          <a:p>
            <a:r>
              <a:rPr lang="ru-RU" dirty="0">
                <a:solidFill>
                  <a:srgbClr val="002060"/>
                </a:solidFill>
                <a:latin typeface="Times New Roman" pitchFamily="18" charset="0"/>
                <a:cs typeface="Times New Roman" pitchFamily="18" charset="0"/>
              </a:rPr>
              <a:t>4 Стряхните лишнее с листа бумаги </a:t>
            </a:r>
            <a:r>
              <a:rPr lang="ru-RU" dirty="0"/>
              <a:t>.</a:t>
            </a:r>
          </a:p>
        </p:txBody>
      </p:sp>
    </p:spTree>
    <p:extLst>
      <p:ext uri="{BB962C8B-B14F-4D97-AF65-F5344CB8AC3E}">
        <p14:creationId xmlns:p14="http://schemas.microsoft.com/office/powerpoint/2010/main" val="98427489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b="1" i="1" dirty="0">
                <a:solidFill>
                  <a:srgbClr val="002060"/>
                </a:solidFill>
                <a:latin typeface="Times New Roman" pitchFamily="18" charset="0"/>
                <a:cs typeface="Times New Roman" pitchFamily="18" charset="0"/>
              </a:rPr>
              <a:t>СКЛАДЫВАНИЕ ГАРМОШКОЙ</a:t>
            </a:r>
          </a:p>
        </p:txBody>
      </p:sp>
      <p:pic>
        <p:nvPicPr>
          <p:cNvPr id="4" name="Объект 3" descr="C:\Documents and Settings\Сергей\Рабочий стол\10881.jpg"/>
          <p:cNvPicPr>
            <a:picLocks noGrp="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395536" y="1340768"/>
            <a:ext cx="2133600" cy="2838450"/>
          </a:xfrm>
          <a:prstGeom prst="rect">
            <a:avLst/>
          </a:prstGeom>
          <a:noFill/>
          <a:ln>
            <a:noFill/>
          </a:ln>
        </p:spPr>
      </p:pic>
      <p:sp>
        <p:nvSpPr>
          <p:cNvPr id="5" name="Прямоугольник 4"/>
          <p:cNvSpPr/>
          <p:nvPr/>
        </p:nvSpPr>
        <p:spPr>
          <a:xfrm>
            <a:off x="3995936" y="2060848"/>
            <a:ext cx="4211960" cy="2585323"/>
          </a:xfrm>
          <a:prstGeom prst="rect">
            <a:avLst/>
          </a:prstGeom>
        </p:spPr>
        <p:txBody>
          <a:bodyPr wrap="square">
            <a:spAutoFit/>
          </a:bodyPr>
          <a:lstStyle/>
          <a:p>
            <a:r>
              <a:rPr lang="ru-RU" dirty="0">
                <a:solidFill>
                  <a:srgbClr val="002060"/>
                </a:solidFill>
                <a:latin typeface="Times New Roman" pitchFamily="18" charset="0"/>
                <a:cs typeface="Times New Roman" pitchFamily="18" charset="0"/>
              </a:rPr>
              <a:t>Гармошка - одна из разновидностей ленточной аппликации. Этот способ позволяет получить не одно или два, а много одинаковых изображений, разрозненных или связанных между собой. Для изготовления ленточной аппликации необходимо взять широкий лист бумаги, сложить его гармошкой и вырезать изображение.</a:t>
            </a:r>
          </a:p>
        </p:txBody>
      </p:sp>
    </p:spTree>
    <p:extLst>
      <p:ext uri="{BB962C8B-B14F-4D97-AF65-F5344CB8AC3E}">
        <p14:creationId xmlns:p14="http://schemas.microsoft.com/office/powerpoint/2010/main" val="347496656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b="1" i="1" dirty="0">
                <a:solidFill>
                  <a:srgbClr val="002060"/>
                </a:solidFill>
                <a:latin typeface="Times New Roman" pitchFamily="18" charset="0"/>
                <a:cs typeface="Times New Roman" pitchFamily="18" charset="0"/>
              </a:rPr>
              <a:t>АППЛИКАЦИЯ ИЗ ИЗОЛЕНТЫ</a:t>
            </a:r>
          </a:p>
        </p:txBody>
      </p:sp>
      <p:sp>
        <p:nvSpPr>
          <p:cNvPr id="3" name="Объект 2"/>
          <p:cNvSpPr>
            <a:spLocks noGrp="1"/>
          </p:cNvSpPr>
          <p:nvPr>
            <p:ph idx="1"/>
          </p:nvPr>
        </p:nvSpPr>
        <p:spPr>
          <a:xfrm>
            <a:off x="3419872" y="1471113"/>
            <a:ext cx="4852020" cy="2403605"/>
          </a:xfrm>
        </p:spPr>
        <p:txBody>
          <a:bodyPr/>
          <a:lstStyle/>
          <a:p>
            <a:r>
              <a:rPr lang="ru-RU" dirty="0">
                <a:latin typeface="Times New Roman" pitchFamily="18" charset="0"/>
                <a:cs typeface="Times New Roman" pitchFamily="18" charset="0"/>
              </a:rPr>
              <a:t>       </a:t>
            </a:r>
            <a:r>
              <a:rPr lang="ru-RU" sz="1800" b="0" dirty="0">
                <a:solidFill>
                  <a:srgbClr val="002060"/>
                </a:solidFill>
                <a:latin typeface="Times New Roman" pitchFamily="18" charset="0"/>
                <a:cs typeface="Times New Roman" pitchFamily="18" charset="0"/>
              </a:rPr>
              <a:t>Предложите детям сделать аппликацию с помощью изоленты. Например, дорогу для машин. Покажите, как пользоваться скотчем-изолентой и безопасными ножницами. И снова фантазируйте!</a:t>
            </a:r>
            <a:br>
              <a:rPr lang="ru-RU" sz="1800" b="0" dirty="0">
                <a:solidFill>
                  <a:srgbClr val="002060"/>
                </a:solidFill>
                <a:latin typeface="Times New Roman" pitchFamily="18" charset="0"/>
                <a:cs typeface="Times New Roman" pitchFamily="18" charset="0"/>
              </a:rPr>
            </a:br>
            <a:endParaRPr lang="ru-RU" sz="1800" b="0" dirty="0">
              <a:solidFill>
                <a:srgbClr val="002060"/>
              </a:solidFill>
              <a:latin typeface="Times New Roman" pitchFamily="18" charset="0"/>
              <a:cs typeface="Times New Roman" pitchFamily="18" charset="0"/>
            </a:endParaRPr>
          </a:p>
        </p:txBody>
      </p:sp>
      <p:pic>
        <p:nvPicPr>
          <p:cNvPr id="2050" name="Picture 2"/>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539552" y="908720"/>
            <a:ext cx="2352261" cy="17641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1" name="Picture 3"/>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518917" y="2780928"/>
            <a:ext cx="2400265" cy="18001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70201211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b="1" i="1" dirty="0">
                <a:solidFill>
                  <a:srgbClr val="002060"/>
                </a:solidFill>
                <a:latin typeface="Times New Roman" pitchFamily="18" charset="0"/>
                <a:cs typeface="Times New Roman" pitchFamily="18" charset="0"/>
              </a:rPr>
              <a:t>АППЛИКАЦИЯ ИЗ ПОРОЛОНА</a:t>
            </a:r>
          </a:p>
        </p:txBody>
      </p:sp>
      <p:sp>
        <p:nvSpPr>
          <p:cNvPr id="3" name="Объект 2"/>
          <p:cNvSpPr>
            <a:spLocks noGrp="1"/>
          </p:cNvSpPr>
          <p:nvPr>
            <p:ph idx="1"/>
          </p:nvPr>
        </p:nvSpPr>
        <p:spPr>
          <a:xfrm>
            <a:off x="4067944" y="980728"/>
            <a:ext cx="4275956" cy="3699749"/>
          </a:xfrm>
        </p:spPr>
        <p:txBody>
          <a:bodyPr>
            <a:noAutofit/>
          </a:bodyPr>
          <a:lstStyle/>
          <a:p>
            <a:r>
              <a:rPr lang="ru-RU" sz="1800" b="0" dirty="0">
                <a:latin typeface="Times New Roman" pitchFamily="18" charset="0"/>
                <a:cs typeface="Times New Roman" pitchFamily="18" charset="0"/>
              </a:rPr>
              <a:t>      </a:t>
            </a:r>
            <a:r>
              <a:rPr lang="ru-RU" sz="1800" b="0" dirty="0">
                <a:solidFill>
                  <a:srgbClr val="002060"/>
                </a:solidFill>
                <a:latin typeface="Times New Roman" pitchFamily="18" charset="0"/>
                <a:cs typeface="Times New Roman" pitchFamily="18" charset="0"/>
              </a:rPr>
              <a:t>Поролон красят краской. Затем рвут на мелкие кусочки. Поролон можно заменить зеленой бумагой или ватными шариками. </a:t>
            </a:r>
            <a:br>
              <a:rPr lang="ru-RU" sz="1800" b="0" dirty="0">
                <a:solidFill>
                  <a:srgbClr val="002060"/>
                </a:solidFill>
                <a:latin typeface="Times New Roman" pitchFamily="18" charset="0"/>
                <a:cs typeface="Times New Roman" pitchFamily="18" charset="0"/>
              </a:rPr>
            </a:br>
            <a:r>
              <a:rPr lang="ru-RU" sz="1800" b="0" dirty="0">
                <a:solidFill>
                  <a:srgbClr val="002060"/>
                </a:solidFill>
                <a:latin typeface="Times New Roman" pitchFamily="18" charset="0"/>
                <a:cs typeface="Times New Roman" pitchFamily="18" charset="0"/>
              </a:rPr>
              <a:t>После этого рисуют на бумаге простым карандашом то, что хочется сделать вам или детям. Смазывают клеем и приклеивают поролон.</a:t>
            </a:r>
            <a:br>
              <a:rPr lang="ru-RU" sz="1800" b="0" dirty="0">
                <a:solidFill>
                  <a:srgbClr val="002060"/>
                </a:solidFill>
                <a:latin typeface="Times New Roman" pitchFamily="18" charset="0"/>
                <a:cs typeface="Times New Roman" pitchFamily="18" charset="0"/>
              </a:rPr>
            </a:br>
            <a:r>
              <a:rPr lang="ru-RU" sz="1800" b="0" dirty="0">
                <a:solidFill>
                  <a:srgbClr val="002060"/>
                </a:solidFill>
                <a:latin typeface="Times New Roman" pitchFamily="18" charset="0"/>
                <a:cs typeface="Times New Roman" pitchFamily="18" charset="0"/>
              </a:rPr>
              <a:t>Можно не рисовать карандашом, например, дерево, а дать ребенку самому проявить воображение или складывать дерево на клей из кусочков сразу. </a:t>
            </a:r>
          </a:p>
        </p:txBody>
      </p:sp>
      <p:pic>
        <p:nvPicPr>
          <p:cNvPr id="1026"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55576" y="908720"/>
            <a:ext cx="2555776" cy="18170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8" name="Picture 4" descr="https://ya-odarennost.ru/code/image.php?width=960&amp;image=18726_1478034361.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rot="10800000">
            <a:off x="755576" y="2852936"/>
            <a:ext cx="2555776" cy="190948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7965475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55576" y="404664"/>
            <a:ext cx="7520940" cy="548640"/>
          </a:xfrm>
        </p:spPr>
        <p:txBody>
          <a:bodyPr/>
          <a:lstStyle/>
          <a:p>
            <a:pPr algn="ctr"/>
            <a:r>
              <a:rPr lang="ru-RU" b="1" i="1" dirty="0">
                <a:solidFill>
                  <a:srgbClr val="002060"/>
                </a:solidFill>
                <a:latin typeface="Times New Roman" pitchFamily="18" charset="0"/>
                <a:cs typeface="Times New Roman" pitchFamily="18" charset="0"/>
              </a:rPr>
              <a:t>АППЛИКАЦИЯ ИЗ ВАТЫ, ватных дисков И ТОПОЛИНОГО ПУХА</a:t>
            </a:r>
          </a:p>
        </p:txBody>
      </p:sp>
      <p:pic>
        <p:nvPicPr>
          <p:cNvPr id="4" name="Объект 3"/>
          <p:cNvPicPr>
            <a:picLocks noGrp="1"/>
          </p:cNvPicPr>
          <p:nvPr>
            <p:ph idx="1"/>
          </p:nvPr>
        </p:nvPicPr>
        <p:blipFill>
          <a:blip r:embed="rId2" cstate="print"/>
          <a:srcRect/>
          <a:stretch>
            <a:fillRect/>
          </a:stretch>
        </p:blipFill>
        <p:spPr bwMode="auto">
          <a:xfrm>
            <a:off x="494617" y="3181911"/>
            <a:ext cx="2736304" cy="1687249"/>
          </a:xfrm>
          <a:prstGeom prst="rect">
            <a:avLst/>
          </a:prstGeom>
          <a:noFill/>
          <a:ln w="9525">
            <a:noFill/>
            <a:miter lim="800000"/>
            <a:headEnd/>
            <a:tailEnd/>
          </a:ln>
        </p:spPr>
      </p:pic>
      <p:sp>
        <p:nvSpPr>
          <p:cNvPr id="5" name="Прямоугольник 4"/>
          <p:cNvSpPr/>
          <p:nvPr/>
        </p:nvSpPr>
        <p:spPr>
          <a:xfrm>
            <a:off x="3707904" y="1196752"/>
            <a:ext cx="5184576" cy="3970318"/>
          </a:xfrm>
          <a:prstGeom prst="rect">
            <a:avLst/>
          </a:prstGeom>
        </p:spPr>
        <p:txBody>
          <a:bodyPr wrap="square">
            <a:spAutoFit/>
          </a:bodyPr>
          <a:lstStyle/>
          <a:p>
            <a:r>
              <a:rPr lang="ru-RU" dirty="0">
                <a:solidFill>
                  <a:srgbClr val="002060"/>
                </a:solidFill>
                <a:latin typeface="Times New Roman" pitchFamily="18" charset="0"/>
                <a:cs typeface="Times New Roman" pitchFamily="18" charset="0"/>
              </a:rPr>
              <a:t>Аппликации из тополиного пуха однотонные, нежные, воздушные, изящные. Выбирая темы для аппликаций из пуха тополя, надо иметь в виду, что легче работать, если мало деталей и если они не мелкие. С помощью аппликаций из ваты или же тополиного пуха можно сделать пушистых, объёмных зверей, снег, изобразить пух растений, облака .Из маленьких ватных катышков можно выложить пуделя и барашка, из истончённых и разорванных кусков ваты  - облака, из ватных дисков можно делать цыплят и цветы, снеговиков. Вату можно подкрасить акварелью либо гуашью, и тогда простор для творчества и  фантазии увеличится в несколько раз.</a:t>
            </a:r>
          </a:p>
        </p:txBody>
      </p:sp>
      <p:pic>
        <p:nvPicPr>
          <p:cNvPr id="3074" name="Picture 2"/>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539552" y="1220230"/>
            <a:ext cx="2664296" cy="18487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84445583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b="1" i="1" dirty="0">
                <a:solidFill>
                  <a:srgbClr val="002060"/>
                </a:solidFill>
                <a:latin typeface="Times New Roman" pitchFamily="18" charset="0"/>
                <a:cs typeface="Times New Roman" pitchFamily="18" charset="0"/>
              </a:rPr>
              <a:t>АППЛИКАЦИЯ ИЗ КРУПЫ</a:t>
            </a:r>
          </a:p>
        </p:txBody>
      </p:sp>
      <p:pic>
        <p:nvPicPr>
          <p:cNvPr id="4" name="Объект 3" descr="C:\Documents and Settings\Сергей\Рабочий стол\поделки\89376176_4979214_chicken.jpg"/>
          <p:cNvPicPr>
            <a:picLocks noGrp="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395536" y="1700807"/>
            <a:ext cx="2088232" cy="2552225"/>
          </a:xfrm>
          <a:prstGeom prst="rect">
            <a:avLst/>
          </a:prstGeom>
          <a:noFill/>
          <a:ln>
            <a:noFill/>
          </a:ln>
        </p:spPr>
      </p:pic>
      <p:sp>
        <p:nvSpPr>
          <p:cNvPr id="5" name="Прямоугольник 4"/>
          <p:cNvSpPr/>
          <p:nvPr/>
        </p:nvSpPr>
        <p:spPr>
          <a:xfrm>
            <a:off x="3419872" y="1412776"/>
            <a:ext cx="5112568" cy="3416320"/>
          </a:xfrm>
          <a:prstGeom prst="rect">
            <a:avLst/>
          </a:prstGeom>
        </p:spPr>
        <p:txBody>
          <a:bodyPr wrap="square">
            <a:spAutoFit/>
          </a:bodyPr>
          <a:lstStyle/>
          <a:p>
            <a:r>
              <a:rPr lang="ru-RU" dirty="0">
                <a:solidFill>
                  <a:srgbClr val="002060"/>
                </a:solidFill>
                <a:latin typeface="Times New Roman" pitchFamily="18" charset="0"/>
                <a:cs typeface="Times New Roman" pitchFamily="18" charset="0"/>
              </a:rPr>
              <a:t>Для самых маленьких детей полезно развивать мелкую моторику. Перебирать предметы пальчиками, учиться совершать щипковые движения, конечно, важно. Но деткам, в возрасте старше года, интересно видеть результат своего труда сразу. Аппликация из крупы становится для них наиболее привлекательной в этом плане. С крупой можно создавать разные поделки с малышами. Для этого манку, рис, пшено раскрашивают в различные цвета с помощью гуаши и воды.</a:t>
            </a:r>
          </a:p>
          <a:p>
            <a:endParaRPr lang="ru-RU" dirty="0">
              <a:solidFill>
                <a:srgbClr val="002060"/>
              </a:solidFill>
              <a:latin typeface="Times New Roman" pitchFamily="18" charset="0"/>
              <a:cs typeface="Times New Roman" pitchFamily="18" charset="0"/>
            </a:endParaRPr>
          </a:p>
        </p:txBody>
      </p:sp>
    </p:spTree>
    <p:extLst>
      <p:ext uri="{BB962C8B-B14F-4D97-AF65-F5344CB8AC3E}">
        <p14:creationId xmlns:p14="http://schemas.microsoft.com/office/powerpoint/2010/main" val="273915793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b="1" i="1" dirty="0">
                <a:solidFill>
                  <a:srgbClr val="002060"/>
                </a:solidFill>
                <a:latin typeface="Times New Roman" pitchFamily="18" charset="0"/>
                <a:cs typeface="Times New Roman" pitchFamily="18" charset="0"/>
              </a:rPr>
              <a:t>СИММЕТРИЧНАЯ АППЛИКАЦИЯ</a:t>
            </a:r>
          </a:p>
        </p:txBody>
      </p:sp>
      <p:pic>
        <p:nvPicPr>
          <p:cNvPr id="4" name="Объект 3" descr="C:\Documents and Settings\Сергей\Рабочий стол\поделки\dsc02652.jpg"/>
          <p:cNvPicPr>
            <a:picLocks noGrp="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611560" y="1556792"/>
            <a:ext cx="3384376" cy="2592288"/>
          </a:xfrm>
          <a:prstGeom prst="rect">
            <a:avLst/>
          </a:prstGeom>
          <a:noFill/>
          <a:ln>
            <a:noFill/>
          </a:ln>
        </p:spPr>
      </p:pic>
      <p:sp>
        <p:nvSpPr>
          <p:cNvPr id="5" name="Прямоугольник 4"/>
          <p:cNvSpPr/>
          <p:nvPr/>
        </p:nvSpPr>
        <p:spPr>
          <a:xfrm>
            <a:off x="4716016" y="1765265"/>
            <a:ext cx="3384376" cy="2031325"/>
          </a:xfrm>
          <a:prstGeom prst="rect">
            <a:avLst/>
          </a:prstGeom>
        </p:spPr>
        <p:txBody>
          <a:bodyPr wrap="square">
            <a:spAutoFit/>
          </a:bodyPr>
          <a:lstStyle/>
          <a:p>
            <a:r>
              <a:rPr lang="ru-RU" dirty="0">
                <a:solidFill>
                  <a:srgbClr val="002060"/>
                </a:solidFill>
                <a:latin typeface="Times New Roman" pitchFamily="18" charset="0"/>
                <a:cs typeface="Times New Roman" pitchFamily="18" charset="0"/>
              </a:rPr>
              <a:t>Основа этой техники изображений -заготовка – квадрат или прямоугольник из бумаги нужного размера – складываем пополам, держим за сгиб, вырезаем половину изображения.</a:t>
            </a:r>
          </a:p>
        </p:txBody>
      </p:sp>
    </p:spTree>
    <p:extLst>
      <p:ext uri="{BB962C8B-B14F-4D97-AF65-F5344CB8AC3E}">
        <p14:creationId xmlns:p14="http://schemas.microsoft.com/office/powerpoint/2010/main" val="396555632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i="1" dirty="0">
                <a:solidFill>
                  <a:srgbClr val="002060"/>
                </a:solidFill>
                <a:latin typeface="Times New Roman" pitchFamily="18" charset="0"/>
                <a:cs typeface="Times New Roman" pitchFamily="18" charset="0"/>
              </a:rPr>
              <a:t>АППЛИКАЦИЯ ИЗ ПЕСКА ИЛИ СОЛИ</a:t>
            </a:r>
          </a:p>
        </p:txBody>
      </p:sp>
      <p:pic>
        <p:nvPicPr>
          <p:cNvPr id="4" name="Объект 3"/>
          <p:cNvPicPr>
            <a:picLocks noGrp="1"/>
          </p:cNvPicPr>
          <p:nvPr>
            <p:ph idx="1"/>
          </p:nvPr>
        </p:nvPicPr>
        <p:blipFill>
          <a:blip r:embed="rId2" cstate="print"/>
          <a:srcRect/>
          <a:stretch>
            <a:fillRect/>
          </a:stretch>
        </p:blipFill>
        <p:spPr bwMode="auto">
          <a:xfrm>
            <a:off x="755576" y="1412776"/>
            <a:ext cx="2304256" cy="2664296"/>
          </a:xfrm>
          <a:prstGeom prst="rect">
            <a:avLst/>
          </a:prstGeom>
          <a:noFill/>
          <a:ln w="9525">
            <a:noFill/>
            <a:miter lim="800000"/>
            <a:headEnd/>
            <a:tailEnd/>
          </a:ln>
        </p:spPr>
      </p:pic>
      <p:sp>
        <p:nvSpPr>
          <p:cNvPr id="5" name="Прямоугольник 4"/>
          <p:cNvSpPr/>
          <p:nvPr/>
        </p:nvSpPr>
        <p:spPr>
          <a:xfrm>
            <a:off x="3923928" y="1124744"/>
            <a:ext cx="3888432" cy="3139321"/>
          </a:xfrm>
          <a:prstGeom prst="rect">
            <a:avLst/>
          </a:prstGeom>
        </p:spPr>
        <p:txBody>
          <a:bodyPr wrap="square">
            <a:spAutoFit/>
          </a:bodyPr>
          <a:lstStyle/>
          <a:p>
            <a:r>
              <a:rPr lang="ru-RU" dirty="0">
                <a:solidFill>
                  <a:srgbClr val="002060"/>
                </a:solidFill>
                <a:latin typeface="Times New Roman" pitchFamily="18" charset="0"/>
                <a:cs typeface="Times New Roman" pitchFamily="18" charset="0"/>
              </a:rPr>
              <a:t>Аппликацию песком или солью можно начинать делать с детьми от 2-2,5 лет. Для начала выбирайте простые аппликации с небольшим количеством деталей, постепенно усложняя рисунок и увеличивая число мелких деталей. А, если, к тому же, вы разрешите детям покрасить песок или соль вместе с вами, им это доставит несказанное удовольствие.</a:t>
            </a:r>
          </a:p>
        </p:txBody>
      </p:sp>
    </p:spTree>
    <p:extLst>
      <p:ext uri="{BB962C8B-B14F-4D97-AF65-F5344CB8AC3E}">
        <p14:creationId xmlns:p14="http://schemas.microsoft.com/office/powerpoint/2010/main" val="273416217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b="1" i="1" dirty="0">
                <a:solidFill>
                  <a:srgbClr val="002060"/>
                </a:solidFill>
                <a:latin typeface="Times New Roman" pitchFamily="18" charset="0"/>
                <a:cs typeface="Times New Roman" pitchFamily="18" charset="0"/>
              </a:rPr>
              <a:t>ПУШИСТАЯ АППЛИКАЦИЯ</a:t>
            </a:r>
          </a:p>
        </p:txBody>
      </p:sp>
      <p:pic>
        <p:nvPicPr>
          <p:cNvPr id="4" name="Объект 3" descr="C:\Documents and Settings\Сергей\Рабочий стол\поделки\1Q7NmqLot5c.jpg"/>
          <p:cNvPicPr>
            <a:picLocks noGrp="1"/>
          </p:cNvPicPr>
          <p:nvPr>
            <p:ph idx="1"/>
          </p:nvPr>
        </p:nvPicPr>
        <p:blipFill>
          <a:blip r:embed="rId2" cstate="screen">
            <a:extLst>
              <a:ext uri="{28A0092B-C50C-407E-A947-70E740481C1C}">
                <a14:useLocalDpi xmlns:a14="http://schemas.microsoft.com/office/drawing/2010/main"/>
              </a:ext>
            </a:extLst>
          </a:blip>
          <a:srcRect/>
          <a:stretch>
            <a:fillRect/>
          </a:stretch>
        </p:blipFill>
        <p:spPr bwMode="auto">
          <a:xfrm>
            <a:off x="323528" y="1772816"/>
            <a:ext cx="2736304" cy="2232248"/>
          </a:xfrm>
          <a:prstGeom prst="rect">
            <a:avLst/>
          </a:prstGeom>
          <a:noFill/>
          <a:ln>
            <a:noFill/>
          </a:ln>
        </p:spPr>
      </p:pic>
      <p:sp>
        <p:nvSpPr>
          <p:cNvPr id="5" name="Прямоугольник 4"/>
          <p:cNvSpPr/>
          <p:nvPr/>
        </p:nvSpPr>
        <p:spPr>
          <a:xfrm>
            <a:off x="3275856" y="980728"/>
            <a:ext cx="5472608" cy="4801314"/>
          </a:xfrm>
          <a:prstGeom prst="rect">
            <a:avLst/>
          </a:prstGeom>
        </p:spPr>
        <p:txBody>
          <a:bodyPr wrap="square">
            <a:spAutoFit/>
          </a:bodyPr>
          <a:lstStyle/>
          <a:p>
            <a:r>
              <a:rPr lang="ru-RU" dirty="0">
                <a:solidFill>
                  <a:srgbClr val="002060"/>
                </a:solidFill>
                <a:latin typeface="Times New Roman" pitchFamily="18" charset="0"/>
                <a:cs typeface="Times New Roman" pitchFamily="18" charset="0"/>
              </a:rPr>
              <a:t>Аппликация из скрученных салфеток - простой и доступный для любого возраста вид творчества, способствующий развитию мелкой моторики детей. Для работы понадобятся бумажные салфетки различных цветов, контурный рисунок будущей аппликации (для этого удобно распечатать на бумаге для принтера детские раскраски), клей ПВА, цветной картон-основа аппликации. Салфетки разрезаются на равные квадратики, затем каждый квадратик с помощью пальцев скручивается в шарик. Полученные шарики наклеиваются по рисунку на клей ПВА. Сначала аппликация выполняется на принтерной бумаге, на которой распечатан рисунок. Готовая аппликация должна хорошо высохнуть, после чего рисунок вырезается и наклеивается на фон - цветной картон.</a:t>
            </a:r>
          </a:p>
          <a:p>
            <a:endParaRPr lang="ru-RU" dirty="0"/>
          </a:p>
        </p:txBody>
      </p:sp>
    </p:spTree>
    <p:extLst>
      <p:ext uri="{BB962C8B-B14F-4D97-AF65-F5344CB8AC3E}">
        <p14:creationId xmlns:p14="http://schemas.microsoft.com/office/powerpoint/2010/main" val="328718768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b="1" i="1" dirty="0">
                <a:solidFill>
                  <a:srgbClr val="002060"/>
                </a:solidFill>
                <a:latin typeface="Times New Roman" pitchFamily="18" charset="0"/>
                <a:cs typeface="Times New Roman" pitchFamily="18" charset="0"/>
              </a:rPr>
              <a:t>АЙРИС ФОЛДИНГ-РАДУЖНОЕ СКЛАДЫВАНИЕ</a:t>
            </a:r>
          </a:p>
        </p:txBody>
      </p:sp>
      <p:pic>
        <p:nvPicPr>
          <p:cNvPr id="6" name="Объект 5" descr="https://ya-odarennost.ru/code/image.php?width=960&amp;image=51454_1534352712.jpg"/>
          <p:cNvPicPr>
            <a:picLocks noGrp="1"/>
          </p:cNvPicPr>
          <p:nvPr>
            <p:ph idx="1"/>
          </p:nvPr>
        </p:nvPicPr>
        <p:blipFill>
          <a:blip r:embed="rId2" cstate="screen">
            <a:extLst>
              <a:ext uri="{28A0092B-C50C-407E-A947-70E740481C1C}">
                <a14:useLocalDpi xmlns:a14="http://schemas.microsoft.com/office/drawing/2010/main"/>
              </a:ext>
            </a:extLst>
          </a:blip>
          <a:srcRect/>
          <a:stretch>
            <a:fillRect/>
          </a:stretch>
        </p:blipFill>
        <p:spPr bwMode="auto">
          <a:xfrm>
            <a:off x="539552" y="1700808"/>
            <a:ext cx="2448272" cy="2160240"/>
          </a:xfrm>
          <a:prstGeom prst="rect">
            <a:avLst/>
          </a:prstGeom>
          <a:noFill/>
          <a:ln>
            <a:noFill/>
          </a:ln>
        </p:spPr>
      </p:pic>
      <p:sp>
        <p:nvSpPr>
          <p:cNvPr id="7" name="Прямоугольник 6"/>
          <p:cNvSpPr/>
          <p:nvPr/>
        </p:nvSpPr>
        <p:spPr>
          <a:xfrm>
            <a:off x="3203848" y="1117601"/>
            <a:ext cx="5832648" cy="3693319"/>
          </a:xfrm>
          <a:prstGeom prst="rect">
            <a:avLst/>
          </a:prstGeom>
        </p:spPr>
        <p:txBody>
          <a:bodyPr wrap="square">
            <a:spAutoFit/>
          </a:bodyPr>
          <a:lstStyle/>
          <a:p>
            <a:r>
              <a:rPr lang="ru-RU" dirty="0">
                <a:solidFill>
                  <a:srgbClr val="002060"/>
                </a:solidFill>
                <a:latin typeface="Times New Roman" pitchFamily="18" charset="0"/>
                <a:cs typeface="Times New Roman" pitchFamily="18" charset="0"/>
              </a:rPr>
              <a:t>Айрис </a:t>
            </a:r>
            <a:r>
              <a:rPr lang="ru-RU" dirty="0" err="1">
                <a:solidFill>
                  <a:srgbClr val="002060"/>
                </a:solidFill>
                <a:latin typeface="Times New Roman" pitchFamily="18" charset="0"/>
                <a:cs typeface="Times New Roman" pitchFamily="18" charset="0"/>
              </a:rPr>
              <a:t>фолдинг</a:t>
            </a:r>
            <a:r>
              <a:rPr lang="ru-RU" dirty="0">
                <a:solidFill>
                  <a:srgbClr val="002060"/>
                </a:solidFill>
                <a:latin typeface="Times New Roman" pitchFamily="18" charset="0"/>
                <a:cs typeface="Times New Roman" pitchFamily="18" charset="0"/>
              </a:rPr>
              <a:t> появился в Голландии. Эту технику называют также "радужным складыванием". Её принцип заключается в следующем:</a:t>
            </a:r>
          </a:p>
          <a:p>
            <a:pPr lvl="0"/>
            <a:r>
              <a:rPr lang="ru-RU" dirty="0">
                <a:solidFill>
                  <a:srgbClr val="002060"/>
                </a:solidFill>
                <a:latin typeface="Times New Roman" pitchFamily="18" charset="0"/>
                <a:cs typeface="Times New Roman" pitchFamily="18" charset="0"/>
              </a:rPr>
              <a:t>Необходимый фрагмент рисунка вырезается по контуру.</a:t>
            </a:r>
          </a:p>
          <a:p>
            <a:pPr lvl="0"/>
            <a:r>
              <a:rPr lang="ru-RU" dirty="0">
                <a:solidFill>
                  <a:srgbClr val="002060"/>
                </a:solidFill>
                <a:latin typeface="Times New Roman" pitchFamily="18" charset="0"/>
                <a:cs typeface="Times New Roman" pitchFamily="18" charset="0"/>
              </a:rPr>
              <a:t>С обратной стороны на рисунок наклеиваются полоски цветной бумаги строго в определенном порядке, в соответствии с заранее приготовленным шаблоном или с составленной вами схемой.</a:t>
            </a:r>
          </a:p>
          <a:p>
            <a:pPr lvl="0"/>
            <a:r>
              <a:rPr lang="ru-RU" dirty="0">
                <a:solidFill>
                  <a:srgbClr val="002060"/>
                </a:solidFill>
                <a:latin typeface="Times New Roman" pitchFamily="18" charset="0"/>
                <a:cs typeface="Times New Roman" pitchFamily="18" charset="0"/>
              </a:rPr>
              <a:t>Изнаночная сторона заклеивается чистым листом бумаги.</a:t>
            </a:r>
          </a:p>
          <a:p>
            <a:pPr lvl="0"/>
            <a:r>
              <a:rPr lang="ru-RU" dirty="0">
                <a:solidFill>
                  <a:srgbClr val="002060"/>
                </a:solidFill>
                <a:latin typeface="Times New Roman" pitchFamily="18" charset="0"/>
                <a:cs typeface="Times New Roman" pitchFamily="18" charset="0"/>
              </a:rPr>
              <a:t>Рисунок, если это необходимо, дополняется деталями. </a:t>
            </a:r>
          </a:p>
          <a:p>
            <a:r>
              <a:rPr lang="ru-RU" dirty="0">
                <a:solidFill>
                  <a:srgbClr val="002060"/>
                </a:solidFill>
                <a:latin typeface="Times New Roman" pitchFamily="18" charset="0"/>
                <a:cs typeface="Times New Roman" pitchFamily="18" charset="0"/>
              </a:rPr>
              <a:t>Прежде чем приступать к работе, необходимо научиться самим строить шаблон или запастись готовыми </a:t>
            </a:r>
            <a:r>
              <a:rPr lang="ru-RU" dirty="0" err="1">
                <a:solidFill>
                  <a:srgbClr val="002060"/>
                </a:solidFill>
                <a:latin typeface="Times New Roman" pitchFamily="18" charset="0"/>
                <a:cs typeface="Times New Roman" pitchFamily="18" charset="0"/>
              </a:rPr>
              <a:t>айрис</a:t>
            </a:r>
            <a:r>
              <a:rPr lang="ru-RU" dirty="0">
                <a:solidFill>
                  <a:srgbClr val="002060"/>
                </a:solidFill>
                <a:latin typeface="Times New Roman" pitchFamily="18" charset="0"/>
                <a:cs typeface="Times New Roman" pitchFamily="18" charset="0"/>
              </a:rPr>
              <a:t>-шаблонами.</a:t>
            </a:r>
          </a:p>
        </p:txBody>
      </p:sp>
    </p:spTree>
    <p:extLst>
      <p:ext uri="{BB962C8B-B14F-4D97-AF65-F5344CB8AC3E}">
        <p14:creationId xmlns:p14="http://schemas.microsoft.com/office/powerpoint/2010/main" val="81119501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b="1" i="1" dirty="0">
                <a:solidFill>
                  <a:srgbClr val="002060"/>
                </a:solidFill>
                <a:latin typeface="Times New Roman" pitchFamily="18" charset="0"/>
                <a:cs typeface="Times New Roman" pitchFamily="18" charset="0"/>
              </a:rPr>
              <a:t>Аппликация -</a:t>
            </a:r>
          </a:p>
        </p:txBody>
      </p:sp>
      <p:sp>
        <p:nvSpPr>
          <p:cNvPr id="3" name="Объект 2"/>
          <p:cNvSpPr>
            <a:spLocks noGrp="1"/>
          </p:cNvSpPr>
          <p:nvPr>
            <p:ph idx="1"/>
          </p:nvPr>
        </p:nvSpPr>
        <p:spPr/>
        <p:txBody>
          <a:bodyPr/>
          <a:lstStyle/>
          <a:p>
            <a:r>
              <a:rPr lang="ru-RU" dirty="0">
                <a:solidFill>
                  <a:srgbClr val="002060"/>
                </a:solidFill>
                <a:latin typeface="Times New Roman" pitchFamily="18" charset="0"/>
                <a:cs typeface="Times New Roman" pitchFamily="18" charset="0"/>
              </a:rPr>
              <a:t>       в переводе с латинского обозначает «прикладывание».</a:t>
            </a:r>
          </a:p>
          <a:p>
            <a:r>
              <a:rPr lang="ru-RU" dirty="0">
                <a:solidFill>
                  <a:srgbClr val="002060"/>
                </a:solidFill>
                <a:latin typeface="Times New Roman" pitchFamily="18" charset="0"/>
                <a:cs typeface="Times New Roman" pitchFamily="18" charset="0"/>
              </a:rPr>
              <a:t>      Это один из видов изобразительной техники. В его основе лежит вырезание различных деталей и наложение их на фон в определенном порядке. Детали закрепляют на основе с помощью различных клеев, ниток. </a:t>
            </a:r>
          </a:p>
          <a:p>
            <a:r>
              <a:rPr lang="ru-RU" dirty="0">
                <a:solidFill>
                  <a:srgbClr val="002060"/>
                </a:solidFill>
                <a:latin typeface="Times New Roman" pitchFamily="18" charset="0"/>
                <a:cs typeface="Times New Roman" pitchFamily="18" charset="0"/>
              </a:rPr>
              <a:t>       В настоящее время в аппликации можно использовать самые разнообразные элементы: различные виды бумаги, ткани, нитки, соломку, мех, скорлупу, песок, бересту, высушенные растения , листья, семена и другие природные материалы.</a:t>
            </a:r>
          </a:p>
          <a:p>
            <a:endParaRPr lang="ru-RU" dirty="0">
              <a:latin typeface="Times New Roman" pitchFamily="18" charset="0"/>
              <a:cs typeface="Times New Roman" pitchFamily="18" charset="0"/>
            </a:endParaRPr>
          </a:p>
        </p:txBody>
      </p:sp>
      <p:pic>
        <p:nvPicPr>
          <p:cNvPr id="4" name="Рисунок 3" descr="http://900igr.net/datai/tekhnologija/Novogodnjaja-noch/0002-002-Materialy-i-oborudovanie-klej-PVA-kartonnyj-list-sherstjanye-nitki.jpg"/>
          <p:cNvPicPr/>
          <p:nvPr/>
        </p:nvPicPr>
        <p:blipFill>
          <a:blip r:embed="rId2" cstate="screen">
            <a:extLst>
              <a:ext uri="{28A0092B-C50C-407E-A947-70E740481C1C}">
                <a14:useLocalDpi xmlns:a14="http://schemas.microsoft.com/office/drawing/2010/main"/>
              </a:ext>
            </a:extLst>
          </a:blip>
          <a:srcRect/>
          <a:stretch>
            <a:fillRect/>
          </a:stretch>
        </p:blipFill>
        <p:spPr bwMode="auto">
          <a:xfrm>
            <a:off x="2699792" y="3356992"/>
            <a:ext cx="4464496" cy="2347724"/>
          </a:xfrm>
          <a:prstGeom prst="roundRect">
            <a:avLst>
              <a:gd name="adj" fmla="val 4167"/>
            </a:avLst>
          </a:prstGeom>
          <a:solidFill>
            <a:srgbClr val="FFFFFF"/>
          </a:solidFill>
          <a:ln w="76200" cap="sq">
            <a:solidFill>
              <a:srgbClr val="0070C0"/>
            </a:solidFill>
            <a:miter lim="800000"/>
          </a:ln>
          <a:effectLst>
            <a:reflection blurRad="12700" stA="28000" endPos="28000" dist="5000" dir="5400000" sy="-100000" algn="bl" rotWithShape="0"/>
          </a:effectLst>
          <a:scene3d>
            <a:camera prst="orthographicFront"/>
            <a:lightRig rig="threePt" dir="t">
              <a:rot lat="0" lon="0" rev="2700000"/>
            </a:lightRig>
          </a:scene3d>
          <a:sp3d>
            <a:bevelT h="38100"/>
            <a:contourClr>
              <a:srgbClr val="C0C0C0"/>
            </a:contourClr>
          </a:sp3d>
        </p:spPr>
      </p:pic>
    </p:spTree>
    <p:extLst>
      <p:ext uri="{BB962C8B-B14F-4D97-AF65-F5344CB8AC3E}">
        <p14:creationId xmlns:p14="http://schemas.microsoft.com/office/powerpoint/2010/main" val="95327555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1331640" y="2060848"/>
            <a:ext cx="6912768" cy="1971557"/>
          </a:xfrm>
        </p:spPr>
        <p:txBody>
          <a:bodyPr>
            <a:normAutofit lnSpcReduction="10000"/>
          </a:bodyPr>
          <a:lstStyle/>
          <a:p>
            <a:pPr algn="ctr"/>
            <a:r>
              <a:rPr lang="ru-RU" dirty="0">
                <a:solidFill>
                  <a:srgbClr val="002060"/>
                </a:solidFill>
                <a:latin typeface="Times New Roman" pitchFamily="18" charset="0"/>
                <a:cs typeface="Times New Roman" pitchFamily="18" charset="0"/>
              </a:rPr>
              <a:t>       Таким образом, нетрадиционные виды аппликации в дошкольном учреждении – один из наиболее редко практикующихся видов изобразительной деятельности. Вместе с тем в нетрадиционных техниках аппликации заложены колоссальные воспитательные резервы и огромные педагогические возможности, которые влияют на художественно-эстетическое и образно-пространственное восприятие окружающего мира детьми дошкольного возраста, на развитие творчества дошкольников.</a:t>
            </a:r>
          </a:p>
        </p:txBody>
      </p:sp>
      <p:pic>
        <p:nvPicPr>
          <p:cNvPr id="1026" name="Picture 2" descr="https://fb.ru/misc/i/gallery/68231/2345540.jp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25826" y="3717032"/>
            <a:ext cx="2745974" cy="1719908"/>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https://avatars.mds.yandex.net/get-pdb/49816/ad5e2464-88e3-4e42-85f8-3f66d6438211/s1200"/>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22696" y="38452"/>
            <a:ext cx="2880320" cy="1898394"/>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https://ps.userapi.com/c844216/v844216812/19c58e/eUzOA5-3XRI.jp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6177601" y="96892"/>
            <a:ext cx="2952328" cy="1839954"/>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descr="https://at-last.ru/uploads/posts/2018-06/1529425352_13.jpg"/>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6280778" y="3861048"/>
            <a:ext cx="2745974" cy="168531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0701867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07704" y="1772816"/>
            <a:ext cx="5650992" cy="1224136"/>
          </a:xfrm>
        </p:spPr>
        <p:txBody>
          <a:bodyPr/>
          <a:lstStyle/>
          <a:p>
            <a:r>
              <a:rPr lang="ru-RU" b="1" dirty="0">
                <a:solidFill>
                  <a:srgbClr val="002060"/>
                </a:solidFill>
                <a:latin typeface="Times New Roman" pitchFamily="18" charset="0"/>
                <a:cs typeface="Times New Roman" pitchFamily="18" charset="0"/>
              </a:rPr>
              <a:t>ТВОРЧЕСКИХ УСПЕХОВ!</a:t>
            </a:r>
          </a:p>
        </p:txBody>
      </p:sp>
    </p:spTree>
    <p:extLst>
      <p:ext uri="{BB962C8B-B14F-4D97-AF65-F5344CB8AC3E}">
        <p14:creationId xmlns:p14="http://schemas.microsoft.com/office/powerpoint/2010/main" val="139616284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b="1" i="1" dirty="0">
                <a:solidFill>
                  <a:srgbClr val="002060"/>
                </a:solidFill>
                <a:latin typeface="Times New Roman" pitchFamily="18" charset="0"/>
                <a:cs typeface="Times New Roman" pitchFamily="18" charset="0"/>
              </a:rPr>
              <a:t>ИСТОРИЯ ВОЗНИКНОВЕНИЯ</a:t>
            </a:r>
          </a:p>
        </p:txBody>
      </p:sp>
      <p:sp>
        <p:nvSpPr>
          <p:cNvPr id="3" name="Объект 2"/>
          <p:cNvSpPr>
            <a:spLocks noGrp="1"/>
          </p:cNvSpPr>
          <p:nvPr>
            <p:ph idx="1"/>
          </p:nvPr>
        </p:nvSpPr>
        <p:spPr>
          <a:xfrm>
            <a:off x="1799204" y="1100628"/>
            <a:ext cx="6949260" cy="3579849"/>
          </a:xfrm>
        </p:spPr>
        <p:txBody>
          <a:bodyPr>
            <a:normAutofit/>
          </a:bodyPr>
          <a:lstStyle/>
          <a:p>
            <a:r>
              <a:rPr lang="ru-RU" sz="1800" dirty="0">
                <a:solidFill>
                  <a:srgbClr val="002060"/>
                </a:solidFill>
                <a:latin typeface="Times New Roman" pitchFamily="18" charset="0"/>
                <a:cs typeface="Times New Roman" pitchFamily="18" charset="0"/>
              </a:rPr>
              <a:t>        Аппликация как одна из изобразительных техник зародилась довольно давно. Ее с незапамятных времен использовали для украшения одежды, обуви, орудий труда, домашней утвари. Намного позже начали прикреплять к одежде кусочки войлока, меха, кожи различных цветов и оттенков. Так и появилась аппликация. Сюжетами для нее были птицы, животные, люди, красивые растения и цветы. Позднее стали применять и нити, металлические и чеканные пластины, бисер, бусины. После того как была изобретена бумага, люди стали выполнять бумажные аппликации. В настоящее время аппликация прочно вошла в нашу жизнь. Ею занимаются люди разных возрастов.</a:t>
            </a:r>
          </a:p>
          <a:p>
            <a:endParaRPr lang="ru-RU" sz="1800" dirty="0">
              <a:solidFill>
                <a:srgbClr val="002060"/>
              </a:solidFill>
              <a:latin typeface="Times New Roman" pitchFamily="18" charset="0"/>
              <a:cs typeface="Times New Roman" pitchFamily="18" charset="0"/>
            </a:endParaRPr>
          </a:p>
        </p:txBody>
      </p:sp>
      <p:pic>
        <p:nvPicPr>
          <p:cNvPr id="4" name="Рисунок 3" descr="https://bookco.ru/image/1021853169.jpg"/>
          <p:cNvPicPr/>
          <p:nvPr/>
        </p:nvPicPr>
        <p:blipFill>
          <a:blip r:embed="rId2" cstate="screen">
            <a:extLst>
              <a:ext uri="{28A0092B-C50C-407E-A947-70E740481C1C}">
                <a14:useLocalDpi xmlns:a14="http://schemas.microsoft.com/office/drawing/2010/main"/>
              </a:ext>
            </a:extLst>
          </a:blip>
          <a:srcRect/>
          <a:stretch>
            <a:fillRect/>
          </a:stretch>
        </p:blipFill>
        <p:spPr bwMode="auto">
          <a:xfrm rot="682570">
            <a:off x="142465" y="1340768"/>
            <a:ext cx="1691700" cy="1261680"/>
          </a:xfrm>
          <a:prstGeom prst="rect">
            <a:avLst/>
          </a:prstGeom>
          <a:noFill/>
          <a:ln>
            <a:noFill/>
          </a:ln>
        </p:spPr>
      </p:pic>
      <p:pic>
        <p:nvPicPr>
          <p:cNvPr id="6" name="Рисунок 5" descr="https://fb.ru/misc/i/gallery/44264/1621925.jpg"/>
          <p:cNvPicPr/>
          <p:nvPr/>
        </p:nvPicPr>
        <p:blipFill>
          <a:blip r:embed="rId3" cstate="screen">
            <a:extLst>
              <a:ext uri="{28A0092B-C50C-407E-A947-70E740481C1C}">
                <a14:useLocalDpi xmlns:a14="http://schemas.microsoft.com/office/drawing/2010/main"/>
              </a:ext>
            </a:extLst>
          </a:blip>
          <a:srcRect/>
          <a:stretch>
            <a:fillRect/>
          </a:stretch>
        </p:blipFill>
        <p:spPr bwMode="auto">
          <a:xfrm>
            <a:off x="323528" y="2852936"/>
            <a:ext cx="1819275" cy="1799590"/>
          </a:xfrm>
          <a:prstGeom prst="rect">
            <a:avLst/>
          </a:prstGeom>
          <a:noFill/>
          <a:ln>
            <a:noFill/>
          </a:ln>
        </p:spPr>
      </p:pic>
    </p:spTree>
    <p:extLst>
      <p:ext uri="{BB962C8B-B14F-4D97-AF65-F5344CB8AC3E}">
        <p14:creationId xmlns:p14="http://schemas.microsoft.com/office/powerpoint/2010/main" val="398008773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b="1" i="1" dirty="0">
                <a:solidFill>
                  <a:srgbClr val="002060"/>
                </a:solidFill>
                <a:latin typeface="Times New Roman" pitchFamily="18" charset="0"/>
                <a:cs typeface="Times New Roman" pitchFamily="18" charset="0"/>
              </a:rPr>
              <a:t>ЧЕМ </a:t>
            </a:r>
            <a:r>
              <a:rPr lang="ru-RU" b="1" i="1" dirty="0" err="1">
                <a:solidFill>
                  <a:srgbClr val="002060"/>
                </a:solidFill>
                <a:latin typeface="Times New Roman" pitchFamily="18" charset="0"/>
                <a:cs typeface="Times New Roman" pitchFamily="18" charset="0"/>
              </a:rPr>
              <a:t>ПОЛЕЗНы</a:t>
            </a:r>
            <a:r>
              <a:rPr lang="ru-RU" b="1" i="1" dirty="0">
                <a:solidFill>
                  <a:srgbClr val="002060"/>
                </a:solidFill>
                <a:latin typeface="Times New Roman" pitchFamily="18" charset="0"/>
                <a:cs typeface="Times New Roman" pitchFamily="18" charset="0"/>
              </a:rPr>
              <a:t> занятия </a:t>
            </a:r>
            <a:r>
              <a:rPr lang="ru-RU" b="1" i="1" dirty="0" err="1">
                <a:solidFill>
                  <a:srgbClr val="002060"/>
                </a:solidFill>
                <a:latin typeface="Times New Roman" pitchFamily="18" charset="0"/>
                <a:cs typeface="Times New Roman" pitchFamily="18" charset="0"/>
              </a:rPr>
              <a:t>АППЛИКАЦИей</a:t>
            </a:r>
            <a:endParaRPr lang="ru-RU" b="1" i="1" dirty="0">
              <a:solidFill>
                <a:srgbClr val="002060"/>
              </a:solidFill>
              <a:latin typeface="Times New Roman" pitchFamily="18" charset="0"/>
              <a:cs typeface="Times New Roman" pitchFamily="18" charset="0"/>
            </a:endParaRPr>
          </a:p>
        </p:txBody>
      </p:sp>
      <p:sp>
        <p:nvSpPr>
          <p:cNvPr id="3" name="Объект 2"/>
          <p:cNvSpPr>
            <a:spLocks noGrp="1"/>
          </p:cNvSpPr>
          <p:nvPr>
            <p:ph idx="1"/>
          </p:nvPr>
        </p:nvSpPr>
        <p:spPr/>
        <p:txBody>
          <a:bodyPr>
            <a:noAutofit/>
          </a:bodyPr>
          <a:lstStyle/>
          <a:p>
            <a:r>
              <a:rPr lang="ru-RU" dirty="0">
                <a:solidFill>
                  <a:srgbClr val="002060"/>
                </a:solidFill>
                <a:latin typeface="Times New Roman" pitchFamily="18" charset="0"/>
                <a:cs typeface="Times New Roman" pitchFamily="18" charset="0"/>
              </a:rPr>
              <a:t>а ) Помогают развитию многих психологических аспектов: происходит развитие памяти, формирует зрительные восприятия, улучшает воображение и фантазию, пространственные представления, воспитывает трудолюбие, терпение и целенаправленность.  </a:t>
            </a:r>
          </a:p>
          <a:p>
            <a:r>
              <a:rPr lang="ru-RU" dirty="0">
                <a:solidFill>
                  <a:srgbClr val="002060"/>
                </a:solidFill>
                <a:latin typeface="Times New Roman" pitchFamily="18" charset="0"/>
                <a:cs typeface="Times New Roman" pitchFamily="18" charset="0"/>
              </a:rPr>
              <a:t> б ) Умственное воспитание поможет детям лучше ориентироваться в представлении окружающих форм и пространственном положении различных предметов, разнообразии оттенков цветовой гаммы. Формируются такие мыслительные навыки как синтез, анализ, сравнение. Также происходит накопление словарного запаса, дети учатся общению. На занятиях создаются отличные условия для приобретения таких важных качеств человека как самостоятельность и проявление инициативы. </a:t>
            </a:r>
          </a:p>
          <a:p>
            <a:r>
              <a:rPr lang="ru-RU" dirty="0">
                <a:solidFill>
                  <a:srgbClr val="002060"/>
                </a:solidFill>
                <a:latin typeface="Times New Roman" pitchFamily="18" charset="0"/>
                <a:cs typeface="Times New Roman" pitchFamily="18" charset="0"/>
              </a:rPr>
              <a:t>в ) Происходит трудовое воспитание. Ребенок учиться пользоваться различными инструментами, вырезать ножницами, используя кисточку и клей приклеивать и т. д. Трудолюбие воспитывается в процессе подготовки к работе и уборке рабочего места после ее окончания.</a:t>
            </a:r>
          </a:p>
        </p:txBody>
      </p:sp>
    </p:spTree>
    <p:extLst>
      <p:ext uri="{BB962C8B-B14F-4D97-AF65-F5344CB8AC3E}">
        <p14:creationId xmlns:p14="http://schemas.microsoft.com/office/powerpoint/2010/main" val="352446601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b="1" i="1" dirty="0">
                <a:solidFill>
                  <a:srgbClr val="002060"/>
                </a:solidFill>
                <a:latin typeface="Times New Roman" pitchFamily="18" charset="0"/>
                <a:cs typeface="Times New Roman" pitchFamily="18" charset="0"/>
              </a:rPr>
              <a:t>ВИДЫ АППЛИКАЦИЙ</a:t>
            </a:r>
          </a:p>
        </p:txBody>
      </p:sp>
      <p:sp>
        <p:nvSpPr>
          <p:cNvPr id="3" name="Объект 2"/>
          <p:cNvSpPr>
            <a:spLocks noGrp="1"/>
          </p:cNvSpPr>
          <p:nvPr>
            <p:ph idx="1"/>
          </p:nvPr>
        </p:nvSpPr>
        <p:spPr>
          <a:xfrm>
            <a:off x="2123728" y="1052736"/>
            <a:ext cx="4608512" cy="3555733"/>
          </a:xfrm>
        </p:spPr>
        <p:txBody>
          <a:bodyPr/>
          <a:lstStyle/>
          <a:p>
            <a:r>
              <a:rPr lang="ru-RU" dirty="0"/>
              <a:t>       </a:t>
            </a:r>
            <a:r>
              <a:rPr lang="ru-RU" sz="1800" b="0" dirty="0">
                <a:solidFill>
                  <a:srgbClr val="002060"/>
                </a:solidFill>
                <a:latin typeface="Times New Roman" pitchFamily="18" charset="0"/>
                <a:cs typeface="Times New Roman" pitchFamily="18" charset="0"/>
              </a:rPr>
              <a:t>По </a:t>
            </a:r>
            <a:r>
              <a:rPr lang="ru-RU" sz="1800" b="0" u="sng" dirty="0">
                <a:solidFill>
                  <a:srgbClr val="002060"/>
                </a:solidFill>
                <a:latin typeface="Times New Roman" pitchFamily="18" charset="0"/>
                <a:cs typeface="Times New Roman" pitchFamily="18" charset="0"/>
              </a:rPr>
              <a:t>тематике</a:t>
            </a:r>
            <a:r>
              <a:rPr lang="ru-RU" sz="1800" b="0" dirty="0">
                <a:solidFill>
                  <a:srgbClr val="002060"/>
                </a:solidFill>
                <a:latin typeface="Times New Roman" pitchFamily="18" charset="0"/>
                <a:cs typeface="Times New Roman" pitchFamily="18" charset="0"/>
              </a:rPr>
              <a:t> изображения аппликация подразделяется на предметную, сюжетную, пейзажную и декоративную.</a:t>
            </a:r>
            <a:br>
              <a:rPr lang="ru-RU" sz="1800" b="0" dirty="0">
                <a:solidFill>
                  <a:srgbClr val="002060"/>
                </a:solidFill>
                <a:latin typeface="Times New Roman" pitchFamily="18" charset="0"/>
                <a:cs typeface="Times New Roman" pitchFamily="18" charset="0"/>
              </a:rPr>
            </a:br>
            <a:r>
              <a:rPr lang="ru-RU" sz="1800" b="0" dirty="0">
                <a:solidFill>
                  <a:srgbClr val="002060"/>
                </a:solidFill>
                <a:latin typeface="Times New Roman" pitchFamily="18" charset="0"/>
                <a:cs typeface="Times New Roman" pitchFamily="18" charset="0"/>
              </a:rPr>
              <a:t>По </a:t>
            </a:r>
            <a:r>
              <a:rPr lang="ru-RU" sz="1800" b="0" u="sng" dirty="0">
                <a:solidFill>
                  <a:srgbClr val="002060"/>
                </a:solidFill>
                <a:latin typeface="Times New Roman" pitchFamily="18" charset="0"/>
                <a:cs typeface="Times New Roman" pitchFamily="18" charset="0"/>
              </a:rPr>
              <a:t>форме</a:t>
            </a:r>
            <a:r>
              <a:rPr lang="ru-RU" sz="1800" b="0" dirty="0">
                <a:solidFill>
                  <a:srgbClr val="002060"/>
                </a:solidFill>
                <a:latin typeface="Times New Roman" pitchFamily="18" charset="0"/>
                <a:cs typeface="Times New Roman" pitchFamily="18" charset="0"/>
              </a:rPr>
              <a:t> аппликация бывает объемной и плоской. </a:t>
            </a:r>
            <a:br>
              <a:rPr lang="ru-RU" sz="1800" b="0" dirty="0">
                <a:solidFill>
                  <a:srgbClr val="002060"/>
                </a:solidFill>
                <a:latin typeface="Times New Roman" pitchFamily="18" charset="0"/>
                <a:cs typeface="Times New Roman" pitchFamily="18" charset="0"/>
              </a:rPr>
            </a:br>
            <a:r>
              <a:rPr lang="ru-RU" sz="1800" b="0" dirty="0">
                <a:solidFill>
                  <a:srgbClr val="002060"/>
                </a:solidFill>
                <a:latin typeface="Times New Roman" pitchFamily="18" charset="0"/>
                <a:cs typeface="Times New Roman" pitchFamily="18" charset="0"/>
              </a:rPr>
              <a:t>По </a:t>
            </a:r>
            <a:r>
              <a:rPr lang="ru-RU" sz="1800" b="0" u="sng" dirty="0">
                <a:solidFill>
                  <a:srgbClr val="002060"/>
                </a:solidFill>
                <a:latin typeface="Times New Roman" pitchFamily="18" charset="0"/>
                <a:cs typeface="Times New Roman" pitchFamily="18" charset="0"/>
              </a:rPr>
              <a:t>цвету</a:t>
            </a:r>
            <a:r>
              <a:rPr lang="ru-RU" sz="1800" b="0" dirty="0">
                <a:solidFill>
                  <a:srgbClr val="002060"/>
                </a:solidFill>
                <a:latin typeface="Times New Roman" pitchFamily="18" charset="0"/>
                <a:cs typeface="Times New Roman" pitchFamily="18" charset="0"/>
              </a:rPr>
              <a:t> — одноцветная и многоцветная.</a:t>
            </a:r>
            <a:br>
              <a:rPr lang="ru-RU" sz="1800" b="0" dirty="0">
                <a:solidFill>
                  <a:srgbClr val="002060"/>
                </a:solidFill>
                <a:latin typeface="Times New Roman" pitchFamily="18" charset="0"/>
                <a:cs typeface="Times New Roman" pitchFamily="18" charset="0"/>
              </a:rPr>
            </a:br>
            <a:r>
              <a:rPr lang="ru-RU" sz="1800" b="0" dirty="0">
                <a:solidFill>
                  <a:srgbClr val="002060"/>
                </a:solidFill>
                <a:latin typeface="Times New Roman" pitchFamily="18" charset="0"/>
                <a:cs typeface="Times New Roman" pitchFamily="18" charset="0"/>
              </a:rPr>
              <a:t>Для ее изготовления используются самые различные материалы: бумага; ткани разнообразной фактуры (хлопок, шелк, бархат, шнуры); кожа, мех, поролон, природные и бросовые материалы и т.д. </a:t>
            </a:r>
          </a:p>
          <a:p>
            <a:endParaRPr lang="ru-RU" sz="1800" b="0" dirty="0">
              <a:solidFill>
                <a:srgbClr val="002060"/>
              </a:solidFill>
              <a:latin typeface="Times New Roman" pitchFamily="18" charset="0"/>
              <a:cs typeface="Times New Roman" pitchFamily="18" charset="0"/>
            </a:endParaRPr>
          </a:p>
        </p:txBody>
      </p:sp>
      <p:pic>
        <p:nvPicPr>
          <p:cNvPr id="4" name="Рисунок 3" descr="https://cdn2.static1-sima-land.com/items/3595224/2/700-nw.jpg"/>
          <p:cNvPicPr/>
          <p:nvPr/>
        </p:nvPicPr>
        <p:blipFill>
          <a:blip r:embed="rId2" cstate="screen">
            <a:extLst>
              <a:ext uri="{28A0092B-C50C-407E-A947-70E740481C1C}">
                <a14:useLocalDpi xmlns:a14="http://schemas.microsoft.com/office/drawing/2010/main"/>
              </a:ext>
            </a:extLst>
          </a:blip>
          <a:srcRect/>
          <a:stretch>
            <a:fillRect/>
          </a:stretch>
        </p:blipFill>
        <p:spPr bwMode="auto">
          <a:xfrm>
            <a:off x="251520" y="1412776"/>
            <a:ext cx="2139305" cy="2067297"/>
          </a:xfrm>
          <a:prstGeom prst="rect">
            <a:avLst/>
          </a:prstGeom>
          <a:noFill/>
          <a:ln>
            <a:noFill/>
          </a:ln>
        </p:spPr>
      </p:pic>
      <p:pic>
        <p:nvPicPr>
          <p:cNvPr id="5" name="Рисунок 4" descr="https://cdn2.static1-sima-land.com/items/3595220/4/700-nw.jpg"/>
          <p:cNvPicPr/>
          <p:nvPr/>
        </p:nvPicPr>
        <p:blipFill>
          <a:blip r:embed="rId3" cstate="screen">
            <a:extLst>
              <a:ext uri="{28A0092B-C50C-407E-A947-70E740481C1C}">
                <a14:useLocalDpi xmlns:a14="http://schemas.microsoft.com/office/drawing/2010/main"/>
              </a:ext>
            </a:extLst>
          </a:blip>
          <a:srcRect/>
          <a:stretch>
            <a:fillRect/>
          </a:stretch>
        </p:blipFill>
        <p:spPr bwMode="auto">
          <a:xfrm>
            <a:off x="6732240" y="1628800"/>
            <a:ext cx="2139305" cy="1851273"/>
          </a:xfrm>
          <a:prstGeom prst="rect">
            <a:avLst/>
          </a:prstGeom>
          <a:noFill/>
          <a:ln>
            <a:noFill/>
          </a:ln>
        </p:spPr>
      </p:pic>
    </p:spTree>
    <p:extLst>
      <p:ext uri="{BB962C8B-B14F-4D97-AF65-F5344CB8AC3E}">
        <p14:creationId xmlns:p14="http://schemas.microsoft.com/office/powerpoint/2010/main" val="179630506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22960" y="365760"/>
            <a:ext cx="7520940" cy="975008"/>
          </a:xfrm>
        </p:spPr>
        <p:txBody>
          <a:bodyPr/>
          <a:lstStyle/>
          <a:p>
            <a:pPr algn="ctr"/>
            <a:r>
              <a:rPr lang="ru-RU" i="1" dirty="0">
                <a:solidFill>
                  <a:srgbClr val="002060"/>
                </a:solidFill>
              </a:rPr>
              <a:t>ОБРЫВНАЯ АППЛИКАЦИЯ</a:t>
            </a:r>
          </a:p>
        </p:txBody>
      </p:sp>
      <p:pic>
        <p:nvPicPr>
          <p:cNvPr id="4" name="Объект 3" descr="C:\Documents and Settings\Сергей\Рабочий стол\поделки\91893868_large_Image0597.JPG"/>
          <p:cNvPicPr>
            <a:picLocks noGrp="1"/>
          </p:cNvPicPr>
          <p:nvPr>
            <p:ph idx="1"/>
          </p:nvPr>
        </p:nvPicPr>
        <p:blipFill>
          <a:blip r:embed="rId2" cstate="screen">
            <a:extLst>
              <a:ext uri="{28A0092B-C50C-407E-A947-70E740481C1C}">
                <a14:useLocalDpi xmlns:a14="http://schemas.microsoft.com/office/drawing/2010/main"/>
              </a:ext>
            </a:extLst>
          </a:blip>
          <a:srcRect/>
          <a:stretch>
            <a:fillRect/>
          </a:stretch>
        </p:blipFill>
        <p:spPr bwMode="auto">
          <a:xfrm>
            <a:off x="1043608" y="2030552"/>
            <a:ext cx="1944216" cy="2691110"/>
          </a:xfrm>
          <a:prstGeom prst="rect">
            <a:avLst/>
          </a:prstGeom>
          <a:noFill/>
          <a:ln>
            <a:noFill/>
          </a:ln>
        </p:spPr>
      </p:pic>
      <p:sp>
        <p:nvSpPr>
          <p:cNvPr id="5" name="Прямоугольник 4"/>
          <p:cNvSpPr/>
          <p:nvPr/>
        </p:nvSpPr>
        <p:spPr>
          <a:xfrm>
            <a:off x="3491880" y="1859340"/>
            <a:ext cx="4680520" cy="2585323"/>
          </a:xfrm>
          <a:prstGeom prst="rect">
            <a:avLst/>
          </a:prstGeom>
        </p:spPr>
        <p:txBody>
          <a:bodyPr wrap="square">
            <a:spAutoFit/>
          </a:bodyPr>
          <a:lstStyle/>
          <a:p>
            <a:r>
              <a:rPr lang="ru-RU" dirty="0">
                <a:solidFill>
                  <a:srgbClr val="002060"/>
                </a:solidFill>
                <a:latin typeface="Times New Roman" pitchFamily="18" charset="0"/>
                <a:cs typeface="Times New Roman" pitchFamily="18" charset="0"/>
              </a:rPr>
              <a:t>Этот способ хорош для передачи фактуры образа .В этом случае мы разрываем бумагу на кусочки и составляем из них изображение. Дети 5-7 лет могут усложнить технику: не просто рвать бумажки, как получится, а выщипывать или обрывать контурный рисунок. Обрывная аппликация очень полезна для развития мелкой моторики рук и творческого мышления.</a:t>
            </a:r>
          </a:p>
        </p:txBody>
      </p:sp>
    </p:spTree>
    <p:extLst>
      <p:ext uri="{BB962C8B-B14F-4D97-AF65-F5344CB8AC3E}">
        <p14:creationId xmlns:p14="http://schemas.microsoft.com/office/powerpoint/2010/main" val="65714818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b="1" i="1" dirty="0">
                <a:solidFill>
                  <a:srgbClr val="002060"/>
                </a:solidFill>
              </a:rPr>
              <a:t>МОДУЛЬНАЯ АППЛИКАЦИЯ (МОЗАИКА)</a:t>
            </a:r>
          </a:p>
        </p:txBody>
      </p:sp>
      <p:pic>
        <p:nvPicPr>
          <p:cNvPr id="4" name="Объект 3" descr="C:\Documents and Settings\Сергей\Рабочий стол\mozaika_1.jpg"/>
          <p:cNvPicPr>
            <a:picLocks noGrp="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971600" y="1700808"/>
            <a:ext cx="2807477" cy="2259062"/>
          </a:xfrm>
          <a:prstGeom prst="rect">
            <a:avLst/>
          </a:prstGeom>
          <a:noFill/>
          <a:ln>
            <a:noFill/>
          </a:ln>
        </p:spPr>
      </p:pic>
      <p:sp>
        <p:nvSpPr>
          <p:cNvPr id="5" name="Прямоугольник 4"/>
          <p:cNvSpPr/>
          <p:nvPr/>
        </p:nvSpPr>
        <p:spPr>
          <a:xfrm>
            <a:off x="4067944" y="1700808"/>
            <a:ext cx="4572000" cy="1754326"/>
          </a:xfrm>
          <a:prstGeom prst="rect">
            <a:avLst/>
          </a:prstGeom>
        </p:spPr>
        <p:txBody>
          <a:bodyPr>
            <a:spAutoFit/>
          </a:bodyPr>
          <a:lstStyle/>
          <a:p>
            <a:r>
              <a:rPr lang="ru-RU" dirty="0">
                <a:solidFill>
                  <a:srgbClr val="002060"/>
                </a:solidFill>
                <a:latin typeface="Times New Roman" pitchFamily="18" charset="0"/>
                <a:cs typeface="Times New Roman" pitchFamily="18" charset="0"/>
              </a:rPr>
              <a:t>Техника, при которой  образ получается путем наклеивания множества одинаковых форм. В качестве основы для модульной аппликации могут использоваться вырезанные кружки, квадратики, треугольники, либо просто рваные бумажки.</a:t>
            </a:r>
          </a:p>
        </p:txBody>
      </p:sp>
    </p:spTree>
    <p:extLst>
      <p:ext uri="{BB962C8B-B14F-4D97-AF65-F5344CB8AC3E}">
        <p14:creationId xmlns:p14="http://schemas.microsoft.com/office/powerpoint/2010/main" val="186128323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b="1" i="1" dirty="0">
                <a:solidFill>
                  <a:srgbClr val="002060"/>
                </a:solidFill>
                <a:latin typeface="Times New Roman" pitchFamily="18" charset="0"/>
                <a:cs typeface="Times New Roman" pitchFamily="18" charset="0"/>
              </a:rPr>
              <a:t>ТОРЦЕВАНИЕ</a:t>
            </a:r>
          </a:p>
        </p:txBody>
      </p:sp>
      <p:pic>
        <p:nvPicPr>
          <p:cNvPr id="4" name="Объект 3" descr="C:\Documents and Settings\Сергей\Рабочий стол\torcev9.jpg"/>
          <p:cNvPicPr>
            <a:picLocks noGrp="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899592" y="908720"/>
            <a:ext cx="2219483" cy="3579812"/>
          </a:xfrm>
          <a:prstGeom prst="rect">
            <a:avLst/>
          </a:prstGeom>
          <a:noFill/>
          <a:ln>
            <a:noFill/>
          </a:ln>
        </p:spPr>
      </p:pic>
      <p:sp>
        <p:nvSpPr>
          <p:cNvPr id="5" name="Прямоугольник 4"/>
          <p:cNvSpPr/>
          <p:nvPr/>
        </p:nvSpPr>
        <p:spPr>
          <a:xfrm>
            <a:off x="3419872" y="764704"/>
            <a:ext cx="5256584" cy="4524315"/>
          </a:xfrm>
          <a:prstGeom prst="rect">
            <a:avLst/>
          </a:prstGeom>
        </p:spPr>
        <p:txBody>
          <a:bodyPr wrap="square">
            <a:spAutoFit/>
          </a:bodyPr>
          <a:lstStyle/>
          <a:p>
            <a:r>
              <a:rPr lang="ru-RU" dirty="0">
                <a:solidFill>
                  <a:srgbClr val="002060"/>
                </a:solidFill>
                <a:latin typeface="Times New Roman" pitchFamily="18" charset="0"/>
                <a:cs typeface="Times New Roman" pitchFamily="18" charset="0"/>
              </a:rPr>
              <a:t>Эту технику можно отнести и к способу аппликации и к виду </a:t>
            </a:r>
            <a:r>
              <a:rPr lang="ru-RU" dirty="0" err="1">
                <a:solidFill>
                  <a:srgbClr val="002060"/>
                </a:solidFill>
                <a:latin typeface="Times New Roman" pitchFamily="18" charset="0"/>
                <a:cs typeface="Times New Roman" pitchFamily="18" charset="0"/>
              </a:rPr>
              <a:t>квиллинга</a:t>
            </a:r>
            <a:r>
              <a:rPr lang="ru-RU" dirty="0">
                <a:solidFill>
                  <a:srgbClr val="002060"/>
                </a:solidFill>
                <a:latin typeface="Times New Roman" pitchFamily="18" charset="0"/>
                <a:cs typeface="Times New Roman" pitchFamily="18" charset="0"/>
              </a:rPr>
              <a:t>. С помощью торцевания можно создавать удивительные объёмные картины, мозаики, панно, декоративные элементы интерьера, открытки. Эта техника довольно популярна , интерес к ней объясняется необычным эффектом "пушистости" и лёгким способом её исполнения. Материалами ее является цветная гофрированная бумага или салфетки, разрезанные на мелкие квадраты  (форма может быть любая),  стержень от шариковой авторучки и клей ПВА. Технология: торец стержня ставится в середину квадратика и скрутить квадратик вокруг стержня, как бы обнимая его. После, серединку салфетки приклеиваем к контуру рисунка.</a:t>
            </a:r>
          </a:p>
          <a:p>
            <a:endParaRPr lang="ru-RU" dirty="0">
              <a:solidFill>
                <a:srgbClr val="002060"/>
              </a:solidFill>
              <a:latin typeface="Times New Roman" pitchFamily="18" charset="0"/>
              <a:cs typeface="Times New Roman" pitchFamily="18" charset="0"/>
            </a:endParaRPr>
          </a:p>
        </p:txBody>
      </p:sp>
    </p:spTree>
    <p:extLst>
      <p:ext uri="{BB962C8B-B14F-4D97-AF65-F5344CB8AC3E}">
        <p14:creationId xmlns:p14="http://schemas.microsoft.com/office/powerpoint/2010/main" val="63704865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b="1" i="1" dirty="0">
                <a:solidFill>
                  <a:srgbClr val="002060"/>
                </a:solidFill>
                <a:latin typeface="Times New Roman" pitchFamily="18" charset="0"/>
                <a:cs typeface="Times New Roman" pitchFamily="18" charset="0"/>
              </a:rPr>
              <a:t>НАКЛАДНАЯ АППЛИКАЦИЯ</a:t>
            </a:r>
          </a:p>
        </p:txBody>
      </p:sp>
      <p:pic>
        <p:nvPicPr>
          <p:cNvPr id="4" name="Объект 3" descr="C:\Documents and Settings\Сергей\Рабочий стол\поделки\ZGDECrfnUdM.jpg"/>
          <p:cNvPicPr>
            <a:picLocks noGrp="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395536" y="1700808"/>
            <a:ext cx="2606757" cy="2619102"/>
          </a:xfrm>
          <a:prstGeom prst="rect">
            <a:avLst/>
          </a:prstGeom>
          <a:noFill/>
          <a:ln>
            <a:noFill/>
          </a:ln>
        </p:spPr>
      </p:pic>
      <p:sp>
        <p:nvSpPr>
          <p:cNvPr id="5" name="Прямоугольник 4"/>
          <p:cNvSpPr/>
          <p:nvPr/>
        </p:nvSpPr>
        <p:spPr>
          <a:xfrm>
            <a:off x="3563888" y="1714220"/>
            <a:ext cx="4968552" cy="1754326"/>
          </a:xfrm>
          <a:prstGeom prst="rect">
            <a:avLst/>
          </a:prstGeom>
        </p:spPr>
        <p:txBody>
          <a:bodyPr wrap="square">
            <a:spAutoFit/>
          </a:bodyPr>
          <a:lstStyle/>
          <a:p>
            <a:r>
              <a:rPr lang="ru-RU" dirty="0">
                <a:solidFill>
                  <a:srgbClr val="002060"/>
                </a:solidFill>
                <a:latin typeface="Times New Roman" pitchFamily="18" charset="0"/>
                <a:cs typeface="Times New Roman" pitchFamily="18" charset="0"/>
              </a:rPr>
              <a:t>Эта техника позволяет получить многоцветное изображение. Задумываем образ и последовательно создаем его, накладывая и наклеивая детали слоями так, чтобы каждая следующая деталь была меньше предыдущей по размеру. </a:t>
            </a:r>
          </a:p>
        </p:txBody>
      </p:sp>
    </p:spTree>
    <p:extLst>
      <p:ext uri="{BB962C8B-B14F-4D97-AF65-F5344CB8AC3E}">
        <p14:creationId xmlns:p14="http://schemas.microsoft.com/office/powerpoint/2010/main" val="717673662"/>
      </p:ext>
    </p:extLst>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Углы">
  <a:themeElements>
    <a:clrScheme name="Углы">
      <a:dk1>
        <a:srgbClr val="000000"/>
      </a:dk1>
      <a:lt1>
        <a:srgbClr val="FFFFFF"/>
      </a:lt1>
      <a:dk2>
        <a:srgbClr val="434342"/>
      </a:dk2>
      <a:lt2>
        <a:srgbClr val="CDD7D9"/>
      </a:lt2>
      <a:accent1>
        <a:srgbClr val="797B7E"/>
      </a:accent1>
      <a:accent2>
        <a:srgbClr val="F96A1B"/>
      </a:accent2>
      <a:accent3>
        <a:srgbClr val="08A1D9"/>
      </a:accent3>
      <a:accent4>
        <a:srgbClr val="7C984A"/>
      </a:accent4>
      <a:accent5>
        <a:srgbClr val="C2AD8D"/>
      </a:accent5>
      <a:accent6>
        <a:srgbClr val="506E94"/>
      </a:accent6>
      <a:hlink>
        <a:srgbClr val="5F5F5F"/>
      </a:hlink>
      <a:folHlink>
        <a:srgbClr val="969696"/>
      </a:folHlink>
    </a:clrScheme>
    <a:fontScheme name="Углы">
      <a:majorFont>
        <a:latin typeface="Franklin Gothic Medium"/>
        <a:ea typeface=""/>
        <a:cs typeface=""/>
        <a:font script="Jpan" typeface="HG創英角ｺﾞｼｯｸUB"/>
        <a:font script="Hang" typeface="돋움"/>
        <a:font script="Hans" typeface="微软雅黑"/>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a:ea typeface=""/>
        <a:cs typeface=""/>
        <a:font script="Jpan" typeface="ＭＳ Ｐゴシック"/>
        <a:font script="Hang" typeface="맑은 고딕"/>
        <a:font script="Hans" typeface="隶书"/>
        <a:font script="Hant" typeface="新細明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Углы">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20400000"/>
            </a:lightRig>
          </a:scene3d>
          <a:sp3d contourW="6350">
            <a:bevelT w="41275" h="19050" prst="angle"/>
            <a:contourClr>
              <a:schemeClr val="phClr">
                <a:shade val="25000"/>
                <a:satMod val="150000"/>
              </a:schemeClr>
            </a:contourClr>
          </a:sp3d>
        </a:effectStyle>
      </a:effectStyleLst>
      <a:bgFillStyleLst>
        <a:solidFill>
          <a:schemeClr val="phClr"/>
        </a:solidFill>
        <a:blipFill rotWithShape="1">
          <a:blip xmlns:r="http://schemas.openxmlformats.org/officeDocument/2006/relationships" r:embed="rId1">
            <a:duotone>
              <a:schemeClr val="phClr">
                <a:tint val="90000"/>
                <a:shade val="85000"/>
              </a:schemeClr>
              <a:schemeClr val="phClr">
                <a:tint val="95000"/>
                <a:shade val="99000"/>
              </a:schemeClr>
            </a:duotone>
          </a:blip>
          <a:tile tx="0" ty="0" sx="100000" sy="100000" flip="none" algn="tl"/>
        </a:blipFill>
        <a:blipFill rotWithShape="1">
          <a:blip xmlns:r="http://schemas.openxmlformats.org/officeDocument/2006/relationships" r:embed="rId2">
            <a:duotone>
              <a:schemeClr val="phClr">
                <a:tint val="93000"/>
                <a:shade val="85000"/>
              </a:schemeClr>
              <a:schemeClr val="phClr">
                <a:tint val="96000"/>
                <a:shade val="99000"/>
              </a:schemeClr>
            </a:duotone>
          </a:blip>
          <a:tile tx="0" ty="0" sx="90000" sy="9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Angles</Template>
  <TotalTime>176</TotalTime>
  <Words>1486</Words>
  <Application>Microsoft Office PowerPoint</Application>
  <PresentationFormat>Экран (4:3)</PresentationFormat>
  <Paragraphs>59</Paragraphs>
  <Slides>21</Slides>
  <Notes>0</Notes>
  <HiddenSlides>0</HiddenSlides>
  <MMClips>0</MMClips>
  <ScaleCrop>false</ScaleCrop>
  <HeadingPairs>
    <vt:vector size="6" baseType="variant">
      <vt:variant>
        <vt:lpstr>Использованные шрифты</vt:lpstr>
      </vt:variant>
      <vt:variant>
        <vt:i4>5</vt:i4>
      </vt:variant>
      <vt:variant>
        <vt:lpstr>Тема</vt:lpstr>
      </vt:variant>
      <vt:variant>
        <vt:i4>1</vt:i4>
      </vt:variant>
      <vt:variant>
        <vt:lpstr>Заголовки слайдов</vt:lpstr>
      </vt:variant>
      <vt:variant>
        <vt:i4>21</vt:i4>
      </vt:variant>
    </vt:vector>
  </HeadingPairs>
  <TitlesOfParts>
    <vt:vector size="27" baseType="lpstr">
      <vt:lpstr>Arial</vt:lpstr>
      <vt:lpstr>Franklin Gothic Book</vt:lpstr>
      <vt:lpstr>Franklin Gothic Medium</vt:lpstr>
      <vt:lpstr>Times New Roman</vt:lpstr>
      <vt:lpstr>Wingdings</vt:lpstr>
      <vt:lpstr>Углы</vt:lpstr>
      <vt:lpstr>Современные нетрадиционные материалы и методики, используемые в продуктивной деятельности. Аппликация.                                                    Подготовил:                                                                                             Воспитатель ВКК                                                                                        Волгина О.В.    </vt:lpstr>
      <vt:lpstr>Аппликация -</vt:lpstr>
      <vt:lpstr>ИСТОРИЯ ВОЗНИКНОВЕНИЯ</vt:lpstr>
      <vt:lpstr>ЧЕМ ПОЛЕЗНы занятия АППЛИКАЦИей</vt:lpstr>
      <vt:lpstr>ВИДЫ АППЛИКАЦИЙ</vt:lpstr>
      <vt:lpstr>ОБРЫВНАЯ АППЛИКАЦИЯ</vt:lpstr>
      <vt:lpstr>МОДУЛЬНАЯ АППЛИКАЦИЯ (МОЗАИКА)</vt:lpstr>
      <vt:lpstr>ТОРЦЕВАНИЕ</vt:lpstr>
      <vt:lpstr>НАКЛАДНАЯ АППЛИКАЦИЯ</vt:lpstr>
      <vt:lpstr>АППЛИКАЦИЯ ИЗ КОНФЕТтИ</vt:lpstr>
      <vt:lpstr>СКЛАДЫВАНИЕ ГАРМОШКОЙ</vt:lpstr>
      <vt:lpstr>АППЛИКАЦИЯ ИЗ ИЗОЛЕНТЫ</vt:lpstr>
      <vt:lpstr>АППЛИКАЦИЯ ИЗ ПОРОЛОНА</vt:lpstr>
      <vt:lpstr>АППЛИКАЦИЯ ИЗ ВАТЫ, ватных дисков И ТОПОЛИНОГО ПУХА</vt:lpstr>
      <vt:lpstr>АППЛИКАЦИЯ ИЗ КРУПЫ</vt:lpstr>
      <vt:lpstr>СИММЕТРИЧНАЯ АППЛИКАЦИЯ</vt:lpstr>
      <vt:lpstr>АППЛИКАЦИЯ ИЗ ПЕСКА ИЛИ СОЛИ</vt:lpstr>
      <vt:lpstr>ПУШИСТАЯ АППЛИКАЦИЯ</vt:lpstr>
      <vt:lpstr>АЙРИС ФОЛДИНГ-РАДУЖНОЕ СКЛАДЫВАНИЕ</vt:lpstr>
      <vt:lpstr>Презентация PowerPoint</vt:lpstr>
      <vt:lpstr>ТВОРЧЕСКИХ УСПЕХОВ!</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Современные нетрадиционные материалы и методики, используемые в продуктивной деятельности. Аппликация.                                                    Подготовил:                                                                                             Воспитатель ВКК                                                                                        Волгина О.В.    </dc:title>
  <dc:creator>админ</dc:creator>
  <cp:lastModifiedBy>User</cp:lastModifiedBy>
  <cp:revision>20</cp:revision>
  <dcterms:created xsi:type="dcterms:W3CDTF">2019-10-05T13:47:20Z</dcterms:created>
  <dcterms:modified xsi:type="dcterms:W3CDTF">2021-06-08T19:02:24Z</dcterms:modified>
</cp:coreProperties>
</file>