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70" r:id="rId12"/>
    <p:sldId id="269" r:id="rId13"/>
    <p:sldId id="271" r:id="rId14"/>
    <p:sldId id="272" r:id="rId15"/>
    <p:sldId id="273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8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642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162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056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481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228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684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246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795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868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230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02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10.03.2019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8907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331640" y="3356992"/>
            <a:ext cx="7358063" cy="2448272"/>
          </a:xfrm>
        </p:spPr>
        <p:txBody>
          <a:bodyPr/>
          <a:lstStyle/>
          <a:p>
            <a:pPr algn="r"/>
            <a:r>
              <a:rPr lang="ru-RU" b="1" i="1" dirty="0" smtClean="0">
                <a:solidFill>
                  <a:srgbClr val="0070C0"/>
                </a:solidFill>
              </a:rPr>
              <a:t>Детские конфликты и способы их решения</a:t>
            </a:r>
            <a:br>
              <a:rPr lang="ru-RU" b="1" i="1" dirty="0" smtClean="0">
                <a:solidFill>
                  <a:srgbClr val="0070C0"/>
                </a:solidFill>
              </a:rPr>
            </a:br>
            <a:r>
              <a:rPr lang="ru-RU" sz="2000" b="1" i="1" dirty="0" smtClean="0">
                <a:solidFill>
                  <a:srgbClr val="0070C0"/>
                </a:solidFill>
              </a:rPr>
              <a:t>Подготовил</a:t>
            </a:r>
            <a:r>
              <a:rPr lang="ru-RU" b="1" i="1" dirty="0">
                <a:solidFill>
                  <a:srgbClr val="0070C0"/>
                </a:solidFill>
              </a:rPr>
              <a:t/>
            </a:r>
            <a:br>
              <a:rPr lang="ru-RU" b="1" i="1" dirty="0">
                <a:solidFill>
                  <a:srgbClr val="0070C0"/>
                </a:solidFill>
              </a:rPr>
            </a:br>
            <a:r>
              <a:rPr lang="ru-RU" sz="2000" b="1" i="1" dirty="0" smtClean="0">
                <a:solidFill>
                  <a:srgbClr val="0070C0"/>
                </a:solidFill>
              </a:rPr>
              <a:t>воспитатель ВКК</a:t>
            </a:r>
            <a:br>
              <a:rPr lang="ru-RU" sz="2000" b="1" i="1" dirty="0" smtClean="0">
                <a:solidFill>
                  <a:srgbClr val="0070C0"/>
                </a:solidFill>
              </a:rPr>
            </a:br>
            <a:r>
              <a:rPr lang="ru-RU" sz="2000" b="1" i="1" dirty="0" smtClean="0">
                <a:solidFill>
                  <a:srgbClr val="0070C0"/>
                </a:solidFill>
              </a:rPr>
              <a:t>Волгина О.В.</a:t>
            </a:r>
            <a:endParaRPr lang="ru-RU" b="1" i="1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597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76872"/>
            <a:ext cx="8229600" cy="936104"/>
          </a:xfrm>
        </p:spPr>
        <p:txBody>
          <a:bodyPr/>
          <a:lstStyle/>
          <a:p>
            <a:r>
              <a:rPr lang="ru-RU" sz="4000" b="1" dirty="0">
                <a:solidFill>
                  <a:srgbClr val="002060"/>
                </a:solidFill>
              </a:rPr>
              <a:t>Техника  «активного слушания»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212976"/>
            <a:ext cx="8229600" cy="2913187"/>
          </a:xfrm>
        </p:spPr>
        <p:txBody>
          <a:bodyPr/>
          <a:lstStyle/>
          <a:p>
            <a:pPr eaLnBrk="0" hangingPunct="0">
              <a:buFontTx/>
              <a:buAutoNum type="arabicPeriod"/>
            </a:pPr>
            <a:r>
              <a:rPr lang="ru-RU" sz="2400" b="1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Что произошло? ( сформулировать суть конфликта)</a:t>
            </a:r>
            <a:endParaRPr lang="ru-RU" sz="2400" b="1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AutoNum type="arabicPeriod"/>
            </a:pPr>
            <a:r>
              <a:rPr lang="ru-RU" sz="2400" b="1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Что привело к конфликту? Почему это произошло? ( выяснить причины)</a:t>
            </a:r>
            <a:endParaRPr lang="ru-RU" sz="2400" b="1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eaLnBrk="0" hangingPunct="0">
              <a:buFontTx/>
              <a:buAutoNum type="arabicPeriod"/>
            </a:pPr>
            <a:r>
              <a:rPr lang="ru-RU" sz="2400" b="1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Какие чувства вызвал конфликт у участников столкновения? ( определить, назвать чувства)</a:t>
            </a:r>
            <a:endParaRPr lang="ru-RU" sz="2400" b="1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 eaLnBrk="0" hangingPunct="0">
              <a:buFontTx/>
              <a:buAutoNum type="arabicPeriod"/>
            </a:pPr>
            <a:r>
              <a:rPr lang="ru-RU" sz="2400" b="1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Как быть в этой ситуации? ( найти решение)</a:t>
            </a:r>
            <a:endParaRPr lang="ru-RU" sz="2400" b="1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872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41724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solidFill>
                  <a:srgbClr val="002060"/>
                </a:solidFill>
              </a:rPr>
              <a:t>О</a:t>
            </a:r>
            <a:r>
              <a:rPr lang="ru-RU" dirty="0" smtClean="0">
                <a:solidFill>
                  <a:srgbClr val="002060"/>
                </a:solidFill>
              </a:rPr>
              <a:t>чень важным аспектом воспитания </a:t>
            </a:r>
            <a:r>
              <a:rPr lang="ru-RU" dirty="0">
                <a:solidFill>
                  <a:srgbClr val="002060"/>
                </a:solidFill>
              </a:rPr>
              <a:t>я</a:t>
            </a:r>
            <a:r>
              <a:rPr lang="ru-RU" dirty="0" smtClean="0">
                <a:solidFill>
                  <a:srgbClr val="002060"/>
                </a:solidFill>
              </a:rPr>
              <a:t>вляется развитие </a:t>
            </a:r>
            <a:r>
              <a:rPr lang="ru-RU" b="1" i="1" u="sng" dirty="0" smtClean="0">
                <a:solidFill>
                  <a:srgbClr val="002060"/>
                </a:solidFill>
              </a:rPr>
              <a:t>самоконтроля</a:t>
            </a:r>
            <a:r>
              <a:rPr lang="ru-RU" i="1" u="sng" dirty="0" smtClean="0">
                <a:solidFill>
                  <a:srgbClr val="002060"/>
                </a:solidFill>
              </a:rPr>
              <a:t>-</a:t>
            </a:r>
            <a:r>
              <a:rPr lang="ru-RU" dirty="0" smtClean="0">
                <a:solidFill>
                  <a:srgbClr val="002060"/>
                </a:solidFill>
              </a:rPr>
              <a:t>это когда индивидуальное поведение соответствует определенным стандартам , правилам , регуляторам, которые установились в данном обществе.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95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16832"/>
            <a:ext cx="8229600" cy="1296144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Можно выделить ряд принципов , в соответствии с которыми воспитатель может повлиять на процесс самоконтроля: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284984"/>
            <a:ext cx="8229600" cy="3273227"/>
          </a:xfrm>
        </p:spPr>
        <p:txBody>
          <a:bodyPr/>
          <a:lstStyle/>
          <a:p>
            <a:r>
              <a:rPr lang="ru-RU" sz="2000" dirty="0" smtClean="0">
                <a:solidFill>
                  <a:srgbClr val="002060"/>
                </a:solidFill>
              </a:rPr>
              <a:t>Дети охотнее реагируют на доводы взрослых, если они взаимно испытывают привязанность и доверяют друг другу.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Воспитательные приемы более эффективны, когда действие их постоянно, а не временно.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Обучение происходит легче, когда в процессе преобладает поощрение за положительные действия или высказывания, а наказания применяются в крайних случаях.</a:t>
            </a:r>
          </a:p>
          <a:p>
            <a:r>
              <a:rPr lang="ru-RU" sz="2000" dirty="0" smtClean="0">
                <a:solidFill>
                  <a:srgbClr val="002060"/>
                </a:solidFill>
              </a:rPr>
              <a:t>Внешний контроль за поведением необходим всем детям дошкольного возраста. 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3514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16832"/>
            <a:ext cx="8229600" cy="1152128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Развитие </a:t>
            </a:r>
            <a:r>
              <a:rPr lang="ru-RU" sz="2800" b="1" dirty="0">
                <a:solidFill>
                  <a:srgbClr val="002060"/>
                </a:solidFill>
              </a:rPr>
              <a:t>навыков общения детей со сверстниками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3201219"/>
          </a:xfrm>
        </p:spPr>
        <p:txBody>
          <a:bodyPr/>
          <a:lstStyle/>
          <a:p>
            <a:pPr marL="0" indent="0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rebuchet MS" pitchFamily="34" charset="0"/>
              </a:rPr>
              <a:t>-сюжетно-ролевые </a:t>
            </a:r>
            <a:r>
              <a:rPr lang="ru-RU" sz="1600" b="1" dirty="0">
                <a:solidFill>
                  <a:srgbClr val="002060"/>
                </a:solidFill>
                <a:latin typeface="Trebuchet MS" pitchFamily="34" charset="0"/>
              </a:rPr>
              <a:t>игры ( в том числе и с наличием проблемной ситуации)</a:t>
            </a:r>
            <a:br>
              <a:rPr lang="ru-RU" sz="1600" b="1" dirty="0">
                <a:solidFill>
                  <a:srgbClr val="002060"/>
                </a:solidFill>
                <a:latin typeface="Trebuchet MS" pitchFamily="34" charset="0"/>
              </a:rPr>
            </a:br>
            <a:r>
              <a:rPr lang="ru-RU" sz="1600" b="1" dirty="0">
                <a:solidFill>
                  <a:srgbClr val="002060"/>
                </a:solidFill>
                <a:latin typeface="Trebuchet MS" pitchFamily="34" charset="0"/>
              </a:rPr>
              <a:t>- имитационные игры ( имитирующие в чистом виде какой-либо человеческий  процесс)</a:t>
            </a:r>
            <a:br>
              <a:rPr lang="ru-RU" sz="1600" b="1" dirty="0">
                <a:solidFill>
                  <a:srgbClr val="002060"/>
                </a:solidFill>
                <a:latin typeface="Trebuchet MS" pitchFamily="34" charset="0"/>
              </a:rPr>
            </a:br>
            <a:r>
              <a:rPr lang="ru-RU" sz="1600" b="1" dirty="0">
                <a:solidFill>
                  <a:srgbClr val="002060"/>
                </a:solidFill>
                <a:latin typeface="Trebuchet MS" pitchFamily="34" charset="0"/>
              </a:rPr>
              <a:t>- интерактивные игры ( игры на взаимодействие)</a:t>
            </a:r>
            <a:br>
              <a:rPr lang="ru-RU" sz="1600" b="1" dirty="0">
                <a:solidFill>
                  <a:srgbClr val="002060"/>
                </a:solidFill>
                <a:latin typeface="Trebuchet MS" pitchFamily="34" charset="0"/>
              </a:rPr>
            </a:br>
            <a:r>
              <a:rPr lang="ru-RU" sz="1600" b="1" dirty="0">
                <a:solidFill>
                  <a:srgbClr val="002060"/>
                </a:solidFill>
                <a:latin typeface="Trebuchet MS" pitchFamily="34" charset="0"/>
              </a:rPr>
              <a:t>- социально-поведенческие тренинги ( направленные на обучение модели  конструктивного поведения в разрешении конфликтной ситуации)</a:t>
            </a:r>
            <a:br>
              <a:rPr lang="ru-RU" sz="1600" b="1" dirty="0">
                <a:solidFill>
                  <a:srgbClr val="002060"/>
                </a:solidFill>
                <a:latin typeface="Trebuchet MS" pitchFamily="34" charset="0"/>
              </a:rPr>
            </a:br>
            <a:r>
              <a:rPr lang="ru-RU" sz="1600" b="1" dirty="0">
                <a:solidFill>
                  <a:srgbClr val="002060"/>
                </a:solidFill>
                <a:latin typeface="Trebuchet MS" pitchFamily="34" charset="0"/>
              </a:rPr>
              <a:t>- обыгрывание конфликтных ситуаций и моделирование выхода из них</a:t>
            </a:r>
            <a:br>
              <a:rPr lang="ru-RU" sz="1600" b="1" dirty="0">
                <a:solidFill>
                  <a:srgbClr val="002060"/>
                </a:solidFill>
                <a:latin typeface="Trebuchet MS" pitchFamily="34" charset="0"/>
              </a:rPr>
            </a:br>
            <a:r>
              <a:rPr lang="ru-RU" sz="1600" b="1" dirty="0">
                <a:solidFill>
                  <a:srgbClr val="002060"/>
                </a:solidFill>
                <a:latin typeface="Trebuchet MS" pitchFamily="34" charset="0"/>
              </a:rPr>
              <a:t>- </a:t>
            </a:r>
            <a:r>
              <a:rPr lang="ru-RU" sz="1600" b="1" dirty="0" err="1">
                <a:solidFill>
                  <a:srgbClr val="002060"/>
                </a:solidFill>
                <a:latin typeface="Trebuchet MS" pitchFamily="34" charset="0"/>
              </a:rPr>
              <a:t>психогимнастика</a:t>
            </a:r>
            <a:r>
              <a:rPr lang="ru-RU" sz="1600" b="1" dirty="0">
                <a:solidFill>
                  <a:srgbClr val="002060"/>
                </a:solidFill>
                <a:latin typeface="Trebuchet MS" pitchFamily="34" charset="0"/>
              </a:rPr>
              <a:t/>
            </a:r>
            <a:br>
              <a:rPr lang="ru-RU" sz="1600" b="1" dirty="0">
                <a:solidFill>
                  <a:srgbClr val="002060"/>
                </a:solidFill>
                <a:latin typeface="Trebuchet MS" pitchFamily="34" charset="0"/>
              </a:rPr>
            </a:br>
            <a:r>
              <a:rPr lang="ru-RU" sz="1600" b="1" dirty="0">
                <a:solidFill>
                  <a:srgbClr val="002060"/>
                </a:solidFill>
                <a:latin typeface="Trebuchet MS" pitchFamily="34" charset="0"/>
              </a:rPr>
              <a:t>- чтение и обсуждение художественных произведений</a:t>
            </a:r>
            <a:br>
              <a:rPr lang="ru-RU" sz="1600" b="1" dirty="0">
                <a:solidFill>
                  <a:srgbClr val="002060"/>
                </a:solidFill>
                <a:latin typeface="Trebuchet MS" pitchFamily="34" charset="0"/>
              </a:rPr>
            </a:br>
            <a:r>
              <a:rPr lang="ru-RU" sz="1600" b="1" dirty="0">
                <a:solidFill>
                  <a:srgbClr val="002060"/>
                </a:solidFill>
                <a:latin typeface="Trebuchet MS" pitchFamily="34" charset="0"/>
              </a:rPr>
              <a:t>- просмотр и анализ фрагментов мультипликационных фильмов с </a:t>
            </a:r>
            <a:br>
              <a:rPr lang="ru-RU" sz="1600" b="1" dirty="0">
                <a:solidFill>
                  <a:srgbClr val="002060"/>
                </a:solidFill>
                <a:latin typeface="Trebuchet MS" pitchFamily="34" charset="0"/>
              </a:rPr>
            </a:br>
            <a:r>
              <a:rPr lang="ru-RU" sz="1600" b="1" dirty="0">
                <a:solidFill>
                  <a:srgbClr val="002060"/>
                </a:solidFill>
                <a:latin typeface="Trebuchet MS" pitchFamily="34" charset="0"/>
              </a:rPr>
              <a:t>последующим моделированием новых версий</a:t>
            </a:r>
            <a:br>
              <a:rPr lang="ru-RU" sz="1600" b="1" dirty="0">
                <a:solidFill>
                  <a:srgbClr val="002060"/>
                </a:solidFill>
                <a:latin typeface="Trebuchet MS" pitchFamily="34" charset="0"/>
              </a:rPr>
            </a:br>
            <a:r>
              <a:rPr lang="ru-RU" sz="1600" b="1" dirty="0">
                <a:solidFill>
                  <a:srgbClr val="002060"/>
                </a:solidFill>
                <a:latin typeface="Trebuchet MS" pitchFamily="34" charset="0"/>
              </a:rPr>
              <a:t>- дискуссии</a:t>
            </a:r>
            <a:br>
              <a:rPr lang="ru-RU" sz="1600" b="1" dirty="0">
                <a:solidFill>
                  <a:srgbClr val="002060"/>
                </a:solidFill>
                <a:latin typeface="Trebuchet MS" pitchFamily="34" charset="0"/>
              </a:rPr>
            </a:br>
            <a:r>
              <a:rPr lang="ru-RU" sz="1600" b="1" dirty="0">
                <a:solidFill>
                  <a:srgbClr val="002060"/>
                </a:solidFill>
                <a:latin typeface="Trebuchet MS" pitchFamily="34" charset="0"/>
              </a:rPr>
              <a:t>Воспитатель предлагает детям игры и активно в них участвует.</a:t>
            </a:r>
            <a:br>
              <a:rPr lang="ru-RU" sz="1600" b="1" dirty="0">
                <a:solidFill>
                  <a:srgbClr val="002060"/>
                </a:solidFill>
                <a:latin typeface="Trebuchet MS" pitchFamily="34" charset="0"/>
              </a:rPr>
            </a:br>
            <a:endParaRPr lang="ru-RU" sz="1600" dirty="0">
              <a:solidFill>
                <a:srgbClr val="002060"/>
              </a:solidFill>
              <a:latin typeface="Trebuchet MS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93338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16832"/>
            <a:ext cx="8229600" cy="792088"/>
          </a:xfrm>
        </p:spPr>
        <p:txBody>
          <a:bodyPr/>
          <a:lstStyle/>
          <a:p>
            <a:r>
              <a:rPr lang="ru-RU" sz="4000" b="1" dirty="0">
                <a:solidFill>
                  <a:srgbClr val="002060"/>
                </a:solidFill>
              </a:rPr>
              <a:t>Уголки «доверительных бесед»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273227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dirty="0">
                <a:solidFill>
                  <a:srgbClr val="002060"/>
                </a:solidFill>
                <a:latin typeface="Trebuchet MS" pitchFamily="34" charset="0"/>
              </a:rPr>
              <a:t> </a:t>
            </a:r>
            <a:r>
              <a:rPr lang="ru-RU" sz="2800" b="1" dirty="0">
                <a:solidFill>
                  <a:srgbClr val="002060"/>
                </a:solidFill>
                <a:latin typeface="+mj-lt"/>
              </a:rPr>
              <a:t>«Солнечный круг» </a:t>
            </a:r>
            <a:br>
              <a:rPr lang="ru-RU" sz="2800" b="1" dirty="0">
                <a:solidFill>
                  <a:srgbClr val="002060"/>
                </a:solidFill>
                <a:latin typeface="+mj-lt"/>
              </a:rPr>
            </a:br>
            <a:r>
              <a:rPr lang="ru-RU" sz="2800" b="1" dirty="0">
                <a:solidFill>
                  <a:srgbClr val="002060"/>
                </a:solidFill>
                <a:latin typeface="+mj-lt"/>
              </a:rPr>
              <a:t>«Уголок доверия»</a:t>
            </a:r>
            <a:br>
              <a:rPr lang="ru-RU" sz="2800" b="1" dirty="0">
                <a:solidFill>
                  <a:srgbClr val="002060"/>
                </a:solidFill>
                <a:latin typeface="+mj-lt"/>
              </a:rPr>
            </a:br>
            <a:r>
              <a:rPr lang="ru-RU" sz="2800" b="1" dirty="0">
                <a:solidFill>
                  <a:srgbClr val="002060"/>
                </a:solidFill>
                <a:latin typeface="+mj-lt"/>
              </a:rPr>
              <a:t>«Островок желаний»</a:t>
            </a:r>
            <a:br>
              <a:rPr lang="ru-RU" sz="2800" b="1" dirty="0">
                <a:solidFill>
                  <a:srgbClr val="002060"/>
                </a:solidFill>
                <a:latin typeface="+mj-lt"/>
              </a:rPr>
            </a:br>
            <a:r>
              <a:rPr lang="ru-RU" sz="2800" b="1" dirty="0">
                <a:solidFill>
                  <a:srgbClr val="002060"/>
                </a:solidFill>
                <a:latin typeface="+mj-lt"/>
              </a:rPr>
              <a:t>«Островок доверия»</a:t>
            </a:r>
            <a:br>
              <a:rPr lang="ru-RU" sz="2800" b="1" dirty="0">
                <a:solidFill>
                  <a:srgbClr val="002060"/>
                </a:solidFill>
                <a:latin typeface="+mj-lt"/>
              </a:rPr>
            </a:br>
            <a:r>
              <a:rPr lang="ru-RU" sz="2800" b="1" dirty="0">
                <a:solidFill>
                  <a:srgbClr val="002060"/>
                </a:solidFill>
                <a:latin typeface="+mj-lt"/>
              </a:rPr>
              <a:t>« Островок чувств»</a:t>
            </a:r>
            <a:br>
              <a:rPr lang="ru-RU" sz="2800" b="1" dirty="0">
                <a:solidFill>
                  <a:srgbClr val="002060"/>
                </a:solidFill>
                <a:latin typeface="+mj-lt"/>
              </a:rPr>
            </a:br>
            <a:r>
              <a:rPr lang="ru-RU" sz="2800" b="1" dirty="0">
                <a:solidFill>
                  <a:srgbClr val="002060"/>
                </a:solidFill>
                <a:latin typeface="+mj-lt"/>
              </a:rPr>
              <a:t>«Секретная комната»</a:t>
            </a:r>
            <a:br>
              <a:rPr lang="ru-RU" sz="2800" b="1" dirty="0">
                <a:solidFill>
                  <a:srgbClr val="002060"/>
                </a:solidFill>
                <a:latin typeface="+mj-lt"/>
              </a:rPr>
            </a:br>
            <a:endParaRPr lang="ru-RU" sz="2800" b="1" dirty="0">
              <a:solidFill>
                <a:srgbClr val="002060"/>
              </a:solidFill>
              <a:latin typeface="+mj-lt"/>
            </a:endParaRP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0081363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16832"/>
            <a:ext cx="8229600" cy="792088"/>
          </a:xfrm>
        </p:spPr>
        <p:txBody>
          <a:bodyPr/>
          <a:lstStyle/>
          <a:p>
            <a:r>
              <a:rPr lang="ru-RU" sz="3600" b="1" dirty="0">
                <a:solidFill>
                  <a:srgbClr val="002060"/>
                </a:solidFill>
              </a:rPr>
              <a:t>Детские </a:t>
            </a:r>
            <a:r>
              <a:rPr lang="ru-RU" sz="3600" b="1" dirty="0" err="1">
                <a:solidFill>
                  <a:srgbClr val="002060"/>
                </a:solidFill>
              </a:rPr>
              <a:t>мирилки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600400"/>
          </a:xfrm>
        </p:spPr>
        <p:txBody>
          <a:bodyPr numCol="2"/>
          <a:lstStyle/>
          <a:p>
            <a:pPr marL="0" indent="0">
              <a:buNone/>
            </a:pPr>
            <a:r>
              <a:rPr lang="ru-RU" sz="1600" b="1" dirty="0" smtClean="0"/>
              <a:t> </a:t>
            </a:r>
            <a:r>
              <a:rPr lang="ru-RU" sz="1600" b="1" dirty="0" smtClean="0">
                <a:solidFill>
                  <a:srgbClr val="002060"/>
                </a:solidFill>
              </a:rPr>
              <a:t>Мирись</a:t>
            </a:r>
            <a:r>
              <a:rPr lang="ru-RU" sz="1600" b="1" dirty="0">
                <a:solidFill>
                  <a:srgbClr val="002060"/>
                </a:solidFill>
              </a:rPr>
              <a:t>, мирись,</a:t>
            </a:r>
            <a:br>
              <a:rPr lang="ru-RU" sz="1600" b="1" dirty="0">
                <a:solidFill>
                  <a:srgbClr val="002060"/>
                </a:solidFill>
              </a:rPr>
            </a:br>
            <a:r>
              <a:rPr lang="ru-RU" sz="1600" b="1" dirty="0">
                <a:solidFill>
                  <a:srgbClr val="002060"/>
                </a:solidFill>
              </a:rPr>
              <a:t>И больше не дерись.</a:t>
            </a:r>
            <a:br>
              <a:rPr lang="ru-RU" sz="1600" b="1" dirty="0">
                <a:solidFill>
                  <a:srgbClr val="002060"/>
                </a:solidFill>
              </a:rPr>
            </a:br>
            <a:r>
              <a:rPr lang="ru-RU" sz="1600" b="1" dirty="0">
                <a:solidFill>
                  <a:srgbClr val="002060"/>
                </a:solidFill>
              </a:rPr>
              <a:t>А если будешь драться,</a:t>
            </a:r>
            <a:br>
              <a:rPr lang="ru-RU" sz="1600" b="1" dirty="0">
                <a:solidFill>
                  <a:srgbClr val="002060"/>
                </a:solidFill>
              </a:rPr>
            </a:br>
            <a:r>
              <a:rPr lang="ru-RU" sz="1600" b="1" dirty="0">
                <a:solidFill>
                  <a:srgbClr val="002060"/>
                </a:solidFill>
              </a:rPr>
              <a:t>Я буду кусаться.</a:t>
            </a:r>
            <a:br>
              <a:rPr lang="ru-RU" sz="1600" b="1" dirty="0">
                <a:solidFill>
                  <a:srgbClr val="002060"/>
                </a:solidFill>
              </a:rPr>
            </a:br>
            <a:r>
              <a:rPr lang="ru-RU" sz="1600" b="1" dirty="0">
                <a:solidFill>
                  <a:srgbClr val="002060"/>
                </a:solidFill>
              </a:rPr>
              <a:t>А кусаться нам нельзя,</a:t>
            </a:r>
            <a:br>
              <a:rPr lang="ru-RU" sz="1600" b="1" dirty="0">
                <a:solidFill>
                  <a:srgbClr val="002060"/>
                </a:solidFill>
              </a:rPr>
            </a:br>
            <a:r>
              <a:rPr lang="ru-RU" sz="1600" b="1" dirty="0">
                <a:solidFill>
                  <a:srgbClr val="002060"/>
                </a:solidFill>
              </a:rPr>
              <a:t>Потому что мы друзья</a:t>
            </a:r>
            <a:r>
              <a:rPr lang="ru-RU" sz="1600" b="1" dirty="0" smtClean="0">
                <a:solidFill>
                  <a:srgbClr val="002060"/>
                </a:solidFill>
              </a:rPr>
              <a:t>.</a:t>
            </a:r>
            <a:r>
              <a:rPr lang="ru-RU" sz="1600" b="1" dirty="0">
                <a:solidFill>
                  <a:srgbClr val="002060"/>
                </a:solidFill>
              </a:rPr>
              <a:t/>
            </a:r>
            <a:br>
              <a:rPr lang="ru-RU" sz="1600" b="1" dirty="0">
                <a:solidFill>
                  <a:srgbClr val="002060"/>
                </a:solidFill>
              </a:rPr>
            </a:br>
            <a:r>
              <a:rPr lang="ru-RU" sz="1600" b="1" dirty="0">
                <a:solidFill>
                  <a:srgbClr val="002060"/>
                </a:solidFill>
              </a:rPr>
              <a:t>***</a:t>
            </a:r>
            <a:br>
              <a:rPr lang="ru-RU" sz="1600" b="1" dirty="0">
                <a:solidFill>
                  <a:srgbClr val="002060"/>
                </a:solidFill>
              </a:rPr>
            </a:br>
            <a:r>
              <a:rPr lang="ru-RU" sz="1600" b="1" dirty="0">
                <a:solidFill>
                  <a:srgbClr val="002060"/>
                </a:solidFill>
              </a:rPr>
              <a:t>Мирись, мирись,</a:t>
            </a:r>
            <a:br>
              <a:rPr lang="ru-RU" sz="1600" b="1" dirty="0">
                <a:solidFill>
                  <a:srgbClr val="002060"/>
                </a:solidFill>
              </a:rPr>
            </a:br>
            <a:r>
              <a:rPr lang="ru-RU" sz="1600" b="1" dirty="0">
                <a:solidFill>
                  <a:srgbClr val="002060"/>
                </a:solidFill>
              </a:rPr>
              <a:t>И больше не дерись.</a:t>
            </a:r>
            <a:br>
              <a:rPr lang="ru-RU" sz="1600" b="1" dirty="0">
                <a:solidFill>
                  <a:srgbClr val="002060"/>
                </a:solidFill>
              </a:rPr>
            </a:br>
            <a:r>
              <a:rPr lang="ru-RU" sz="1600" b="1" dirty="0">
                <a:solidFill>
                  <a:srgbClr val="002060"/>
                </a:solidFill>
              </a:rPr>
              <a:t>А если будешь драться,</a:t>
            </a:r>
            <a:br>
              <a:rPr lang="ru-RU" sz="1600" b="1" dirty="0">
                <a:solidFill>
                  <a:srgbClr val="002060"/>
                </a:solidFill>
              </a:rPr>
            </a:br>
            <a:r>
              <a:rPr lang="ru-RU" sz="1600" b="1" dirty="0">
                <a:solidFill>
                  <a:srgbClr val="002060"/>
                </a:solidFill>
              </a:rPr>
              <a:t>Я буду кусаться.</a:t>
            </a:r>
            <a:br>
              <a:rPr lang="ru-RU" sz="1600" b="1" dirty="0">
                <a:solidFill>
                  <a:srgbClr val="002060"/>
                </a:solidFill>
              </a:rPr>
            </a:br>
            <a:r>
              <a:rPr lang="ru-RU" sz="1600" b="1" dirty="0">
                <a:solidFill>
                  <a:srgbClr val="002060"/>
                </a:solidFill>
              </a:rPr>
              <a:t>Мама придет,</a:t>
            </a:r>
            <a:br>
              <a:rPr lang="ru-RU" sz="1600" b="1" dirty="0">
                <a:solidFill>
                  <a:srgbClr val="002060"/>
                </a:solidFill>
              </a:rPr>
            </a:br>
            <a:r>
              <a:rPr lang="ru-RU" sz="1600" b="1" dirty="0">
                <a:solidFill>
                  <a:srgbClr val="002060"/>
                </a:solidFill>
              </a:rPr>
              <a:t>Нам обоим попадет. Не дерись, не дерись</a:t>
            </a:r>
            <a:r>
              <a:rPr lang="ru-RU" sz="1600" b="1" dirty="0" smtClean="0">
                <a:solidFill>
                  <a:srgbClr val="002060"/>
                </a:solidFill>
              </a:rPr>
              <a:t>,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rgbClr val="002060"/>
                </a:solidFill>
              </a:rPr>
              <a:t>       Ну-ка </a:t>
            </a:r>
            <a:r>
              <a:rPr lang="ru-RU" sz="1600" b="1" dirty="0">
                <a:solidFill>
                  <a:srgbClr val="002060"/>
                </a:solidFill>
              </a:rPr>
              <a:t>быстро помирись</a:t>
            </a:r>
            <a:r>
              <a:rPr lang="ru-RU" sz="1600" b="1" dirty="0" smtClean="0">
                <a:solidFill>
                  <a:srgbClr val="002060"/>
                </a:solidFill>
              </a:rPr>
              <a:t>!</a:t>
            </a:r>
            <a:r>
              <a:rPr lang="ru-RU" sz="1600" b="1" dirty="0">
                <a:solidFill>
                  <a:srgbClr val="002060"/>
                </a:solidFill>
              </a:rPr>
              <a:t/>
            </a:r>
            <a:br>
              <a:rPr lang="ru-RU" sz="1600" b="1" dirty="0">
                <a:solidFill>
                  <a:srgbClr val="002060"/>
                </a:solidFill>
              </a:rPr>
            </a:br>
            <a:r>
              <a:rPr lang="ru-RU" sz="1600" b="1" dirty="0">
                <a:solidFill>
                  <a:srgbClr val="002060"/>
                </a:solidFill>
              </a:rPr>
              <a:t>***</a:t>
            </a:r>
            <a:br>
              <a:rPr lang="ru-RU" sz="1600" b="1" dirty="0">
                <a:solidFill>
                  <a:srgbClr val="002060"/>
                </a:solidFill>
              </a:rPr>
            </a:br>
            <a:r>
              <a:rPr lang="ru-RU" sz="1600" b="1" dirty="0">
                <a:solidFill>
                  <a:srgbClr val="002060"/>
                </a:solidFill>
              </a:rPr>
              <a:t>Пальчик за пальчик</a:t>
            </a:r>
            <a:br>
              <a:rPr lang="ru-RU" sz="1600" b="1" dirty="0">
                <a:solidFill>
                  <a:srgbClr val="002060"/>
                </a:solidFill>
              </a:rPr>
            </a:br>
            <a:r>
              <a:rPr lang="ru-RU" sz="1600" b="1" dirty="0">
                <a:solidFill>
                  <a:srgbClr val="002060"/>
                </a:solidFill>
              </a:rPr>
              <a:t>Крепко возьмем</a:t>
            </a:r>
            <a:br>
              <a:rPr lang="ru-RU" sz="1600" b="1" dirty="0">
                <a:solidFill>
                  <a:srgbClr val="002060"/>
                </a:solidFill>
              </a:rPr>
            </a:br>
            <a:r>
              <a:rPr lang="ru-RU" sz="1600" b="1" dirty="0">
                <a:solidFill>
                  <a:srgbClr val="002060"/>
                </a:solidFill>
              </a:rPr>
              <a:t>Раньше дрались,</a:t>
            </a:r>
            <a:br>
              <a:rPr lang="ru-RU" sz="1600" b="1" dirty="0">
                <a:solidFill>
                  <a:srgbClr val="002060"/>
                </a:solidFill>
              </a:rPr>
            </a:br>
            <a:r>
              <a:rPr lang="ru-RU" sz="1600" b="1" dirty="0">
                <a:solidFill>
                  <a:srgbClr val="002060"/>
                </a:solidFill>
              </a:rPr>
              <a:t>А теперь ни по чем.</a:t>
            </a:r>
            <a:br>
              <a:rPr lang="ru-RU" sz="1600" b="1" dirty="0">
                <a:solidFill>
                  <a:srgbClr val="002060"/>
                </a:solidFill>
              </a:rPr>
            </a:br>
            <a:r>
              <a:rPr lang="ru-RU" sz="1600" b="1" dirty="0">
                <a:solidFill>
                  <a:srgbClr val="002060"/>
                </a:solidFill>
              </a:rPr>
              <a:t/>
            </a:r>
            <a:br>
              <a:rPr lang="ru-RU" sz="1600" b="1" dirty="0">
                <a:solidFill>
                  <a:srgbClr val="002060"/>
                </a:solidFill>
              </a:rPr>
            </a:br>
            <a:r>
              <a:rPr lang="ru-RU" sz="1600" b="1" dirty="0">
                <a:solidFill>
                  <a:srgbClr val="002060"/>
                </a:solidFill>
              </a:rPr>
              <a:t>***</a:t>
            </a:r>
            <a:br>
              <a:rPr lang="ru-RU" sz="1600" b="1" dirty="0">
                <a:solidFill>
                  <a:srgbClr val="002060"/>
                </a:solidFill>
              </a:rPr>
            </a:br>
            <a:r>
              <a:rPr lang="ru-RU" sz="1600" b="1" dirty="0">
                <a:solidFill>
                  <a:srgbClr val="002060"/>
                </a:solidFill>
              </a:rPr>
              <a:t>Давай с тобой мириться</a:t>
            </a:r>
            <a:br>
              <a:rPr lang="ru-RU" sz="1600" b="1" dirty="0">
                <a:solidFill>
                  <a:srgbClr val="002060"/>
                </a:solidFill>
              </a:rPr>
            </a:br>
            <a:r>
              <a:rPr lang="ru-RU" sz="1600" b="1" dirty="0">
                <a:solidFill>
                  <a:srgbClr val="002060"/>
                </a:solidFill>
              </a:rPr>
              <a:t>И во всем делиться.</a:t>
            </a:r>
            <a:br>
              <a:rPr lang="ru-RU" sz="1600" b="1" dirty="0">
                <a:solidFill>
                  <a:srgbClr val="002060"/>
                </a:solidFill>
              </a:rPr>
            </a:br>
            <a:r>
              <a:rPr lang="ru-RU" sz="1600" b="1" dirty="0">
                <a:solidFill>
                  <a:srgbClr val="002060"/>
                </a:solidFill>
              </a:rPr>
              <a:t>А кто не будет мириться,</a:t>
            </a:r>
            <a:br>
              <a:rPr lang="ru-RU" sz="1600" b="1" dirty="0">
                <a:solidFill>
                  <a:srgbClr val="002060"/>
                </a:solidFill>
              </a:rPr>
            </a:br>
            <a:r>
              <a:rPr lang="ru-RU" sz="1600" b="1" dirty="0">
                <a:solidFill>
                  <a:srgbClr val="002060"/>
                </a:solidFill>
              </a:rPr>
              <a:t>С тем не будем водиться</a:t>
            </a:r>
            <a:endParaRPr lang="ru-RU" sz="1600" dirty="0">
              <a:solidFill>
                <a:srgbClr val="002060"/>
              </a:solidFill>
            </a:endParaRPr>
          </a:p>
          <a:p>
            <a:endParaRPr lang="ru-RU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309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331640" y="3356992"/>
            <a:ext cx="7358063" cy="2448272"/>
          </a:xfrm>
        </p:spPr>
        <p:txBody>
          <a:bodyPr/>
          <a:lstStyle/>
          <a:p>
            <a:r>
              <a:rPr lang="ru-RU" sz="4800" b="1" i="1" dirty="0" smtClean="0">
                <a:solidFill>
                  <a:srgbClr val="0070C0"/>
                </a:solidFill>
              </a:rPr>
              <a:t>СПАСИБО ЗА ВНИМАНИЕ!</a:t>
            </a:r>
            <a:endParaRPr lang="ru-RU" sz="4800" b="1" i="1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1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060848"/>
            <a:ext cx="8229600" cy="720080"/>
          </a:xfrm>
        </p:spPr>
        <p:txBody>
          <a:bodyPr/>
          <a:lstStyle/>
          <a:p>
            <a:r>
              <a:rPr lang="ru-RU" sz="4000" b="1" dirty="0">
                <a:solidFill>
                  <a:srgbClr val="002060"/>
                </a:solidFill>
              </a:rPr>
              <a:t>Что такое конфликт?</a:t>
            </a:r>
            <a:br>
              <a:rPr lang="ru-RU" sz="4000" b="1" dirty="0">
                <a:solidFill>
                  <a:srgbClr val="002060"/>
                </a:solidFill>
              </a:rPr>
            </a:b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708920"/>
            <a:ext cx="8229600" cy="3877891"/>
          </a:xfrm>
        </p:spPr>
        <p:txBody>
          <a:bodyPr/>
          <a:lstStyle/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Конфликт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(от лат. </a:t>
            </a:r>
            <a:r>
              <a:rPr lang="ru-RU" dirty="0" err="1">
                <a:solidFill>
                  <a:srgbClr val="002060"/>
                </a:solidFill>
              </a:rPr>
              <a:t>conflictus</a:t>
            </a:r>
            <a:r>
              <a:rPr lang="ru-RU" dirty="0">
                <a:solidFill>
                  <a:srgbClr val="002060"/>
                </a:solidFill>
              </a:rPr>
              <a:t> - столкновение) – столкновение противоположных направленных целей, интересов, позиций, мнений или взглядов оппонентов или субъектов взаимодействия.  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809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204864"/>
            <a:ext cx="8229600" cy="494928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Два вида направленности конфликтов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996952"/>
            <a:ext cx="8229600" cy="3129211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-</a:t>
            </a:r>
            <a:r>
              <a:rPr lang="ru-RU" b="1" i="1" dirty="0" smtClean="0">
                <a:solidFill>
                  <a:srgbClr val="002060"/>
                </a:solidFill>
              </a:rPr>
              <a:t>Внешний</a:t>
            </a:r>
            <a:r>
              <a:rPr lang="ru-RU" b="1" dirty="0" smtClean="0">
                <a:solidFill>
                  <a:srgbClr val="002060"/>
                </a:solidFill>
              </a:rPr>
              <a:t>-</a:t>
            </a:r>
            <a:r>
              <a:rPr lang="ru-RU" sz="2400" b="1" dirty="0" smtClean="0">
                <a:solidFill>
                  <a:srgbClr val="002060"/>
                </a:solidFill>
              </a:rPr>
              <a:t>связан с противоречиями , возникающими во время общения и совместной деятельностью</a:t>
            </a:r>
            <a:r>
              <a:rPr lang="ru-RU" b="1" dirty="0" smtClean="0">
                <a:solidFill>
                  <a:srgbClr val="002060"/>
                </a:solidFill>
              </a:rPr>
              <a:t>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-</a:t>
            </a:r>
            <a:r>
              <a:rPr lang="ru-RU" b="1" i="1" dirty="0" smtClean="0">
                <a:solidFill>
                  <a:srgbClr val="002060"/>
                </a:solidFill>
              </a:rPr>
              <a:t>Внутренний-</a:t>
            </a:r>
            <a:r>
              <a:rPr lang="ru-RU" sz="2400" b="1" dirty="0" smtClean="0">
                <a:solidFill>
                  <a:srgbClr val="002060"/>
                </a:solidFill>
              </a:rPr>
              <a:t>скрыт от наблюдения, и возникает у дошкольников в условиях их ведущей игровой деятельности.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8800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16832"/>
            <a:ext cx="8229600" cy="648072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Причины возникновения конфликтов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345235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Борьба за лидерство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Ущемление достоинства или амбиций одного из детей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Не подтверждение ролевых ожиданий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Психологическая несовместимость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Конфликтное поведение ка норма общения для одного из противников</a:t>
            </a: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34809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16832"/>
            <a:ext cx="8229600" cy="936104"/>
          </a:xfrm>
        </p:spPr>
        <p:txBody>
          <a:bodyPr/>
          <a:lstStyle/>
          <a:p>
            <a:r>
              <a:rPr lang="ru-RU" sz="2400" b="1" dirty="0">
                <a:solidFill>
                  <a:srgbClr val="00206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детском коллективе часто провоцируют конфликтные ситуации трудные или конфликтные дети:</a:t>
            </a:r>
            <a:r>
              <a:rPr lang="ru-RU" sz="2400" b="1" dirty="0">
                <a:solidFill>
                  <a:srgbClr val="002060"/>
                </a:solidFill>
                <a:latin typeface="Arial" pitchFamily="34" charset="0"/>
              </a:rPr>
              <a:t/>
            </a:r>
            <a:br>
              <a:rPr lang="ru-RU" sz="2400" b="1" dirty="0">
                <a:solidFill>
                  <a:srgbClr val="002060"/>
                </a:solidFill>
                <a:latin typeface="Arial" pitchFamily="34" charset="0"/>
              </a:rPr>
            </a:b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129211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ru-RU" sz="2000" b="1" dirty="0" err="1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Агрессивисты</a:t>
            </a:r>
            <a:r>
              <a:rPr lang="ru-RU" sz="2000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 –задирают других и раздражаются сами, если их не слушают</a:t>
            </a:r>
            <a:endParaRPr lang="ru-RU" sz="2000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ru-RU" sz="2000" b="1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Жалобщики</a:t>
            </a:r>
            <a:r>
              <a:rPr lang="ru-RU" sz="2000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 – всегда на что-нибудь жалуются</a:t>
            </a:r>
            <a:endParaRPr lang="ru-RU" sz="2000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ru-RU" sz="2000" b="1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Молчуны</a:t>
            </a:r>
            <a:r>
              <a:rPr lang="ru-RU" sz="2000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 – спокойные и немногословные, но узнать чего они хотят очень сложно</a:t>
            </a:r>
            <a:endParaRPr lang="ru-RU" sz="2000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ru-RU" sz="2000" b="1" dirty="0" err="1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Сверхпокладистые</a:t>
            </a:r>
            <a:r>
              <a:rPr lang="ru-RU" sz="2000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 – со всеми соглашаются</a:t>
            </a:r>
            <a:endParaRPr lang="ru-RU" sz="2000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ru-RU" sz="2000" b="1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Всезнайки</a:t>
            </a:r>
            <a:r>
              <a:rPr lang="ru-RU" sz="2000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 – считают себя выше, умнее других</a:t>
            </a:r>
            <a:endParaRPr lang="ru-RU" sz="2000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ru-RU" sz="2000" b="1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Нерешительные</a:t>
            </a:r>
            <a:r>
              <a:rPr lang="ru-RU" sz="2000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 – медлят с принятием решений, боятся ошибиться</a:t>
            </a:r>
            <a:endParaRPr lang="ru-RU" sz="2000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ru-RU" sz="2000" b="1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Максималисты</a:t>
            </a:r>
            <a:r>
              <a:rPr lang="ru-RU" sz="2000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 – хотят чего-то прямо сейчас</a:t>
            </a:r>
            <a:endParaRPr lang="ru-RU" sz="2000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ru-RU" sz="2000" b="1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Скрытые </a:t>
            </a:r>
            <a:r>
              <a:rPr lang="ru-RU" sz="2000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– затаивают обиды и неожиданно набрасываются на обидчика</a:t>
            </a:r>
            <a:endParaRPr lang="ru-RU" sz="2000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Calibri" pitchFamily="34" charset="0"/>
            </a:endParaRPr>
          </a:p>
          <a:p>
            <a:pPr>
              <a:lnSpc>
                <a:spcPct val="80000"/>
              </a:lnSpc>
              <a:spcBef>
                <a:spcPct val="0"/>
              </a:spcBef>
              <a:buFontTx/>
              <a:buChar char="•"/>
            </a:pPr>
            <a:r>
              <a:rPr lang="ru-RU" sz="2000" b="1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Невинные лгуны </a:t>
            </a:r>
            <a:r>
              <a:rPr lang="ru-RU" sz="2000" dirty="0">
                <a:solidFill>
                  <a:srgbClr val="002060"/>
                </a:solidFill>
                <a:latin typeface="Calibri" pitchFamily="34" charset="0"/>
                <a:cs typeface="Times New Roman" pitchFamily="18" charset="0"/>
              </a:rPr>
              <a:t>– вводят других в заблуждение ложью и обманом</a:t>
            </a:r>
            <a:endParaRPr lang="ru-RU" sz="2000" dirty="0">
              <a:solidFill>
                <a:srgbClr val="002060"/>
              </a:solidFill>
              <a:latin typeface="Arial" charset="0"/>
            </a:endParaRPr>
          </a:p>
          <a:p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284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132856"/>
            <a:ext cx="8229600" cy="720080"/>
          </a:xfrm>
        </p:spPr>
        <p:txBody>
          <a:bodyPr/>
          <a:lstStyle/>
          <a:p>
            <a:r>
              <a:rPr lang="ru-RU" sz="4000" u="sng" dirty="0">
                <a:solidFill>
                  <a:srgbClr val="002060"/>
                </a:solidFill>
              </a:rPr>
              <a:t>Разрешение конфликта – это:</a:t>
            </a:r>
            <a:r>
              <a:rPr lang="ru-RU" sz="4000" dirty="0">
                <a:solidFill>
                  <a:srgbClr val="002060"/>
                </a:solidFill>
              </a:rPr>
              <a:t/>
            </a:r>
            <a:br>
              <a:rPr lang="ru-RU" sz="4000" dirty="0">
                <a:solidFill>
                  <a:srgbClr val="002060"/>
                </a:solidFill>
              </a:rPr>
            </a:b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345235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b="1" dirty="0">
                <a:solidFill>
                  <a:srgbClr val="002060"/>
                </a:solidFill>
              </a:rPr>
              <a:t>минимизация проблем, разделяющих стороны, осуществляемая через поиск компромисса, достижения согласия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b="1" dirty="0">
                <a:solidFill>
                  <a:srgbClr val="002060"/>
                </a:solidFill>
              </a:rPr>
              <a:t>устранение полностью или частично причин, породивших конфликт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b="1" dirty="0">
                <a:solidFill>
                  <a:srgbClr val="002060"/>
                </a:solidFill>
              </a:rPr>
              <a:t>изменение целей участников конфликта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b="1" dirty="0">
                <a:solidFill>
                  <a:srgbClr val="002060"/>
                </a:solidFill>
              </a:rPr>
              <a:t>достижение соглашения по спорному вопросу между участниками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67044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44824"/>
            <a:ext cx="8229600" cy="1066130"/>
          </a:xfrm>
        </p:spPr>
        <p:txBody>
          <a:bodyPr/>
          <a:lstStyle/>
          <a:p>
            <a:r>
              <a:rPr lang="ru-RU" sz="3600" b="1" dirty="0">
                <a:solidFill>
                  <a:srgbClr val="002060"/>
                </a:solidFill>
              </a:rPr>
              <a:t>Два способа разрешения конфликта:</a:t>
            </a:r>
            <a:br>
              <a:rPr lang="ru-RU" sz="3600" b="1" dirty="0">
                <a:solidFill>
                  <a:srgbClr val="002060"/>
                </a:solidFill>
              </a:rPr>
            </a:b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/>
          <a:lstStyle/>
          <a:p>
            <a:pPr marL="0" indent="0" algn="just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000" b="1" u="sng" dirty="0" smtClean="0">
                <a:solidFill>
                  <a:srgbClr val="002060"/>
                </a:solidFill>
              </a:rPr>
              <a:t>ДЕСТРУКТИВНЫЙ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>
                <a:solidFill>
                  <a:srgbClr val="002060"/>
                </a:solidFill>
              </a:rPr>
              <a:t>  «Уйду, и не буду с ним играть»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>
                <a:solidFill>
                  <a:srgbClr val="002060"/>
                </a:solidFill>
              </a:rPr>
              <a:t>«</a:t>
            </a:r>
            <a:r>
              <a:rPr lang="ru-RU" sz="2000" dirty="0">
                <a:solidFill>
                  <a:srgbClr val="002060"/>
                </a:solidFill>
              </a:rPr>
              <a:t>Сам буду играть»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>
                <a:solidFill>
                  <a:srgbClr val="002060"/>
                </a:solidFill>
              </a:rPr>
              <a:t>«Позову воспитателя и она заставит всех играть»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>
                <a:solidFill>
                  <a:srgbClr val="002060"/>
                </a:solidFill>
              </a:rPr>
              <a:t>«</a:t>
            </a:r>
            <a:r>
              <a:rPr lang="ru-RU" sz="2000" dirty="0">
                <a:solidFill>
                  <a:srgbClr val="002060"/>
                </a:solidFill>
              </a:rPr>
              <a:t>Всех побью и заставлю играть»</a:t>
            </a:r>
          </a:p>
          <a:p>
            <a:pPr marL="0" indent="0">
              <a:buNone/>
            </a:pPr>
            <a:endParaRPr lang="ru-RU" sz="2000" b="1" u="sng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sz="2000" b="1" u="sng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000" b="1" u="sng" dirty="0" smtClean="0">
                <a:solidFill>
                  <a:srgbClr val="002060"/>
                </a:solidFill>
              </a:rPr>
              <a:t>КОНСТРУКТИВНЫЙ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rgbClr val="002060"/>
                </a:solidFill>
              </a:rPr>
              <a:t>«Предложу </a:t>
            </a:r>
            <a:r>
              <a:rPr lang="ru-RU" sz="2000" dirty="0">
                <a:solidFill>
                  <a:srgbClr val="002060"/>
                </a:solidFill>
              </a:rPr>
              <a:t>другую игру»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002060"/>
                </a:solidFill>
              </a:rPr>
              <a:t>«Спрошу у ребят, во что лучше поиграть»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/>
          </a:p>
          <a:p>
            <a:pPr marL="0" indent="0">
              <a:buNone/>
            </a:pPr>
            <a:r>
              <a:rPr lang="ru-RU" sz="2000" dirty="0">
                <a:solidFill>
                  <a:srgbClr val="002060"/>
                </a:solidFill>
              </a:rPr>
              <a:t/>
            </a:r>
            <a:br>
              <a:rPr lang="ru-RU" sz="2000" dirty="0">
                <a:solidFill>
                  <a:srgbClr val="002060"/>
                </a:solidFill>
              </a:rPr>
            </a:br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3464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700808"/>
            <a:ext cx="8229600" cy="792088"/>
          </a:xfr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2060"/>
                </a:solidFill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ru-RU" sz="2400" b="1" i="1" dirty="0">
                <a:solidFill>
                  <a:srgbClr val="002060"/>
                </a:solidFill>
              </a:rPr>
              <a:t/>
            </a:r>
            <a:br>
              <a:rPr lang="ru-RU" sz="2400" b="1" i="1" dirty="0">
                <a:solidFill>
                  <a:srgbClr val="002060"/>
                </a:solidFill>
              </a:rPr>
            </a:br>
            <a:r>
              <a:rPr lang="ru-RU" sz="2400" b="1" i="1" dirty="0" smtClean="0">
                <a:solidFill>
                  <a:srgbClr val="002060"/>
                </a:solidFill>
              </a:rPr>
              <a:t/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ru-RU" sz="2000" b="1" i="1" dirty="0" smtClean="0">
                <a:solidFill>
                  <a:srgbClr val="002060"/>
                </a:solidFill>
              </a:rPr>
              <a:t>Становясь </a:t>
            </a:r>
            <a:r>
              <a:rPr lang="ru-RU" sz="2000" b="1" i="1" dirty="0">
                <a:solidFill>
                  <a:srgbClr val="002060"/>
                </a:solidFill>
              </a:rPr>
              <a:t>посредником в разрешении детских конфликтов, воспитатель должен учитывать их характерные особенности:</a:t>
            </a:r>
            <a:r>
              <a:rPr lang="ru-RU" sz="2000" b="1" dirty="0">
                <a:solidFill>
                  <a:srgbClr val="002060"/>
                </a:solidFill>
              </a:rPr>
              <a:t/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3200" b="1" dirty="0">
                <a:solidFill>
                  <a:srgbClr val="002060"/>
                </a:solidFill>
              </a:rPr>
              <a:t/>
            </a:r>
            <a:br>
              <a:rPr lang="ru-RU" sz="3200" b="1" dirty="0">
                <a:solidFill>
                  <a:srgbClr val="002060"/>
                </a:solidFill>
              </a:rPr>
            </a:b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/>
          <a:lstStyle/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endParaRPr lang="ru-RU" sz="1600" b="1" dirty="0" smtClean="0">
              <a:solidFill>
                <a:srgbClr val="002060"/>
              </a:solidFill>
            </a:endParaRP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1600" b="1" dirty="0" smtClean="0">
                <a:solidFill>
                  <a:srgbClr val="002060"/>
                </a:solidFill>
              </a:rPr>
              <a:t>При </a:t>
            </a:r>
            <a:r>
              <a:rPr lang="ru-RU" sz="1600" b="1" dirty="0">
                <a:solidFill>
                  <a:srgbClr val="002060"/>
                </a:solidFill>
              </a:rPr>
              <a:t>разрешении конфликтной ситуации воспитатель несет профессиональную ответственность за правильное разрешение ситуации конфликта.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1600" b="1" dirty="0">
                <a:solidFill>
                  <a:srgbClr val="002060"/>
                </a:solidFill>
              </a:rPr>
              <a:t>Взрослые и дети имеют разный социальный статус, чем и определяется их разное поведение в конфликте и при его разрешении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1600" b="1" dirty="0">
                <a:solidFill>
                  <a:srgbClr val="002060"/>
                </a:solidFill>
              </a:rPr>
              <a:t>Разница в возрасте и жизненном опыте разводит позиции взрослого и ребенка, порождает разную степень ответственности за ошибки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1600" b="1" dirty="0">
                <a:solidFill>
                  <a:srgbClr val="002060"/>
                </a:solidFill>
              </a:rPr>
              <a:t>Различное понимание событий и их причин участниками, конфликт глазами воспитателей и детей видится по-разному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1600" b="1" dirty="0">
                <a:solidFill>
                  <a:srgbClr val="002060"/>
                </a:solidFill>
              </a:rPr>
              <a:t>Присутствие других детей при конфликте превращает их из свидетелей в участников, а конфликт приобретает воспитательный смысл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1600" b="1" dirty="0">
                <a:solidFill>
                  <a:srgbClr val="002060"/>
                </a:solidFill>
              </a:rPr>
              <a:t>Профессиональная позиция воспитателя – взять на себя инициативу разрешения конфликта и на первое место поставить интересы формирующейся личности.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ru-RU" sz="1600" b="1" dirty="0">
                <a:solidFill>
                  <a:srgbClr val="002060"/>
                </a:solidFill>
              </a:rPr>
              <a:t>Детские конфликты легче предупредить, чем успешно разрешить</a:t>
            </a:r>
          </a:p>
          <a:p>
            <a:pPr marL="0" indent="0">
              <a:buNone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8014293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345235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i="1" u="sng" dirty="0" smtClean="0">
                <a:solidFill>
                  <a:srgbClr val="002060"/>
                </a:solidFill>
              </a:rPr>
              <a:t>Задача </a:t>
            </a:r>
            <a:r>
              <a:rPr lang="ru-RU" sz="3600" b="1" i="1" u="sng" dirty="0">
                <a:solidFill>
                  <a:srgbClr val="002060"/>
                </a:solidFill>
              </a:rPr>
              <a:t>педагога: </a:t>
            </a:r>
            <a:endParaRPr lang="ru-RU" sz="3600" b="1" i="1" u="sng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научить</a:t>
            </a:r>
            <a:r>
              <a:rPr lang="ru-RU" sz="3600" b="1" dirty="0">
                <a:solidFill>
                  <a:srgbClr val="002060"/>
                </a:solidFill>
              </a:rPr>
              <a:t> ребенка 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социально </a:t>
            </a:r>
            <a:r>
              <a:rPr lang="ru-RU" sz="3600" b="1" dirty="0">
                <a:solidFill>
                  <a:srgbClr val="002060"/>
                </a:solidFill>
              </a:rPr>
              <a:t>приемлемым нормам 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поведения </a:t>
            </a:r>
            <a:r>
              <a:rPr lang="ru-RU" sz="3600" b="1" dirty="0">
                <a:solidFill>
                  <a:srgbClr val="002060"/>
                </a:solidFill>
              </a:rPr>
              <a:t>и общения</a:t>
            </a:r>
          </a:p>
        </p:txBody>
      </p:sp>
    </p:spTree>
    <p:extLst>
      <p:ext uri="{BB962C8B-B14F-4D97-AF65-F5344CB8AC3E}">
        <p14:creationId xmlns:p14="http://schemas.microsoft.com/office/powerpoint/2010/main" val="4257225069"/>
      </p:ext>
    </p:extLst>
  </p:cSld>
  <p:clrMapOvr>
    <a:masterClrMapping/>
  </p:clrMapOvr>
</p:sld>
</file>

<file path=ppt/theme/theme1.xml><?xml version="1.0" encoding="utf-8"?>
<a:theme xmlns:a="http://schemas.openxmlformats.org/drawingml/2006/main" name="лиц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</TotalTime>
  <Words>582</Words>
  <Application>Microsoft Office PowerPoint</Application>
  <PresentationFormat>Экран (4:3)</PresentationFormat>
  <Paragraphs>74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лица</vt:lpstr>
      <vt:lpstr>Детские конфликты и способы их решения Подготовил воспитатель ВКК Волгина О.В.</vt:lpstr>
      <vt:lpstr>Что такое конфликт? </vt:lpstr>
      <vt:lpstr>Два вида направленности конфликтов</vt:lpstr>
      <vt:lpstr>Причины возникновения конфликтов</vt:lpstr>
      <vt:lpstr>В детском коллективе часто провоцируют конфликтные ситуации трудные или конфликтные дети: </vt:lpstr>
      <vt:lpstr>Разрешение конфликта – это: </vt:lpstr>
      <vt:lpstr>Два способа разрешения конфликта: </vt:lpstr>
      <vt:lpstr>   Становясь посредником в разрешении детских конфликтов, воспитатель должен учитывать их характерные особенности:  </vt:lpstr>
      <vt:lpstr>Презентация PowerPoint</vt:lpstr>
      <vt:lpstr>Техника  «активного слушания»</vt:lpstr>
      <vt:lpstr>Презентация PowerPoint</vt:lpstr>
      <vt:lpstr>Можно выделить ряд принципов , в соответствии с которыми воспитатель может повлиять на процесс самоконтроля:</vt:lpstr>
      <vt:lpstr>Развитие навыков общения детей со сверстниками</vt:lpstr>
      <vt:lpstr>Уголки «доверительных бесед»</vt:lpstr>
      <vt:lpstr>Детские мирилки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Детские конфликты и способы их решения Подготовил воспитатель ВКК Волгина О.В.</dc:title>
  <dc:creator>админ</dc:creator>
  <cp:lastModifiedBy>админ</cp:lastModifiedBy>
  <cp:revision>15</cp:revision>
  <dcterms:created xsi:type="dcterms:W3CDTF">2019-03-10T18:37:18Z</dcterms:created>
  <dcterms:modified xsi:type="dcterms:W3CDTF">2019-03-10T20:00:28Z</dcterms:modified>
</cp:coreProperties>
</file>