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7" r:id="rId2"/>
    <p:sldId id="272" r:id="rId3"/>
    <p:sldId id="259" r:id="rId4"/>
    <p:sldId id="260" r:id="rId5"/>
    <p:sldId id="273" r:id="rId6"/>
    <p:sldId id="261" r:id="rId7"/>
    <p:sldId id="262" r:id="rId8"/>
    <p:sldId id="264" r:id="rId9"/>
    <p:sldId id="265" r:id="rId10"/>
    <p:sldId id="266" r:id="rId11"/>
    <p:sldId id="267" r:id="rId12"/>
    <p:sldId id="269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C9B20E-C9F2-4808-A8DF-0298A824F78A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0D685-FD3C-4149-80C7-CFED75816F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70D685-FD3C-4149-80C7-CFED75816F73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226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826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320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286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848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6351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836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200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9790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200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084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692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ок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000628" y="0"/>
            <a:ext cx="4357718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71472" y="2071678"/>
            <a:ext cx="4214842" cy="1785950"/>
          </a:xfrm>
          <a:prstGeom prst="rect">
            <a:avLst/>
          </a:prstGeom>
          <a:noFill/>
        </p:spPr>
        <p:txBody>
          <a:bodyPr wrap="square" rtlCol="0">
            <a:prstTxWarp prst="textFadeRight">
              <a:avLst/>
            </a:prstTxWarp>
            <a:spAutoFit/>
          </a:bodyPr>
          <a:lstStyle/>
          <a:p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 Black" pitchFamily="34" charset="0"/>
              </a:rPr>
              <a:t>Система Земля-Луна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уноезатм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2928934"/>
            <a:ext cx="9144000" cy="328614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596" y="714357"/>
            <a:ext cx="82868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 Black" pitchFamily="34" charset="0"/>
              </a:rPr>
              <a:t>Когда Луна оказывается в тени Земли, то наблюдается лунное затмение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 пов луны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4357694"/>
          </a:xfrm>
          <a:prstGeom prst="rect">
            <a:avLst/>
          </a:prstGeom>
        </p:spPr>
      </p:pic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571604" y="4286257"/>
            <a:ext cx="639609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              Луна</a:t>
            </a:r>
            <a:endParaRPr kumimoji="0" lang="ru-RU" sz="1400" b="0" i="0" u="none" strike="noStrike" cap="none" normalizeH="0" baseline="0" dirty="0">
              <a:ln>
                <a:noFill/>
              </a:ln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не имеет атмосферы;</a:t>
            </a:r>
            <a:endParaRPr kumimoji="0" lang="ru-RU" sz="1400" b="0" i="0" u="none" strike="noStrike" cap="none" normalizeH="0" baseline="0" dirty="0">
              <a:ln>
                <a:noFill/>
              </a:ln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на её поверхности нет воды;</a:t>
            </a:r>
            <a:endParaRPr kumimoji="0" lang="ru-RU" sz="1400" b="0" i="0" u="none" strike="noStrike" cap="none" normalizeH="0" baseline="0" dirty="0">
              <a:ln>
                <a:noFill/>
              </a:ln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на небе Луны видны те же звёзды, что на небе Земли;</a:t>
            </a:r>
            <a:endParaRPr kumimoji="0" lang="ru-RU" sz="1400" b="0" i="0" u="none" strike="noStrike" cap="none" normalizeH="0" baseline="0" dirty="0">
              <a:ln>
                <a:noFill/>
              </a:ln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продолжительность лунного дня и лунной ночи  приблизительно две земных недели;</a:t>
            </a:r>
            <a:endParaRPr kumimoji="0" lang="ru-RU" sz="1400" b="0" i="0" u="none" strike="noStrike" cap="none" normalizeH="0" baseline="0" dirty="0">
              <a:ln>
                <a:noFill/>
              </a:ln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поверхность Луны, обращённая к Солнцу, нагревается днём до 130 °С, а ночью остывает до –170 °С;</a:t>
            </a:r>
            <a:endParaRPr kumimoji="0" lang="ru-RU" sz="1400" b="0" i="0" u="none" strike="noStrike" cap="none" normalizeH="0" baseline="0" dirty="0">
              <a:ln>
                <a:noFill/>
              </a:ln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грунт Луны плохо проводит тепло, поэтому внутри грунта колебания температуры незначительны;</a:t>
            </a:r>
            <a:endParaRPr kumimoji="0" lang="ru-RU" sz="1400" b="0" i="0" u="none" strike="noStrike" cap="none" normalizeH="0" baseline="0" dirty="0">
              <a:ln>
                <a:noFill/>
              </a:ln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   на Луне отсутствует магнитное поле.</a:t>
            </a:r>
            <a:endParaRPr kumimoji="0" lang="ru-RU" sz="1400" b="0" i="0" u="none" strike="noStrike" cap="none" normalizeH="0" baseline="0" dirty="0">
              <a:ln>
                <a:noFill/>
              </a:ln>
              <a:effectLst/>
              <a:latin typeface="Arial Black" pitchFamily="34" charset="0"/>
              <a:ea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ёрный фон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вид ущербной луны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5" y="285728"/>
            <a:ext cx="4286280" cy="2593974"/>
          </a:xfrm>
          <a:prstGeom prst="rect">
            <a:avLst/>
          </a:prstGeom>
          <a:noFill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08" y="214290"/>
            <a:ext cx="242889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7000892" y="3360313"/>
            <a:ext cx="1961815" cy="3354835"/>
            <a:chOff x="-1213" y="164"/>
            <a:chExt cx="2092" cy="4260"/>
          </a:xfrm>
        </p:grpSpPr>
        <p:pic>
          <p:nvPicPr>
            <p:cNvPr id="6" name="Picture 4" descr="телеск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-1213" y="164"/>
              <a:ext cx="2092" cy="3765"/>
            </a:xfrm>
            <a:prstGeom prst="rect">
              <a:avLst/>
            </a:prstGeom>
            <a:noFill/>
          </p:spPr>
        </p:pic>
        <p:sp>
          <p:nvSpPr>
            <p:cNvPr id="7" name="Text Box 7"/>
            <p:cNvSpPr txBox="1">
              <a:spLocks noChangeArrowheads="1"/>
            </p:cNvSpPr>
            <p:nvPr/>
          </p:nvSpPr>
          <p:spPr bwMode="auto">
            <a:xfrm>
              <a:off x="158" y="3974"/>
              <a:ext cx="197" cy="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endParaRPr kumimoji="1" lang="ru-RU" b="1" dirty="0"/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285720" y="2857496"/>
            <a:ext cx="6572280" cy="2102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В 1609 году Галилео Галилей впервые наблюдал Луну в свой маленький самодельный телескоп. Он увидел огромные углубления с темной поверхностью и принял их за моря и океаны. С тех пор на картах Луны остались поэтические названия «Море дождей», «Море спокойствия», «Море облаков», «Океан бурь».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5000636"/>
            <a:ext cx="65722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Но, как выяснилось позже ни морей, ни облаков, ни бурь на Луне нет, так как нет ни атмосферы, ни воды. А вот горы и горные хребты на Луне настоящие. Они носят название Лунные Альпы, Лунные Апеннины, Кавказ.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чёрный фон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Picture 3" descr="лунный пейзаж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285728"/>
            <a:ext cx="5715008" cy="478632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1000109"/>
            <a:ext cx="307183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Особенностями лунного ландшафта являются многочисленные </a:t>
            </a:r>
            <a:r>
              <a:rPr lang="ru-RU" i="1" dirty="0">
                <a:solidFill>
                  <a:schemeClr val="bg1"/>
                </a:solidFill>
                <a:latin typeface="Arial Black" pitchFamily="34" charset="0"/>
              </a:rPr>
              <a:t>кратеры</a:t>
            </a:r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 – большие воронки, образованные лунными вулканами в далеком прошлом; и маленькие – следы падения метеоритов. Кратерам давали названия в честь заслуженных ученых: кратер Пифагор, Архимед, Коперник, Циолковский, Менделеев, Гагарин.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53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486400" y="3500438"/>
            <a:ext cx="3657600" cy="3357562"/>
          </a:xfrm>
          <a:prstGeom prst="rect">
            <a:avLst/>
          </a:prstGeom>
        </p:spPr>
      </p:pic>
      <p:pic>
        <p:nvPicPr>
          <p:cNvPr id="3" name="Рисунок 2" descr="l_536i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571876"/>
            <a:ext cx="3214678" cy="3286124"/>
          </a:xfrm>
          <a:prstGeom prst="rect">
            <a:avLst/>
          </a:prstGeom>
        </p:spPr>
      </p:pic>
      <p:pic>
        <p:nvPicPr>
          <p:cNvPr id="4" name="Рисунок 1" descr="армстронг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3071770" cy="421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1" descr="конрад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71802" y="3500438"/>
            <a:ext cx="2928958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" descr="янг.pn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00760" y="4786322"/>
            <a:ext cx="1143008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286116" y="571480"/>
            <a:ext cx="500066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С 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1969 по 1972 гг. на Луне побывали 12 американских астронавтов. Вот их имена: Нил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Армстронг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Эдвин (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Базз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Олдрин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Чарлз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Конрад и Алан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Бин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Алан Шепард и Эдгар Митчелл, Дэвид Скотт и Джеймс Ирвин, Джон Янг и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Чарлз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Дьюк, Юджин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Сернан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kumimoji="0" lang="ru-RU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Харрисон</a:t>
            </a:r>
            <a:r>
              <a:rPr kumimoji="0" lang="ru-RU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Шмидт. </a:t>
            </a:r>
            <a:endParaRPr kumimoji="0" lang="ru-RU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у4кар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85852" y="1071546"/>
            <a:ext cx="62424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Arial Black" pitchFamily="34" charset="0"/>
              </a:rPr>
              <a:t>Спасибо за внимание 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звезда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57158" y="1571613"/>
            <a:ext cx="378621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  <a:latin typeface="Arial Black" pitchFamily="34" charset="0"/>
              </a:rPr>
              <a:t>Земля – это третья по удаленности от Солнца планета. Среднее расстояние от Солнца до Земли 150 млн. км. </a:t>
            </a:r>
          </a:p>
          <a:p>
            <a:r>
              <a:rPr lang="ru-RU" sz="2000" dirty="0">
                <a:solidFill>
                  <a:schemeClr val="bg1"/>
                </a:solidFill>
                <a:latin typeface="Arial Black" pitchFamily="34" charset="0"/>
              </a:rPr>
              <a:t> Масса Земли  - 6</a:t>
            </a:r>
            <a:r>
              <a:rPr lang="en-US" sz="2000" dirty="0">
                <a:solidFill>
                  <a:schemeClr val="bg1"/>
                </a:solidFill>
                <a:latin typeface="Arial Black" pitchFamily="34" charset="0"/>
              </a:rPr>
              <a:t>·</a:t>
            </a:r>
            <a:r>
              <a:rPr lang="ru-RU" sz="2000" dirty="0">
                <a:solidFill>
                  <a:schemeClr val="bg1"/>
                </a:solidFill>
                <a:latin typeface="Arial Black" pitchFamily="34" charset="0"/>
              </a:rPr>
              <a:t>10</a:t>
            </a:r>
            <a:r>
              <a:rPr lang="ru-RU" sz="2000" baseline="30000" dirty="0">
                <a:solidFill>
                  <a:schemeClr val="bg1"/>
                </a:solidFill>
                <a:latin typeface="Arial Black" pitchFamily="34" charset="0"/>
              </a:rPr>
              <a:t>24 </a:t>
            </a:r>
            <a:r>
              <a:rPr lang="ru-RU" sz="2000" dirty="0">
                <a:solidFill>
                  <a:schemeClr val="bg1"/>
                </a:solidFill>
                <a:latin typeface="Arial Black" pitchFamily="34" charset="0"/>
              </a:rPr>
              <a:t>кг. Средняя скорость движения вокруг Солнца 29,8 км/с.</a:t>
            </a:r>
            <a:endParaRPr lang="en-US" sz="20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чёрный фон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2984"/>
            <a:ext cx="5262566" cy="5262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5143504" y="2274838"/>
            <a:ext cx="37147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u="sng" dirty="0">
                <a:solidFill>
                  <a:schemeClr val="bg1"/>
                </a:solidFill>
              </a:rPr>
              <a:t>Радиус </a:t>
            </a:r>
            <a:br>
              <a:rPr lang="ru-RU" sz="2800" b="1" u="sng" dirty="0">
                <a:solidFill>
                  <a:schemeClr val="bg1"/>
                </a:solidFill>
              </a:rPr>
            </a:br>
            <a:r>
              <a:rPr lang="ru-RU" sz="2800" b="1" u="sng" dirty="0">
                <a:solidFill>
                  <a:srgbClr val="FFFF00"/>
                </a:solidFill>
              </a:rPr>
              <a:t>6378</a:t>
            </a:r>
            <a:r>
              <a:rPr lang="ru-RU" sz="2800" b="1" dirty="0">
                <a:solidFill>
                  <a:srgbClr val="FFFF00"/>
                </a:solidFill>
              </a:rPr>
              <a:t> км</a:t>
            </a:r>
            <a:br>
              <a:rPr lang="ru-RU" sz="2800" b="1" dirty="0">
                <a:solidFill>
                  <a:srgbClr val="FFFF00"/>
                </a:solidFill>
              </a:rPr>
            </a:br>
            <a:r>
              <a:rPr lang="ru-RU" sz="2800" b="1" u="sng" dirty="0">
                <a:solidFill>
                  <a:schemeClr val="bg1"/>
                </a:solidFill>
              </a:rPr>
              <a:t>Средняя температура </a:t>
            </a:r>
            <a:br>
              <a:rPr lang="ru-RU" sz="2800" b="1" u="sng" dirty="0">
                <a:solidFill>
                  <a:schemeClr val="bg1"/>
                </a:solidFill>
              </a:rPr>
            </a:br>
            <a:r>
              <a:rPr lang="ru-RU" sz="2800" b="1" u="sng" dirty="0">
                <a:solidFill>
                  <a:srgbClr val="FFFF00"/>
                </a:solidFill>
              </a:rPr>
              <a:t>15</a:t>
            </a:r>
            <a:r>
              <a:rPr lang="ru-RU" sz="2800" b="1" dirty="0">
                <a:solidFill>
                  <a:srgbClr val="FFFF00"/>
                </a:solidFill>
              </a:rPr>
              <a:t>°С</a:t>
            </a:r>
            <a:br>
              <a:rPr lang="ru-RU" sz="2800" b="1" dirty="0">
                <a:solidFill>
                  <a:srgbClr val="FFFF00"/>
                </a:solidFill>
              </a:rPr>
            </a:br>
            <a:r>
              <a:rPr lang="ru-RU" sz="2800" b="1" u="sng" dirty="0">
                <a:solidFill>
                  <a:schemeClr val="bg1"/>
                </a:solidFill>
              </a:rPr>
              <a:t>Поверхность </a:t>
            </a:r>
            <a:r>
              <a:rPr lang="ru-RU" sz="2800" dirty="0">
                <a:solidFill>
                  <a:schemeClr val="bg1"/>
                </a:solidFill>
              </a:rPr>
              <a:t>–</a:t>
            </a:r>
            <a:r>
              <a:rPr lang="ru-RU" sz="2800" dirty="0"/>
              <a:t> </a:t>
            </a:r>
            <a:r>
              <a:rPr lang="ru-RU" sz="2800" b="1" dirty="0">
                <a:solidFill>
                  <a:srgbClr val="FFFF00"/>
                </a:solidFill>
              </a:rPr>
              <a:t>камни</a:t>
            </a:r>
            <a:br>
              <a:rPr lang="ru-RU" sz="2800" b="1" u="sng" dirty="0">
                <a:solidFill>
                  <a:schemeClr val="bg1"/>
                </a:solidFill>
              </a:rPr>
            </a:br>
            <a:r>
              <a:rPr lang="ru-RU" sz="2800" b="1" u="sng" dirty="0">
                <a:solidFill>
                  <a:schemeClr val="bg1"/>
                </a:solidFill>
              </a:rPr>
              <a:t>Атмосфера</a:t>
            </a:r>
            <a:r>
              <a:rPr lang="ru-RU" sz="2800" dirty="0"/>
              <a:t> </a:t>
            </a:r>
            <a:r>
              <a:rPr lang="ru-RU" sz="2800" dirty="0">
                <a:solidFill>
                  <a:schemeClr val="bg1"/>
                </a:solidFill>
              </a:rPr>
              <a:t>– </a:t>
            </a:r>
          </a:p>
          <a:p>
            <a:r>
              <a:rPr lang="ru-RU" sz="2800" b="1" dirty="0">
                <a:solidFill>
                  <a:srgbClr val="FFFF00"/>
                </a:solidFill>
              </a:rPr>
              <a:t>Азот, кислород, водяные пары, аргон, углекислый газ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15008" y="1357298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chemeClr val="bg1"/>
                </a:solidFill>
                <a:latin typeface="Arial Black" pitchFamily="34" charset="0"/>
              </a:rPr>
              <a:t>ЗЕМЛЯ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чёрный фон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луна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642918"/>
            <a:ext cx="3357586" cy="3000396"/>
          </a:xfrm>
          <a:prstGeom prst="rect">
            <a:avLst/>
          </a:prstGeom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3857621" y="2357430"/>
            <a:ext cx="4786345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</a:rPr>
              <a:t>Луна- естественный спутник</a:t>
            </a:r>
            <a:r>
              <a:rPr kumimoji="0" lang="ru-RU" sz="2000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</a:rPr>
              <a:t> Земли.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</a:rPr>
              <a:t>   Луна движется по эллиптической орбите вокруг Земли, находится от нее на среднем расстоянии 384 400 км. Наклон орбиты к плоскости эклиптики 5,145°, ускорение силы тяжести на поверхности 1,62 м/с², средняя плотность 3343 кг/м³.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M:\АСТРОНОМИЯ\мистика фото\u2_8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44" y="5572140"/>
            <a:ext cx="72866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Arial Black" pitchFamily="34" charset="0"/>
                <a:ea typeface="Times New Roman" pitchFamily="18" charset="0"/>
              </a:rPr>
              <a:t>Масса Луны 7,35  10²² кг    (1/81 массы Земли), средний радиус Луны 1738 км (1/4 радиуса Земли). </a:t>
            </a:r>
            <a:endParaRPr lang="ru-RU" sz="24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азы луны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286388"/>
          </a:xfrm>
          <a:prstGeom prst="rect">
            <a:avLst/>
          </a:prstGeom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5357826"/>
            <a:ext cx="885828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</a:rPr>
              <a:t>Наблюдаемая с Земли освещённая поверхность Луны называется её фазой.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</a:rPr>
              <a:t>Различают четыре лунные фазы: полнолунье, первая и последняя четверть, когда мы видим половину диска Луны, и новолуние, когда мы не видим Луну.</a:t>
            </a:r>
            <a:endParaRPr kumimoji="0" lang="ru-RU" sz="1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чёрный фон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полуш луны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57554" y="0"/>
            <a:ext cx="5786446" cy="5500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785794"/>
            <a:ext cx="328614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Полный оборот вокруг Земли Луна делает за 27,3 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сут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(сидерический месяц). Период вращения Луны вокруг собственной оси также равен 27,3 </a:t>
            </a:r>
            <a:r>
              <a:rPr kumimoji="0" lang="ru-RU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сут</a:t>
            </a: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. Поэтому к Земле всё время обращено одно полушарие Луны.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3786190"/>
            <a:ext cx="321471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Arial Black" pitchFamily="34" charset="0"/>
              </a:rPr>
              <a:t>Только в 1959 году советская автоматическая станция «Луна-3» обогнула Луну и сфотографировала ту ее сторону, которую человек никогда не видел.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я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42844" y="2071678"/>
            <a:ext cx="521497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Луна быстро перемещается  на фоне звездного неба ( 13˚ за сутки) с запада на восток , т.е в направлении , противоположном суточному вращению небесной сферы. Этим объясняется явление, которое вы сами можете обнаружить . Каждый вечер , отмечая по часам момент верхней кульминации Луны , вы убедитесь , что Луна приходит к небесному меридиану с опозданием примерно на 50 мин.</a:t>
            </a:r>
            <a:endParaRPr kumimoji="0" lang="ru-RU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лн затм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2643182"/>
            <a:ext cx="9144000" cy="3524270"/>
          </a:xfrm>
          <a:prstGeom prst="rect">
            <a:avLst/>
          </a:prstGeom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785785" y="714356"/>
            <a:ext cx="8001057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Times New Roman" pitchFamily="18" charset="0"/>
              </a:rPr>
              <a:t>Когда Луна закрывает Солнце, то мы наблюдаем солнечное затмение.</a:t>
            </a:r>
            <a:endParaRPr kumimoji="0" 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TM02900688[[fn=Аспект]]</Template>
  <TotalTime>69</TotalTime>
  <Words>502</Words>
  <Application>Microsoft Office PowerPoint</Application>
  <PresentationFormat>Экран (4:3)</PresentationFormat>
  <Paragraphs>30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Arial Black</vt:lpstr>
      <vt:lpstr>Calibri</vt:lpstr>
      <vt:lpstr>Calibri Light</vt:lpstr>
      <vt:lpstr>Times New Roman</vt:lpstr>
      <vt:lpstr>Wingdings 2</vt:lpstr>
      <vt:lpstr>HDOfficeLightV0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Vladimir</cp:lastModifiedBy>
  <cp:revision>15</cp:revision>
  <dcterms:modified xsi:type="dcterms:W3CDTF">2021-06-08T17:52:27Z</dcterms:modified>
</cp:coreProperties>
</file>