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9" r:id="rId5"/>
    <p:sldId id="273" r:id="rId6"/>
    <p:sldId id="274" r:id="rId7"/>
    <p:sldId id="275" r:id="rId8"/>
    <p:sldId id="276" r:id="rId9"/>
    <p:sldId id="277" r:id="rId10"/>
    <p:sldId id="278" r:id="rId11"/>
    <p:sldId id="279" r:id="rId12"/>
    <p:sldId id="272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D61C38-A712-4C3B-923E-D2F20D821D12}" type="datetimeFigureOut">
              <a:rPr lang="ru-RU" smtClean="0"/>
              <a:pPr/>
              <a:t>01.11.2017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8C7BA-6205-4ACE-B518-222A544246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www.publicdomainpictures.net/pictures/110000/nahled/baby-pink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028384" y="0"/>
            <a:ext cx="648072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740352" y="0"/>
            <a:ext cx="14401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8820472" y="0"/>
            <a:ext cx="144016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403648" y="1196752"/>
            <a:ext cx="558011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ИНТЕРАКТИВНАЯ ИГРА</a:t>
            </a:r>
          </a:p>
          <a:p>
            <a:pPr algn="ctr"/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«ФОРМА И ВЕЛИЧИНА» </a:t>
            </a:r>
          </a:p>
          <a:p>
            <a:pPr algn="ctr"/>
            <a:endParaRPr lang="ru-RU" dirty="0" smtClean="0">
              <a:solidFill>
                <a:srgbClr val="002060"/>
              </a:solidFill>
            </a:endParaRP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по ознакомлению с логическим пространством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для детей старшего дошкольного возраста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(по  блокам  Дьенеша)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32" name="Picture 8" descr="http://s4.pic4you.ru/y2014/08-13/12216/454397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3356992"/>
            <a:ext cx="2537986" cy="30963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треугольники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3.8885E-6 L 0.11823 0.2306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" y="1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3.7474E-7 L -0.41736 -0.13648 " pathEditMode="relative" ptsTypes="AA">
                                      <p:cBhvr>
                                        <p:cTn id="11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07587E-6 L -0.0974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6" grpId="0" animBg="1"/>
      <p:bldP spid="29" grpId="0" animBg="1"/>
      <p:bldP spid="29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 прямоугольники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11560" y="3861048"/>
            <a:ext cx="1728192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179512" y="1196752"/>
            <a:ext cx="1728192" cy="72008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4.42517E-6 L 0.33073 0.167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" y="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2.1189E-6 L 0.32292 -0.09438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-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9366E-7 L -0.18907 -0.22022 " pathEditMode="relative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20" grpId="0" animBg="1"/>
      <p:bldP spid="29" grpId="0" animBg="1"/>
      <p:bldP spid="29" grpId="1" animBg="1"/>
      <p:bldP spid="3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6" name="Picture 6" descr="http://heliograph.ru/images/1545474_kartinki-uchenik-chitaet-knig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692696"/>
            <a:ext cx="3362202" cy="55709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1920" y="69269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</a:t>
            </a:r>
          </a:p>
          <a:p>
            <a:pPr algn="ctr"/>
            <a:r>
              <a:rPr lang="ru-RU" sz="6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ru-RU" sz="6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67544" y="332656"/>
            <a:ext cx="813690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Используемые источники:</a:t>
            </a:r>
          </a:p>
          <a:p>
            <a:pPr algn="just"/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indent="-342900" algn="just"/>
            <a:r>
              <a:rPr lang="ru-RU" dirty="0" smtClean="0"/>
              <a:t>1. Использование интерактивных игр в работе с родителями. Королева Е.В., Бабурина Е.Г. Журнал «Современное дошкольное образование», № 4 (46)/2014г.</a:t>
            </a:r>
          </a:p>
          <a:p>
            <a:pPr marL="342900" indent="-342900" algn="just"/>
            <a:endParaRPr lang="ru-RU" dirty="0" smtClean="0"/>
          </a:p>
          <a:p>
            <a:pPr marL="342900" indent="-342900"/>
            <a:r>
              <a:rPr lang="ru-RU" dirty="0" smtClean="0"/>
              <a:t>2.  Авторская методика. Логические блоки Дьенеша и альбомы к ним.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332656"/>
            <a:ext cx="835292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Цель игры:</a:t>
            </a:r>
          </a:p>
          <a:p>
            <a:endParaRPr lang="ru-RU" dirty="0" smtClean="0"/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Создание мотивации детей (с помощью интерактивной игры), </a:t>
            </a:r>
          </a:p>
          <a:p>
            <a:pPr algn="just">
              <a:lnSpc>
                <a:spcPct val="150000"/>
              </a:lnSpc>
            </a:pPr>
            <a:r>
              <a:rPr lang="ru-RU" dirty="0" smtClean="0"/>
              <a:t>направленной на активную самостоятельную детскую деятельность для получения результата (получение правильного ответа).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Обучение детей классификации геометрических фигур по двум признакам одновременно (величина, форма); выделение тех фигур, которые соответствуют данным признакам;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Развитие пространственного мышления, воображения, внимания, сообразительности, понятливости, сосредоточенности;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v"/>
            </a:pPr>
            <a:r>
              <a:rPr lang="ru-RU" dirty="0" smtClean="0"/>
              <a:t> Формирование представления детей о геометрических фигурах, их форме, цвете, количестве.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39552" y="404664"/>
            <a:ext cx="820891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Краткий ход игры:</a:t>
            </a:r>
          </a:p>
          <a:p>
            <a:pPr algn="just"/>
            <a:endParaRPr lang="ru-RU" i="1" dirty="0" smtClean="0"/>
          </a:p>
          <a:p>
            <a:pPr algn="just"/>
            <a:r>
              <a:rPr lang="ru-RU" i="1" dirty="0" smtClean="0"/>
              <a:t>	Начало игры. </a:t>
            </a:r>
            <a:r>
              <a:rPr lang="ru-RU" dirty="0" smtClean="0"/>
              <a:t>Ребенок со взрослым сидит возле компьютера. Открывается игра. Ребенку предлагается наводить курсор мышкой. Взрослый руководит ходом игры.</a:t>
            </a:r>
          </a:p>
          <a:p>
            <a:pPr algn="just"/>
            <a:r>
              <a:rPr lang="ru-RU" i="1" dirty="0" smtClean="0"/>
              <a:t>	4 слайд </a:t>
            </a:r>
            <a:r>
              <a:rPr lang="ru-RU" dirty="0" smtClean="0"/>
              <a:t>– надо найти фигуры, которые соответствуют данным признакам (величина и форма) одновременно. На слайде изображены геометрические фигуры разной формы и разного цвета и величины, а в центре круг, куда необходимо собрать все маленькие квадраты. Если фигура выбрана правильно, то она переместится  в круг. Как только ребенок выберет все необходимые фигуры, необходимо нажать на сам круг - появляется управляющая стрелка, которая дает возможность перейти на следующий слайд.</a:t>
            </a:r>
          </a:p>
          <a:p>
            <a:pPr algn="just"/>
            <a:r>
              <a:rPr lang="ru-RU" i="1" dirty="0" smtClean="0"/>
              <a:t>	5 слайд </a:t>
            </a:r>
            <a:r>
              <a:rPr lang="ru-RU" dirty="0" smtClean="0"/>
              <a:t>– аналогично первому, меняется форма (круг), величина фигур остается (маленькие)</a:t>
            </a:r>
          </a:p>
          <a:p>
            <a:pPr algn="just"/>
            <a:r>
              <a:rPr lang="ru-RU" i="1" dirty="0" smtClean="0"/>
              <a:t>	6 слайд </a:t>
            </a:r>
            <a:r>
              <a:rPr lang="ru-RU" dirty="0" smtClean="0"/>
              <a:t>– аналогично первому, меняется форма (треугольник), величина фигур остается (маленькие).</a:t>
            </a:r>
          </a:p>
          <a:p>
            <a:pPr algn="just"/>
            <a:r>
              <a:rPr lang="ru-RU" i="1" dirty="0" smtClean="0"/>
              <a:t>	7слайд </a:t>
            </a:r>
            <a:r>
              <a:rPr lang="ru-RU" dirty="0" smtClean="0"/>
              <a:t>– аналогично первому, меняется форма (прямоугольник), величина фигур остается (маленькие).</a:t>
            </a:r>
          </a:p>
          <a:p>
            <a:pPr algn="just"/>
            <a:r>
              <a:rPr lang="ru-RU" dirty="0" smtClean="0"/>
              <a:t>	8-11слайды – надо выбрать все геометрические, которые соответствуют признакам: величина (постоянно большие), форма (квадрат, треугольник, круг, прямоугольник)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квадраты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30712 -0.13648 " pathEditMode="relative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5.66736E-7 L 0.07083 0.31459 " pathEditMode="relative" ptsTypes="AA">
                                      <p:cBhvr>
                                        <p:cTn id="1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54106E-7 L -0.22048 -0.11543 " pathEditMode="relative" ptsTypes="AA">
                                      <p:cBhvr>
                                        <p:cTn id="1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0" grpId="0" animBg="1"/>
      <p:bldP spid="24" grpId="0" animBg="1"/>
      <p:bldP spid="25" grpId="0" animBg="1"/>
      <p:bldP spid="29" grpId="0" animBg="1"/>
      <p:bldP spid="2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круги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140968"/>
            <a:ext cx="504056" cy="33833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474E-7 L 0.15747 0.05251 " pathEditMode="relative" ptsTypes="AA"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3.08351E-6 L -0.31892 -0.1820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0" y="-9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474E-7 L 0.2441 -0.18876 " pathEditMode="relative" ptsTypes="AA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9" grpId="0" animBg="1"/>
      <p:bldP spid="16" grpId="0" animBg="1"/>
      <p:bldP spid="17" grpId="0" animBg="1"/>
      <p:bldP spid="29" grpId="0" animBg="1"/>
      <p:bldP spid="29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треугольники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7092280" y="1340768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5.66736E-7 L -0.03923 -0.26232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4.62642E-9 L -0.36215 0.01041 " pathEditMode="relative" ptsTypes="AA">
                                      <p:cBhvr>
                                        <p:cTn id="1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54106E-7 L -0.46458 0.27295 " pathEditMode="relative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7" grpId="0" animBg="1"/>
      <p:bldP spid="29" grpId="0" animBg="1"/>
      <p:bldP spid="29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маленькие прямоугольники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1.32084E-6 L 0.16546 -0.25191 " pathEditMode="relative" ptsTypes="AA">
                                      <p:cBhvr>
                                        <p:cTn id="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7.58732E-7 L -0.18125 -0.14689 " pathEditMode="relative" ptsTypes="AA">
                                      <p:cBhvr>
                                        <p:cTn id="1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3.72195E-6 L -0.45677 0.0421 " pathEditMode="relative" ptsTypes="AA">
                                      <p:cBhvr>
                                        <p:cTn id="1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1" grpId="0" animBg="1"/>
      <p:bldP spid="28" grpId="0" animBg="1"/>
      <p:bldP spid="29" grpId="0" animBg="1"/>
      <p:bldP spid="29" grpId="1" animBg="1"/>
      <p:bldP spid="3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квадраты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75133E-6 L 0.28073 -0.0037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0" y="-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9.36849E-7 L 0.22049 -0.02105 " pathEditMode="relative" ptsTypes="AA">
                                      <p:cBhvr>
                                        <p:cTn id="1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-4.5177E-6 L -0.19184 0.04881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6" y="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9" grpId="0" animBg="1"/>
      <p:bldP spid="29" grpId="0" animBg="1"/>
      <p:bldP spid="29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gif-kartinki.ru/fony/fony_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19672" y="404664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Задание: 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Собери в круг все большие круги</a:t>
            </a:r>
            <a:endParaRPr lang="ru-RU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627784" y="1844824"/>
            <a:ext cx="3456384" cy="3384376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683568" y="1124744"/>
            <a:ext cx="914400" cy="914400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1331640" y="5157192"/>
            <a:ext cx="504056" cy="48235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3789040"/>
            <a:ext cx="432048" cy="410344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123728" y="5805264"/>
            <a:ext cx="936104" cy="288032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123728" y="836712"/>
            <a:ext cx="1060704" cy="914400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619672" y="3861048"/>
            <a:ext cx="914400" cy="9144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2348880"/>
            <a:ext cx="914400" cy="914400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23528" y="558924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123728" y="2132856"/>
            <a:ext cx="504056" cy="482352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7452320" y="4365104"/>
            <a:ext cx="504056" cy="482352"/>
          </a:xfrm>
          <a:prstGeom prst="ellips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876256" y="1124744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6516216" y="278092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5148064" y="5661248"/>
            <a:ext cx="1728192" cy="7920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5508104" y="908720"/>
            <a:ext cx="1060704" cy="914400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8100392" y="3068960"/>
            <a:ext cx="504056" cy="410344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Равнобедренный треугольник 22"/>
          <p:cNvSpPr/>
          <p:nvPr/>
        </p:nvSpPr>
        <p:spPr>
          <a:xfrm>
            <a:off x="3779912" y="5517232"/>
            <a:ext cx="504056" cy="410344"/>
          </a:xfrm>
          <a:prstGeom prst="triangl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084168" y="4869160"/>
            <a:ext cx="432048" cy="41034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3851920" y="908720"/>
            <a:ext cx="432048" cy="410344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7740352" y="4869160"/>
            <a:ext cx="1060704" cy="914400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Равнобедренный треугольник 26"/>
          <p:cNvSpPr/>
          <p:nvPr/>
        </p:nvSpPr>
        <p:spPr>
          <a:xfrm>
            <a:off x="8172400" y="692696"/>
            <a:ext cx="504056" cy="410344"/>
          </a:xfrm>
          <a:prstGeom prst="triangle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6156176" y="4149080"/>
            <a:ext cx="936104" cy="28803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>
            <a:hlinkClick r:id="rId3" action="ppaction://hlinksldjump"/>
          </p:cNvPr>
          <p:cNvSpPr/>
          <p:nvPr/>
        </p:nvSpPr>
        <p:spPr>
          <a:xfrm>
            <a:off x="7596336" y="6237312"/>
            <a:ext cx="1224136" cy="360040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7668344" y="2348880"/>
            <a:ext cx="936104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1.69558E-6 L 0.2677 0.17834 " pathEditMode="relative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1.08721E-6 L 0.35937 -0.2870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0" y="-1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3.12052E-6 L -0.25469 0.2271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" y="1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7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6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7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8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8" grpId="0" animBg="1"/>
      <p:bldP spid="29" grpId="0" animBg="1"/>
      <p:bldP spid="29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219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oem</cp:lastModifiedBy>
  <cp:revision>16</cp:revision>
  <dcterms:created xsi:type="dcterms:W3CDTF">2017-01-02T12:58:06Z</dcterms:created>
  <dcterms:modified xsi:type="dcterms:W3CDTF">2017-11-01T13:17:01Z</dcterms:modified>
</cp:coreProperties>
</file>