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60" r:id="rId2"/>
    <p:sldId id="270" r:id="rId3"/>
    <p:sldId id="290" r:id="rId4"/>
    <p:sldId id="271" r:id="rId5"/>
    <p:sldId id="275" r:id="rId6"/>
    <p:sldId id="302" r:id="rId7"/>
    <p:sldId id="263" r:id="rId8"/>
    <p:sldId id="273" r:id="rId9"/>
    <p:sldId id="274" r:id="rId10"/>
    <p:sldId id="272" r:id="rId11"/>
    <p:sldId id="284" r:id="rId12"/>
    <p:sldId id="283" r:id="rId13"/>
    <p:sldId id="285" r:id="rId14"/>
    <p:sldId id="286" r:id="rId15"/>
    <p:sldId id="287" r:id="rId16"/>
    <p:sldId id="319" r:id="rId17"/>
    <p:sldId id="29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9" d="100"/>
          <a:sy n="69" d="100"/>
        </p:scale>
        <p:origin x="-1194" y="-8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C9E344-C1B1-4C7E-AD50-B95AA6EBCBE7}" type="datetimeFigureOut">
              <a:rPr lang="ru-RU" smtClean="0"/>
              <a:t>21.01.2019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9722BE-7F63-4A47-A904-1843CBBA900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183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ext Box 1"/>
          <p:cNvSpPr txBox="1">
            <a:spLocks noChangeArrowheads="1"/>
          </p:cNvSpPr>
          <p:nvPr/>
        </p:nvSpPr>
        <p:spPr bwMode="auto">
          <a:xfrm>
            <a:off x="3881209" y="8686460"/>
            <a:ext cx="2975352" cy="45618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 anchor="b"/>
          <a:lstStyle/>
          <a:p>
            <a:pPr algn="r">
              <a:lnSpc>
                <a:spcPct val="95000"/>
              </a:lnSpc>
              <a:tabLst>
                <a:tab pos="0" algn="l"/>
                <a:tab pos="392477" algn="l"/>
                <a:tab pos="786346" algn="l"/>
                <a:tab pos="1180214" algn="l"/>
                <a:tab pos="1574082" algn="l"/>
                <a:tab pos="1967950" algn="l"/>
                <a:tab pos="2361819" algn="l"/>
                <a:tab pos="2755687" algn="l"/>
                <a:tab pos="3149556" algn="l"/>
                <a:tab pos="3543424" algn="l"/>
                <a:tab pos="3937293" algn="l"/>
                <a:tab pos="4331161" algn="l"/>
                <a:tab pos="4725030" algn="l"/>
                <a:tab pos="5118898" algn="l"/>
                <a:tab pos="5512767" algn="l"/>
                <a:tab pos="5906635" algn="l"/>
                <a:tab pos="6300504" algn="l"/>
                <a:tab pos="6694372" algn="l"/>
                <a:tab pos="7088240" algn="l"/>
                <a:tab pos="7482108" algn="l"/>
                <a:tab pos="7875977" algn="l"/>
              </a:tabLst>
            </a:pPr>
            <a:fld id="{1EC4B3FD-2833-4C27-8DAB-FDA2BE8105EC}" type="slidenum">
              <a:rPr lang="ru-RU" sz="1200">
                <a:solidFill>
                  <a:srgbClr val="000000"/>
                </a:solidFill>
                <a:latin typeface="Times New Roman" pitchFamily="18" charset="0"/>
                <a:cs typeface="Lucida Sans Unicode" pitchFamily="34" charset="0"/>
              </a:rPr>
              <a:pPr algn="r">
                <a:lnSpc>
                  <a:spcPct val="95000"/>
                </a:lnSpc>
                <a:tabLst>
                  <a:tab pos="0" algn="l"/>
                  <a:tab pos="392477" algn="l"/>
                  <a:tab pos="786346" algn="l"/>
                  <a:tab pos="1180214" algn="l"/>
                  <a:tab pos="1574082" algn="l"/>
                  <a:tab pos="1967950" algn="l"/>
                  <a:tab pos="2361819" algn="l"/>
                  <a:tab pos="2755687" algn="l"/>
                  <a:tab pos="3149556" algn="l"/>
                  <a:tab pos="3543424" algn="l"/>
                  <a:tab pos="3937293" algn="l"/>
                  <a:tab pos="4331161" algn="l"/>
                  <a:tab pos="4725030" algn="l"/>
                  <a:tab pos="5118898" algn="l"/>
                  <a:tab pos="5512767" algn="l"/>
                  <a:tab pos="5906635" algn="l"/>
                  <a:tab pos="6300504" algn="l"/>
                  <a:tab pos="6694372" algn="l"/>
                  <a:tab pos="7088240" algn="l"/>
                  <a:tab pos="7482108" algn="l"/>
                  <a:tab pos="7875977" algn="l"/>
                </a:tabLst>
              </a:pPr>
              <a:t>16</a:t>
            </a:fld>
            <a:endParaRPr lang="ru-RU" sz="1200" dirty="0">
              <a:solidFill>
                <a:srgbClr val="000000"/>
              </a:solidFill>
              <a:latin typeface="Times New Roman" pitchFamily="18" charset="0"/>
              <a:cs typeface="Lucida Sans Unicode" pitchFamily="34" charset="0"/>
            </a:endParaRPr>
          </a:p>
        </p:txBody>
      </p:sp>
      <p:sp>
        <p:nvSpPr>
          <p:cNvPr id="27650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61392" y="4350019"/>
            <a:ext cx="4740978" cy="3512328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33A4A-1FAB-4F20-A72D-566A269501F0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4C200-A8D0-4BBD-BDE8-DC675EED4D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33A4A-1FAB-4F20-A72D-566A269501F0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4C200-A8D0-4BBD-BDE8-DC675EED4D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33A4A-1FAB-4F20-A72D-566A269501F0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4C200-A8D0-4BBD-BDE8-DC675EED4D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33A4A-1FAB-4F20-A72D-566A269501F0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4C200-A8D0-4BBD-BDE8-DC675EED4D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33A4A-1FAB-4F20-A72D-566A269501F0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4C200-A8D0-4BBD-BDE8-DC675EED4D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33A4A-1FAB-4F20-A72D-566A269501F0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4C200-A8D0-4BBD-BDE8-DC675EED4D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33A4A-1FAB-4F20-A72D-566A269501F0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4C200-A8D0-4BBD-BDE8-DC675EED4D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33A4A-1FAB-4F20-A72D-566A269501F0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4C200-A8D0-4BBD-BDE8-DC675EED4D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33A4A-1FAB-4F20-A72D-566A269501F0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4C200-A8D0-4BBD-BDE8-DC675EED4D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33A4A-1FAB-4F20-A72D-566A269501F0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4C200-A8D0-4BBD-BDE8-DC675EED4D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C33A4A-1FAB-4F20-A72D-566A269501F0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4C200-A8D0-4BBD-BDE8-DC675EED4D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C33A4A-1FAB-4F20-A72D-566A269501F0}" type="datetimeFigureOut">
              <a:rPr lang="ru-RU" smtClean="0"/>
              <a:pPr/>
              <a:t>21.01.2019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4C200-A8D0-4BBD-BDE8-DC675EED4D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academylove.ru/wp-content/uploads/2014/09/2fons.ru-53116-1.jpg"/>
          <p:cNvPicPr>
            <a:picLocks noChangeAspect="1" noChangeArrowheads="1"/>
          </p:cNvPicPr>
          <p:nvPr/>
        </p:nvPicPr>
        <p:blipFill>
          <a:blip r:embed="rId2" cstate="print">
            <a:lum bright="-20000" contras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95536" y="1412776"/>
            <a:ext cx="82809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ПРОФИЛАКТИКА НАРУШЕНИЙ ОСАНКИ У ДЕТЕЙ ДОШКОЛЬНОГО ВОЗРАСТА.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220072" y="4437112"/>
            <a:ext cx="363589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Выполнили:   Подгорная Л.С. </a:t>
            </a:r>
          </a:p>
          <a:p>
            <a:pPr algn="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Волгина О.В. </a:t>
            </a:r>
          </a:p>
          <a:p>
            <a:pPr algn="r"/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воспитатели ВКК</a:t>
            </a:r>
          </a:p>
          <a:p>
            <a:endParaRPr lang="ru-RU" sz="28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80984" y="260648"/>
            <a:ext cx="82985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«Центр развития ребенка – детский сад № 36»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6093296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Воронеж 2019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67744" y="3212976"/>
            <a:ext cx="66064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i="1" dirty="0" smtClean="0"/>
              <a:t> 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От жизнедеятельности, бодрости детей зависит их духовная жизнь, мировоззрение, умственное развитие, прочность знаний, вера в свои силы...».     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В.А.Сухомлинский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27584" y="2852936"/>
            <a:ext cx="81369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«Забота о здоровье детей - это важнейший труд воспитателя»</a:t>
            </a:r>
            <a:endParaRPr lang="ru-RU" sz="2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165813/0001-002-.jpg"/>
          <p:cNvPicPr>
            <a:picLocks noChangeAspect="1" noChangeArrowheads="1"/>
          </p:cNvPicPr>
          <p:nvPr/>
        </p:nvPicPr>
        <p:blipFill>
          <a:blip r:embed="rId2" cstate="print">
            <a:lum bright="-20000" contrast="30000"/>
          </a:blip>
          <a:srcRect/>
          <a:stretch>
            <a:fillRect/>
          </a:stretch>
        </p:blipFill>
        <p:spPr bwMode="auto">
          <a:xfrm>
            <a:off x="0" y="0"/>
            <a:ext cx="9131574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5576" y="692696"/>
            <a:ext cx="7992888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Образовательной деятельности по физической культуре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процессе образовательной деятельности по физической культуре, решение тех или иных задач, в конечном итоге способствует профилактике нарушения осанки.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Воспитатель должен посещать занятия в спортивной форме, владеть техникой выполнения движений, используемых в работе с детьми. Если ребёнок неправильно выполняет упражнение, воспитатель должен потихоньку поправить его, а при необходимости объяснить и показать, как выполнять упражнение. При этом нужно учитывать возрастные особенности детей при предъявлении требований к качеству выполнения упражнений.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F:\общая\23.02.13 12гр\P1060778.JPG"/>
          <p:cNvPicPr/>
          <p:nvPr/>
        </p:nvPicPr>
        <p:blipFill>
          <a:blip r:embed="rId3" cstate="print">
            <a:lum contrast="30000"/>
          </a:blip>
          <a:srcRect l="22913" t="18218" r="17495" b="882"/>
          <a:stretch>
            <a:fillRect/>
          </a:stretch>
        </p:blipFill>
        <p:spPr bwMode="auto">
          <a:xfrm>
            <a:off x="5292080" y="4149080"/>
            <a:ext cx="1800200" cy="2016224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up/datai/165813/0001-002-.jpg"/>
          <p:cNvPicPr>
            <a:picLocks noChangeAspect="1" noChangeArrowheads="1"/>
          </p:cNvPicPr>
          <p:nvPr/>
        </p:nvPicPr>
        <p:blipFill>
          <a:blip r:embed="rId2" cstate="print">
            <a:lum bright="-20000" contrast="30000"/>
          </a:blip>
          <a:srcRect/>
          <a:stretch>
            <a:fillRect/>
          </a:stretch>
        </p:blipFill>
        <p:spPr bwMode="auto">
          <a:xfrm>
            <a:off x="0" y="0"/>
            <a:ext cx="9131574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123728" y="692696"/>
            <a:ext cx="515609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ФИЗМИНУТИ В ПРОЦЕССЕ ООД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http://ped-kopilka.ru/upload/blogs2/2016/3/22507_f52acdf7b5f7a5d615948c29fa203f4e.jpg.jpg"/>
          <p:cNvPicPr>
            <a:picLocks noChangeAspect="1" noChangeArrowheads="1"/>
          </p:cNvPicPr>
          <p:nvPr/>
        </p:nvPicPr>
        <p:blipFill>
          <a:blip r:embed="rId3" cstate="print">
            <a:lum bright="-20000" contrast="40000"/>
          </a:blip>
          <a:srcRect l="12019" t="24025" r="12262"/>
          <a:stretch>
            <a:fillRect/>
          </a:stretch>
        </p:blipFill>
        <p:spPr bwMode="auto">
          <a:xfrm>
            <a:off x="3059833" y="3871238"/>
            <a:ext cx="2808312" cy="2114468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611560" y="1196752"/>
            <a:ext cx="80648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физминутки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предупреждение утомления, восстановление умственной работоспособности. Достижение данной цели происходит посредством кратковременных физических упражнений. Следовательно, в процессе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физминутки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решаются задачи, способствующие профилактике нарушения осанки. Это и удовлетворение потребности в двигательной активности, и укрепление мышечного корсета, развитие координационных способностей, улучшение кровообращения, снятие мышечного утомления и.т.д.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165813/0001-002-.jpg"/>
          <p:cNvPicPr>
            <a:picLocks noChangeAspect="1" noChangeArrowheads="1"/>
          </p:cNvPicPr>
          <p:nvPr/>
        </p:nvPicPr>
        <p:blipFill>
          <a:blip r:embed="rId2" cstate="print">
            <a:lum bright="-20000" contrast="30000"/>
          </a:blip>
          <a:srcRect/>
          <a:stretch>
            <a:fillRect/>
          </a:stretch>
        </p:blipFill>
        <p:spPr bwMode="auto">
          <a:xfrm>
            <a:off x="0" y="0"/>
            <a:ext cx="9131574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3568" y="692696"/>
            <a:ext cx="7776864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ГИМНАСТИКА ПОСЛЕ СНА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Решая проблему перехода организма из состояния сна к состоянию бодрствования, мы также способствуем профилактике нарушения осанки. Во время гимнастики после сна используются упражнения, способствующие укреплению мышечного корсета. Это упражнения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вида из исходного положения лёжа на кровати, стоя на полу. Также используются упражнения для профилактики плоскостопия. Это, прежде всего, ходьба по массажной дорожке, ходьба на носках, пятках. 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Массажные дорожки можно сделать самим, либо приобрести в спортивных магазинах.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6" name="Picture 4" descr="Коврик массажный камешки ортопед 168G/10066 (ВИ)"/>
          <p:cNvPicPr>
            <a:picLocks noChangeAspect="1" noChangeArrowheads="1"/>
          </p:cNvPicPr>
          <p:nvPr/>
        </p:nvPicPr>
        <p:blipFill>
          <a:blip r:embed="rId3" cstate="print"/>
          <a:srcRect l="7958" t="26525" r="4507" b="28380"/>
          <a:stretch>
            <a:fillRect/>
          </a:stretch>
        </p:blipFill>
        <p:spPr bwMode="auto">
          <a:xfrm>
            <a:off x="4788024" y="4653136"/>
            <a:ext cx="2559814" cy="1512168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pic>
        <p:nvPicPr>
          <p:cNvPr id="38918" name="Picture 6" descr="http://ped-kopilka.ru/upload/blogs2/2016/3/22507_52be5462d2784519e466c68540b7d016.jpg.jpg"/>
          <p:cNvPicPr>
            <a:picLocks noChangeAspect="1" noChangeArrowheads="1"/>
          </p:cNvPicPr>
          <p:nvPr/>
        </p:nvPicPr>
        <p:blipFill>
          <a:blip r:embed="rId4" cstate="print">
            <a:lum bright="-10000" contrast="40000"/>
          </a:blip>
          <a:srcRect l="9615" t="6407" r="54328" b="15111"/>
          <a:stretch>
            <a:fillRect/>
          </a:stretch>
        </p:blipFill>
        <p:spPr bwMode="auto">
          <a:xfrm rot="5400000">
            <a:off x="2669005" y="4179867"/>
            <a:ext cx="1494532" cy="2441070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pic>
        <p:nvPicPr>
          <p:cNvPr id="7" name="Содержимое 3" descr="C:\Users\ALEXEY\Desktop\инструктор ФК\нетрадиционное ФИЗО\P1010598.JPG"/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 rot="5400000">
            <a:off x="7181118" y="4708314"/>
            <a:ext cx="1837978" cy="1151558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  <p:pic>
        <p:nvPicPr>
          <p:cNvPr id="8" name="Picture 4" descr="https://pp.userapi.com/c849224/v849224059/7756a/LmhZP0iPyHc.jpg"/>
          <p:cNvPicPr>
            <a:picLocks noChangeAspect="1" noChangeArrowheads="1"/>
          </p:cNvPicPr>
          <p:nvPr/>
        </p:nvPicPr>
        <p:blipFill>
          <a:blip r:embed="rId6" cstate="print">
            <a:lum bright="-10000" contrast="30000"/>
          </a:blip>
          <a:srcRect r="56827" b="10595"/>
          <a:stretch>
            <a:fillRect/>
          </a:stretch>
        </p:blipFill>
        <p:spPr bwMode="auto">
          <a:xfrm>
            <a:off x="755576" y="4437112"/>
            <a:ext cx="1259632" cy="1731831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up/datai/165813/0001-002-.jpg"/>
          <p:cNvPicPr>
            <a:picLocks noChangeAspect="1" noChangeArrowheads="1"/>
          </p:cNvPicPr>
          <p:nvPr/>
        </p:nvPicPr>
        <p:blipFill>
          <a:blip r:embed="rId2" cstate="print">
            <a:lum bright="-20000" contrast="30000"/>
          </a:blip>
          <a:srcRect/>
          <a:stretch>
            <a:fillRect/>
          </a:stretch>
        </p:blipFill>
        <p:spPr bwMode="auto">
          <a:xfrm>
            <a:off x="0" y="0"/>
            <a:ext cx="9131574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0" y="908720"/>
            <a:ext cx="9144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ДВИГАТЕЛЬНАЯ АКТИВНОСТЬ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 ВРЕМЯ ПРОГУЛКИ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2132856"/>
            <a:ext cx="799288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Детский врач академик Георгий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Несторович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Сперанский писал: </a:t>
            </a: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"День, проведённый ребёнком без прогулки, потерян для его здоровья"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Ведь именно на прогулке ребёнок реализует свою потребность в двигательной активности, что является одной из основных задач прогулки. 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 время прогулки, решаются такие задачи как: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развитие физических качеств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вырабатывание двигательных умений и навыков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укрепление мышечного корсета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сердечно - сосудистой и дыхательной систем организма и.т.д.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034" name="AutoShape 2" descr="https://svetlyachok-ds3.edumsko.ru/uploads/3000/2283/section/143187/photo.jpg?149867117546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165813/0001-002-.jpg"/>
          <p:cNvPicPr>
            <a:picLocks noChangeAspect="1" noChangeArrowheads="1"/>
          </p:cNvPicPr>
          <p:nvPr/>
        </p:nvPicPr>
        <p:blipFill>
          <a:blip r:embed="rId2" cstate="print">
            <a:lum bright="-20000" contrast="30000"/>
          </a:blip>
          <a:srcRect/>
          <a:stretch>
            <a:fillRect/>
          </a:stretch>
        </p:blipFill>
        <p:spPr bwMode="auto">
          <a:xfrm>
            <a:off x="0" y="0"/>
            <a:ext cx="9131574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692696"/>
            <a:ext cx="79928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СТРУКТУРА ПРОГУЛКИ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0" name="Picture 2" descr="http://ped-kopilka.ru/upload/blogs2/2016/3/22507_b23f79d98fc7405ebc35df79d03569be.jpg.jpg"/>
          <p:cNvPicPr>
            <a:picLocks noChangeAspect="1" noChangeArrowheads="1"/>
          </p:cNvPicPr>
          <p:nvPr/>
        </p:nvPicPr>
        <p:blipFill>
          <a:blip r:embed="rId3" cstate="print">
            <a:lum contrast="40000"/>
          </a:blip>
          <a:srcRect t="1602" r="17070"/>
          <a:stretch>
            <a:fillRect/>
          </a:stretch>
        </p:blipFill>
        <p:spPr bwMode="auto">
          <a:xfrm>
            <a:off x="971600" y="1844824"/>
            <a:ext cx="1972957" cy="1756639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3347864" y="3645024"/>
            <a:ext cx="287565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Трудовая деятельность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2" name="Picture 4" descr="http://ped-kopilka.ru/upload/blogs2/2016/3/22507_4bf76d85c1dc6bc3d5253d0a8bcc0486.jpg.jpg"/>
          <p:cNvPicPr>
            <a:picLocks noChangeAspect="1" noChangeArrowheads="1"/>
          </p:cNvPicPr>
          <p:nvPr/>
        </p:nvPicPr>
        <p:blipFill>
          <a:blip r:embed="rId4" cstate="print"/>
          <a:srcRect l="9615" t="8008" r="14666" b="19916"/>
          <a:stretch>
            <a:fillRect/>
          </a:stretch>
        </p:blipFill>
        <p:spPr bwMode="auto">
          <a:xfrm>
            <a:off x="3563888" y="1844824"/>
            <a:ext cx="2376264" cy="1697331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539552" y="1052736"/>
            <a:ext cx="359701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Наблюдения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(малоподвижная деятельность)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3645024"/>
            <a:ext cx="217463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Подвижныеигры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4" name="Picture 6" descr="http://ped-kopilka.ru/upload/blogs2/2016/3/22507_39dadf4b64ebe56f9397f0d77d929172.jpg.jpg"/>
          <p:cNvPicPr>
            <a:picLocks noChangeAspect="1" noChangeArrowheads="1"/>
          </p:cNvPicPr>
          <p:nvPr/>
        </p:nvPicPr>
        <p:blipFill>
          <a:blip r:embed="rId5" cstate="print">
            <a:lum bright="-20000" contrast="40000"/>
          </a:blip>
          <a:srcRect l="46874" b="45543"/>
          <a:stretch>
            <a:fillRect/>
          </a:stretch>
        </p:blipFill>
        <p:spPr bwMode="auto">
          <a:xfrm>
            <a:off x="899592" y="4221088"/>
            <a:ext cx="2232248" cy="1717028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sp>
        <p:nvSpPr>
          <p:cNvPr id="11" name="Прямоугольник 10"/>
          <p:cNvSpPr/>
          <p:nvPr/>
        </p:nvSpPr>
        <p:spPr>
          <a:xfrm>
            <a:off x="4355976" y="1052736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Индивидуальная работа и самостоятельная деятельность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635896" y="4437112"/>
            <a:ext cx="4752528" cy="156966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 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Правильно организованные и продуманные прогулки способствуют профилактике нарушения осанки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8" descr="G:\для физорга\DSC04137.JPG"/>
          <p:cNvPicPr>
            <a:picLocks noChangeAspect="1" noChangeArrowheads="1"/>
          </p:cNvPicPr>
          <p:nvPr/>
        </p:nvPicPr>
        <p:blipFill>
          <a:blip r:embed="rId6" cstate="print"/>
          <a:srcRect l="35596" t="22862"/>
          <a:stretch>
            <a:fillRect/>
          </a:stretch>
        </p:blipFill>
        <p:spPr bwMode="auto">
          <a:xfrm>
            <a:off x="6439338" y="1844824"/>
            <a:ext cx="2208942" cy="216024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165813/0001-002-.jpg"/>
          <p:cNvPicPr>
            <a:picLocks noChangeAspect="1" noChangeArrowheads="1"/>
          </p:cNvPicPr>
          <p:nvPr/>
        </p:nvPicPr>
        <p:blipFill>
          <a:blip r:embed="rId2" cstate="print">
            <a:lum bright="-20000" contrast="30000"/>
          </a:blip>
          <a:srcRect/>
          <a:stretch>
            <a:fillRect/>
          </a:stretch>
        </p:blipFill>
        <p:spPr bwMode="auto">
          <a:xfrm>
            <a:off x="0" y="0"/>
            <a:ext cx="9131574" cy="6858000"/>
          </a:xfrm>
          <a:prstGeom prst="rect">
            <a:avLst/>
          </a:prstGeom>
          <a:noFill/>
        </p:spPr>
      </p:pic>
      <p:pic>
        <p:nvPicPr>
          <p:cNvPr id="3" name="Рисунок 2" descr="F:\12\осень 2012г 12гр\SAM_1951.JPG"/>
          <p:cNvPicPr/>
          <p:nvPr/>
        </p:nvPicPr>
        <p:blipFill>
          <a:blip r:embed="rId3" cstate="print">
            <a:lum contrast="40000"/>
          </a:blip>
          <a:srcRect t="24729" r="15216"/>
          <a:stretch>
            <a:fillRect/>
          </a:stretch>
        </p:blipFill>
        <p:spPr bwMode="auto">
          <a:xfrm>
            <a:off x="1043608" y="3573016"/>
            <a:ext cx="3384376" cy="2376264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55576" y="764704"/>
            <a:ext cx="3888432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ОБРАЗОВАТЕЛЬНАЯ ДЕЯТЕЛЬНОСТЬ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ПО МУЗЫКЕ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процессе образовательной деятельности по музыке также реализовывается потребность ребёнка в двигательной активности,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64088" y="1340768"/>
            <a:ext cx="284956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РАЦИОНАЛЬНОЕ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ПИТАНИЕ</a:t>
            </a:r>
            <a:endParaRPr lang="ru-RU" sz="2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http://img0.liveinternet.ru/images/attach/c/5/85/373/85373220_3d9b1c621cce.jpg"/>
          <p:cNvPicPr/>
          <p:nvPr/>
        </p:nvPicPr>
        <p:blipFill>
          <a:blip r:embed="rId4" cstate="print">
            <a:lum bright="-20000" contrast="30000"/>
          </a:blip>
          <a:srcRect/>
          <a:stretch>
            <a:fillRect/>
          </a:stretch>
        </p:blipFill>
        <p:spPr bwMode="auto">
          <a:xfrm>
            <a:off x="5220072" y="2636912"/>
            <a:ext cx="3024336" cy="2909901"/>
          </a:xfrm>
          <a:prstGeom prst="rect">
            <a:avLst/>
          </a:prstGeom>
          <a:noFill/>
          <a:ln w="38100">
            <a:solidFill>
              <a:srgbClr val="00206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900igr.net/up/datai/165813/0001-002-.jpg"/>
          <p:cNvPicPr>
            <a:picLocks noChangeAspect="1" noChangeArrowheads="1"/>
          </p:cNvPicPr>
          <p:nvPr/>
        </p:nvPicPr>
        <p:blipFill>
          <a:blip r:embed="rId3" cstate="print">
            <a:lum bright="-20000" contrast="30000"/>
          </a:blip>
          <a:srcRect/>
          <a:stretch>
            <a:fillRect/>
          </a:stretch>
        </p:blipFill>
        <p:spPr bwMode="auto">
          <a:xfrm>
            <a:off x="0" y="0"/>
            <a:ext cx="9131574" cy="6858000"/>
          </a:xfrm>
          <a:prstGeom prst="rect">
            <a:avLst/>
          </a:prstGeom>
          <a:noFill/>
        </p:spPr>
      </p:pic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4829409" y="548680"/>
            <a:ext cx="3691656" cy="529978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13715" rIns="0" bIns="0" anchor="ctr"/>
          <a:lstStyle/>
          <a:p>
            <a:pPr marL="325445" indent="-324005">
              <a:buSzPct val="45000"/>
              <a:tabLst>
                <a:tab pos="325445" algn="l"/>
                <a:tab pos="731531" algn="l"/>
                <a:tab pos="1139057" algn="l"/>
                <a:tab pos="1546583" algn="l"/>
                <a:tab pos="1954109" algn="l"/>
                <a:tab pos="2361635" algn="l"/>
                <a:tab pos="2769161" algn="l"/>
                <a:tab pos="3176687" algn="l"/>
                <a:tab pos="3584213" algn="l"/>
                <a:tab pos="3991739" algn="l"/>
                <a:tab pos="4399265" algn="l"/>
                <a:tab pos="4806791" algn="l"/>
                <a:tab pos="5214317" algn="l"/>
                <a:tab pos="5621843" algn="l"/>
                <a:tab pos="6029369" algn="l"/>
                <a:tab pos="6436895" algn="l"/>
                <a:tab pos="6844421" algn="l"/>
                <a:tab pos="7251947" algn="l"/>
                <a:tab pos="7659473" algn="l"/>
                <a:tab pos="8066999" algn="l"/>
                <a:tab pos="8474526" algn="l"/>
              </a:tabLs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Человек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хорошей осанкой прекрасен, а красота функциональна 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25445" indent="-324005">
              <a:buSzPct val="45000"/>
              <a:tabLst>
                <a:tab pos="325445" algn="l"/>
                <a:tab pos="731531" algn="l"/>
                <a:tab pos="1139057" algn="l"/>
                <a:tab pos="1546583" algn="l"/>
                <a:tab pos="1954109" algn="l"/>
                <a:tab pos="2361635" algn="l"/>
                <a:tab pos="2769161" algn="l"/>
                <a:tab pos="3176687" algn="l"/>
                <a:tab pos="3584213" algn="l"/>
                <a:tab pos="3991739" algn="l"/>
                <a:tab pos="4399265" algn="l"/>
                <a:tab pos="4806791" algn="l"/>
                <a:tab pos="5214317" algn="l"/>
                <a:tab pos="5621843" algn="l"/>
                <a:tab pos="6029369" algn="l"/>
                <a:tab pos="6436895" algn="l"/>
                <a:tab pos="6844421" algn="l"/>
                <a:tab pos="7251947" algn="l"/>
                <a:tab pos="7659473" algn="l"/>
                <a:tab pos="8066999" algn="l"/>
                <a:tab pos="8474526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есть надежда , что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фраза</a:t>
            </a:r>
          </a:p>
          <a:p>
            <a:pPr marL="325445" indent="-324005">
              <a:buSzPct val="45000"/>
              <a:tabLst>
                <a:tab pos="325445" algn="l"/>
                <a:tab pos="731531" algn="l"/>
                <a:tab pos="1139057" algn="l"/>
                <a:tab pos="1546583" algn="l"/>
                <a:tab pos="1954109" algn="l"/>
                <a:tab pos="2361635" algn="l"/>
                <a:tab pos="2769161" algn="l"/>
                <a:tab pos="3176687" algn="l"/>
                <a:tab pos="3584213" algn="l"/>
                <a:tab pos="3991739" algn="l"/>
                <a:tab pos="4399265" algn="l"/>
                <a:tab pos="4806791" algn="l"/>
                <a:tab pos="5214317" algn="l"/>
                <a:tab pos="5621843" algn="l"/>
                <a:tab pos="6029369" algn="l"/>
                <a:tab pos="6436895" algn="l"/>
                <a:tab pos="6844421" algn="l"/>
                <a:tab pos="7251947" algn="l"/>
                <a:tab pos="7659473" algn="l"/>
                <a:tab pos="8066999" algn="l"/>
                <a:tab pos="8474526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«В здоровом теле – здоровый дух!» станет у нас популярной.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25445" indent="-324005">
              <a:buSzPct val="45000"/>
              <a:tabLst>
                <a:tab pos="325445" algn="l"/>
                <a:tab pos="731531" algn="l"/>
                <a:tab pos="1139057" algn="l"/>
                <a:tab pos="1546583" algn="l"/>
                <a:tab pos="1954109" algn="l"/>
                <a:tab pos="2361635" algn="l"/>
                <a:tab pos="2769161" algn="l"/>
                <a:tab pos="3176687" algn="l"/>
                <a:tab pos="3584213" algn="l"/>
                <a:tab pos="3991739" algn="l"/>
                <a:tab pos="4399265" algn="l"/>
                <a:tab pos="4806791" algn="l"/>
                <a:tab pos="5214317" algn="l"/>
                <a:tab pos="5621843" algn="l"/>
                <a:tab pos="6029369" algn="l"/>
                <a:tab pos="6436895" algn="l"/>
                <a:tab pos="6844421" algn="l"/>
                <a:tab pos="7251947" algn="l"/>
                <a:tab pos="7659473" algn="l"/>
                <a:tab pos="8066999" algn="l"/>
                <a:tab pos="8474526" algn="l"/>
              </a:tabLst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Здоровья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 успехов!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post-53751-1221158065тб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740" y="1985034"/>
            <a:ext cx="3668907" cy="3190354"/>
          </a:xfrm>
          <a:prstGeom prst="rect">
            <a:avLst/>
          </a:prstGeom>
          <a:noFill/>
          <a:ln w="38100">
            <a:solidFill>
              <a:srgbClr val="00206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900igr.net/up/datai/165813/0001-002-.jpg"/>
          <p:cNvPicPr>
            <a:picLocks noChangeAspect="1" noChangeArrowheads="1"/>
          </p:cNvPicPr>
          <p:nvPr/>
        </p:nvPicPr>
        <p:blipFill>
          <a:blip r:embed="rId2" cstate="print">
            <a:lum bright="-20000" contrast="30000"/>
          </a:blip>
          <a:srcRect/>
          <a:stretch>
            <a:fillRect/>
          </a:stretch>
        </p:blipFill>
        <p:spPr bwMode="auto">
          <a:xfrm>
            <a:off x="0" y="0"/>
            <a:ext cx="9131574" cy="6858000"/>
          </a:xfrm>
          <a:prstGeom prst="rect">
            <a:avLst/>
          </a:prstGeom>
          <a:noFill/>
        </p:spPr>
      </p:pic>
      <p:pic>
        <p:nvPicPr>
          <p:cNvPr id="3" name="Прямоугольник 2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412776"/>
            <a:ext cx="7416824" cy="37607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165813/0001-002-.jpg"/>
          <p:cNvPicPr>
            <a:picLocks noChangeAspect="1" noChangeArrowheads="1"/>
          </p:cNvPicPr>
          <p:nvPr/>
        </p:nvPicPr>
        <p:blipFill>
          <a:blip r:embed="rId2" cstate="print">
            <a:lum bright="-20000" contrast="30000"/>
          </a:blip>
          <a:srcRect/>
          <a:stretch>
            <a:fillRect/>
          </a:stretch>
        </p:blipFill>
        <p:spPr bwMode="auto">
          <a:xfrm>
            <a:off x="0" y="0"/>
            <a:ext cx="9131574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55576" y="908720"/>
            <a:ext cx="77048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Повышение компетентности педагогов в области профилактики нарушения осанки в условиях дошкольного образовательного учреждения.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8" name="Picture 6" descr="http://matveev-e-v.ucoz.net/2-1-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2492896"/>
            <a:ext cx="4752528" cy="3421821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165813/0001-002-.jpg"/>
          <p:cNvPicPr>
            <a:picLocks noChangeAspect="1" noChangeArrowheads="1"/>
          </p:cNvPicPr>
          <p:nvPr/>
        </p:nvPicPr>
        <p:blipFill>
          <a:blip r:embed="rId2" cstate="print">
            <a:lum bright="-20000" contrast="30000"/>
          </a:blip>
          <a:srcRect/>
          <a:stretch>
            <a:fillRect/>
          </a:stretch>
        </p:blipFill>
        <p:spPr bwMode="auto">
          <a:xfrm>
            <a:off x="0" y="0"/>
            <a:ext cx="9131574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27584" y="764704"/>
            <a:ext cx="7776864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  <a:p>
            <a:pPr algn="ctr"/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Одним из нередко встречающихся отклонений в физическом развитии в период дошкольного возраста являются дефекты осанки. Осанка человека не только сказывается на красоте его фигуры, всём внешнем облике, но и оказывает прямое влияние на его здоровье. При её ухудшении нарушается функция дыхания и кровообращения, затрудняется деятельность печени и кишечника, снижаются окислительные процессы, что ведёт к понижению физической и умственной работоспособности. Дефекты осанки часто вызывают нарушения зрения (астигматизм, близорукость) и морфофункциональные изменения в позвоночнике, ведущие к сколиозам, кифозам и остеохондрозу. Их предупреждение -задача не только педиатров, но и педагогов.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Дошкольный возраст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период формирования осанки. В этом возрасте формирование структуры костей ещё не завершено. Скелет ребёнка в большей степени состоит из хрящевой ткани, кости недостаточно крепкие, в них мало минеральных солей. Мышцы-разгибатели развиты недостаточно, поэтому осанка неустойчива.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   В связи с этим возрастает значении организации профилактической работы непосредственно в условиях ДОУ, где ребенок находится практически ежедневно, и где, следовательно имеется возможность обеспечить своевременность и регулярность воздействий.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165813/0001-002-.jpg"/>
          <p:cNvPicPr>
            <a:picLocks noChangeAspect="1" noChangeArrowheads="1"/>
          </p:cNvPicPr>
          <p:nvPr/>
        </p:nvPicPr>
        <p:blipFill>
          <a:blip r:embed="rId2" cstate="print">
            <a:lum bright="-20000" contrast="30000"/>
          </a:blip>
          <a:srcRect/>
          <a:stretch>
            <a:fillRect/>
          </a:stretch>
        </p:blipFill>
        <p:spPr bwMode="auto">
          <a:xfrm>
            <a:off x="12426" y="0"/>
            <a:ext cx="9131574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43608" y="764704"/>
            <a:ext cx="7200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«Стройность, величавость, приличие, красота..» - так определял понятие «осанка» В.И. Даль - врач и языковед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23928" y="692696"/>
            <a:ext cx="13163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ОСАНКА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2492896"/>
            <a:ext cx="4032448" cy="35548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0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Признаки правильной осанки:</a:t>
            </a:r>
            <a:endParaRPr lang="ru-RU" sz="2000" b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50000"/>
              </a:spcBef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•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голова приподнята, грудная клетка развернута, плечи - на одном уровне;	</a:t>
            </a:r>
          </a:p>
          <a:p>
            <a:pPr algn="just">
              <a:spcBef>
                <a:spcPct val="5000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если смотреть сзади, голова, шея и позвоночник составляют прямую вертикальную линию;</a:t>
            </a:r>
          </a:p>
          <a:p>
            <a:pPr algn="just">
              <a:spcBef>
                <a:spcPct val="5000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если  смотреть  сбоку, позво­ночник имеет небольшие углубления в шейном и поясничном отделах (лордозы) и небольшую выпуклость в грудном отделе (кифоз).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81600" y="2667000"/>
            <a:ext cx="2024063" cy="289560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6336" y="2780928"/>
            <a:ext cx="775040" cy="2565648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611560" y="1700808"/>
            <a:ext cx="806489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Осанка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это привычное положение тела при стоянии, ходьбе, сидении; формируется в процессе роста, развития и воспитания (в период от 5 до 18 лет).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165813/0001-002-.jpg"/>
          <p:cNvPicPr>
            <a:picLocks noChangeAspect="1" noChangeArrowheads="1"/>
          </p:cNvPicPr>
          <p:nvPr/>
        </p:nvPicPr>
        <p:blipFill>
          <a:blip r:embed="rId2" cstate="print">
            <a:lum bright="-20000" contrast="30000"/>
          </a:blip>
          <a:srcRect/>
          <a:stretch>
            <a:fillRect/>
          </a:stretch>
        </p:blipFill>
        <p:spPr bwMode="auto">
          <a:xfrm>
            <a:off x="12426" y="0"/>
            <a:ext cx="9131574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99592" y="1988840"/>
            <a:ext cx="4176464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голова выдвинута за продольную ось тела (опущенная голова);</a:t>
            </a:r>
          </a:p>
          <a:p>
            <a:pPr algn="just">
              <a:spcBef>
                <a:spcPct val="5000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 плечи сведены вперед, подняты (или асимметричное положение плеч);</a:t>
            </a:r>
          </a:p>
          <a:p>
            <a:pPr algn="just">
              <a:spcBef>
                <a:spcPct val="5000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круглая спина, запавшая грудная клетка; живот выпячен, таз отставлен назад;</a:t>
            </a:r>
          </a:p>
          <a:p>
            <a:pPr algn="just">
              <a:spcBef>
                <a:spcPct val="5000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  излишне увеличен поясничный изгиб.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908720"/>
            <a:ext cx="66967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ПРИЗНАКИ НЕПРАВИЛЬНОЙ ОСАНКИ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060848"/>
            <a:ext cx="2192338" cy="312420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68344" y="2204864"/>
            <a:ext cx="954088" cy="2895600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up/datai/165813/0001-002-.jpg"/>
          <p:cNvPicPr>
            <a:picLocks noChangeAspect="1" noChangeArrowheads="1"/>
          </p:cNvPicPr>
          <p:nvPr/>
        </p:nvPicPr>
        <p:blipFill>
          <a:blip r:embed="rId2" cstate="print">
            <a:lum bright="-20000" contrast="30000"/>
          </a:blip>
          <a:srcRect/>
          <a:stretch>
            <a:fillRect/>
          </a:stretch>
        </p:blipFill>
        <p:spPr bwMode="auto">
          <a:xfrm>
            <a:off x="12426" y="0"/>
            <a:ext cx="9131574" cy="6858000"/>
          </a:xfrm>
          <a:prstGeom prst="rect">
            <a:avLst/>
          </a:prstGeom>
          <a:noFill/>
        </p:spPr>
      </p:pic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971600" y="1582634"/>
            <a:ext cx="7344816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Есть не только явные, хорошо видимые признаки нарушений осанки, но и скрытые симптомы: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Ребенок быстро устает, вялый, неуклюжий.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Не любит подвижные игры.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Жалуется, что у него болит голова или шея.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После длительной прогулки хнычет, что у него болят ножки.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Сидит, упираясь руками в сиденье стула.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Не может длительно находиться в одном положении.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89450" algn="l"/>
              </a:tabLs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«Хруст» в различных суставах при движениях у детей старше 2-х лет.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95736" y="980728"/>
            <a:ext cx="438119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 «ТАЙНЫХ» СИМПТОМОВ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up/datai/165813/0001-002-.jpg"/>
          <p:cNvPicPr>
            <a:picLocks noChangeAspect="1" noChangeArrowheads="1"/>
          </p:cNvPicPr>
          <p:nvPr/>
        </p:nvPicPr>
        <p:blipFill>
          <a:blip r:embed="rId2" cstate="print">
            <a:lum bright="-20000" contrast="30000"/>
          </a:blip>
          <a:srcRect/>
          <a:stretch>
            <a:fillRect/>
          </a:stretch>
        </p:blipFill>
        <p:spPr bwMode="auto">
          <a:xfrm>
            <a:off x="0" y="0"/>
            <a:ext cx="9131574" cy="6858000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822754" y="554142"/>
            <a:ext cx="5498492" cy="44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3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Причины нарушения осанки у детей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4788024" y="941241"/>
            <a:ext cx="3744416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Мебель, не соответствующая возрасту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Постоянное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придерживание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ребенка при ходьбе за одну и ту же руку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Привычка ребенка стоять с опорой на одну и ту же ногу</a:t>
            </a:r>
            <a:endParaRPr lang="ru-RU" sz="16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Неправильная поза во время сна (ребенок спит, поджав ноги к животу, «калачиком», и пр.) Неправильная поза при сидении (наклонившись вперед, закинув руки за спину стула, подложив под себя ногу)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Нарушения осанки чаще развиваются у малоподвижных, ослабленных детей с плохо развитой мускулатурой.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://www.dou38.ru/br57/images/stories/sport/16.05.jpg"/>
          <p:cNvPicPr/>
          <p:nvPr/>
        </p:nvPicPr>
        <p:blipFill>
          <a:blip r:embed="rId3" cstate="print">
            <a:lum bright="-10000" contrast="40000"/>
          </a:blip>
          <a:srcRect/>
          <a:stretch>
            <a:fillRect/>
          </a:stretch>
        </p:blipFill>
        <p:spPr bwMode="auto">
          <a:xfrm>
            <a:off x="971601" y="1124744"/>
            <a:ext cx="3600400" cy="4896544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165813/0001-002-.jpg"/>
          <p:cNvPicPr>
            <a:picLocks noChangeAspect="1" noChangeArrowheads="1"/>
          </p:cNvPicPr>
          <p:nvPr/>
        </p:nvPicPr>
        <p:blipFill>
          <a:blip r:embed="rId2" cstate="print">
            <a:lum bright="-20000" contrast="30000"/>
          </a:blip>
          <a:srcRect/>
          <a:stretch>
            <a:fillRect/>
          </a:stretch>
        </p:blipFill>
        <p:spPr bwMode="auto">
          <a:xfrm>
            <a:off x="12426" y="0"/>
            <a:ext cx="9131574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5576" y="1412776"/>
            <a:ext cx="7776864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Поскольку на рост и формирование осанки оказывают влияние условия окружающей среды, родители и сотрудники дошкольных учреждений, должны контролировать позы детей при сидении, стоянии, ходьбе.</a:t>
            </a:r>
          </a:p>
          <a:p>
            <a:pPr algn="ctr"/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Важное значение имеют:</a:t>
            </a:r>
          </a:p>
          <a:p>
            <a:endParaRPr lang="ru-RU" sz="2000" b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Своевременное правильное питание;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Свежий воздух;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Подбор мебели в соответствии с длиной тела;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Оптимальная освещённость;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Привычка правильно переносить тяжёлые предметы;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Привычка правильно сидеть за столом;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Расслаблять мышцы тела;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Следить за собственной походкой.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27784" y="764704"/>
            <a:ext cx="39985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МЕРЫ ПРОФИЛАКТИКИ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55976" y="3573016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200" dirty="0" smtClean="0">
                <a:solidFill>
                  <a:schemeClr val="tx2"/>
                </a:solidFill>
              </a:rPr>
              <a:t>.</a:t>
            </a:r>
            <a:endParaRPr lang="ru-RU" sz="12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900igr.net/up/datai/165813/0001-002-.jpg"/>
          <p:cNvPicPr>
            <a:picLocks noChangeAspect="1" noChangeArrowheads="1"/>
          </p:cNvPicPr>
          <p:nvPr/>
        </p:nvPicPr>
        <p:blipFill>
          <a:blip r:embed="rId2" cstate="print">
            <a:lum bright="-20000" contrast="30000"/>
          </a:blip>
          <a:srcRect/>
          <a:stretch>
            <a:fillRect/>
          </a:stretch>
        </p:blipFill>
        <p:spPr bwMode="auto">
          <a:xfrm>
            <a:off x="0" y="0"/>
            <a:ext cx="9131574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764704"/>
            <a:ext cx="813690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ДВИГАТЕЛЬНАЯ АКТИВНОСТЬ ДЕТЕЙ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Относится к основным факторам, определяющим состояние опорно-двигательного аппарата и должна составлять не менее 6 часов в день. Потребность ребёнка в двигательной активности реализуется в процессе: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УТРЕННЕЙ ГИМНАСТИКИ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утренней гимнастике помимо основной задачи: пробуждения организма и положительного настроя детей на весь день, уделяется большое внимание формированию навыка правильной осанки, решаются задачи укрепления мышечного корсета, профилактики плоскостопия и.т.д.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Поэтому воспитатель должен сделать всё от себя зависящее, чтобы обеспечить 100% посещаемость утренней зарядки. А это, прежде всего, работа с родителями.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13" descr="Дети в детском саду делают зарядку"/>
          <p:cNvPicPr>
            <a:picLocks noChangeAspect="1" noChangeArrowheads="1"/>
          </p:cNvPicPr>
          <p:nvPr/>
        </p:nvPicPr>
        <p:blipFill>
          <a:blip r:embed="rId3" cstate="print">
            <a:lum bright="-20000" contrast="40000"/>
          </a:blip>
          <a:srcRect/>
          <a:stretch>
            <a:fillRect/>
          </a:stretch>
        </p:blipFill>
        <p:spPr bwMode="auto">
          <a:xfrm>
            <a:off x="2699792" y="4653136"/>
            <a:ext cx="3456384" cy="1730957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1297</TotalTime>
  <Words>763</Words>
  <Application>Microsoft Office PowerPoint</Application>
  <PresentationFormat>Экран (4:3)</PresentationFormat>
  <Paragraphs>100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админ</cp:lastModifiedBy>
  <cp:revision>99</cp:revision>
  <dcterms:created xsi:type="dcterms:W3CDTF">2019-01-15T18:59:31Z</dcterms:created>
  <dcterms:modified xsi:type="dcterms:W3CDTF">2019-01-21T17:56:49Z</dcterms:modified>
</cp:coreProperties>
</file>