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7" r:id="rId3"/>
    <p:sldId id="258" r:id="rId4"/>
    <p:sldId id="256" r:id="rId5"/>
    <p:sldId id="259" r:id="rId6"/>
    <p:sldId id="260" r:id="rId7"/>
    <p:sldId id="261" r:id="rId8"/>
    <p:sldId id="262" r:id="rId9"/>
    <p:sldId id="269" r:id="rId10"/>
    <p:sldId id="264" r:id="rId11"/>
    <p:sldId id="263" r:id="rId12"/>
    <p:sldId id="265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1340769"/>
            <a:ext cx="7948405" cy="3024336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Открытый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урок русского языка </a:t>
            </a: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8 </a:t>
            </a:r>
            <a:r>
              <a:rPr lang="ru-RU" sz="36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классе для детей с нарушением слуха (слабослышащие) </a:t>
            </a: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по теме:</a:t>
            </a:r>
            <a:endParaRPr lang="ru-RU" sz="3600" dirty="0">
              <a:latin typeface="Times New Roman"/>
              <a:ea typeface="Times New Roman"/>
            </a:endParaRPr>
          </a:p>
          <a:p>
            <a:pPr marL="0" indent="0" algn="ctr">
              <a:lnSpc>
                <a:spcPct val="150000"/>
              </a:lnSpc>
              <a:spcAft>
                <a:spcPts val="0"/>
              </a:spcAft>
              <a:buNone/>
            </a:pPr>
            <a:r>
              <a:rPr lang="ru-RU" sz="3600" b="1" dirty="0">
                <a:solidFill>
                  <a:srgbClr val="000000"/>
                </a:solidFill>
                <a:latin typeface="Times New Roman"/>
                <a:ea typeface="Times New Roman"/>
              </a:rPr>
              <a:t>"Однородные члены предложения"</a:t>
            </a:r>
            <a:endParaRPr lang="ru-RU" sz="36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8026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075240" cy="7432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Первоцветы</a:t>
            </a:r>
            <a:endParaRPr lang="ru-RU" dirty="0"/>
          </a:p>
        </p:txBody>
      </p:sp>
      <p:pic>
        <p:nvPicPr>
          <p:cNvPr id="2050" name="Picture 2" descr="C:\Users\100\Downloads\hello_html_43bf0d5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81590"/>
            <a:ext cx="7505600" cy="562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888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00\Downloads\lepestki-tyulpan-klumb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8324987" cy="46805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04664"/>
            <a:ext cx="8964488" cy="1143000"/>
          </a:xfrm>
        </p:spPr>
        <p:txBody>
          <a:bodyPr>
            <a:noAutofit/>
          </a:bodyPr>
          <a:lstStyle/>
          <a:p>
            <a:r>
              <a:rPr lang="ru-RU" sz="3200" dirty="0" smtClean="0"/>
              <a:t>Задание: написать ответ на вопрос, подчеркнуть однородные члены предложения.</a:t>
            </a:r>
            <a:br>
              <a:rPr lang="ru-RU" sz="3200" dirty="0" smtClean="0"/>
            </a:br>
            <a:r>
              <a:rPr lang="ru-RU" sz="3200" dirty="0" smtClean="0"/>
              <a:t>Какие цветы ты видишь на картинке?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8280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204864"/>
            <a:ext cx="8244904" cy="4320480"/>
          </a:xfrm>
        </p:spPr>
        <p:txBody>
          <a:bodyPr>
            <a:normAutofit lnSpcReduction="10000"/>
          </a:bodyPr>
          <a:lstStyle/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Найти грамматическую основу предложения.</a:t>
            </a:r>
            <a:endParaRPr lang="ru-RU" sz="2800" dirty="0">
              <a:latin typeface="Times New Roman"/>
              <a:ea typeface="Times New Roman"/>
            </a:endParaRPr>
          </a:p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Убедиться в том, что предложение осложнено однородными членами.</a:t>
            </a:r>
            <a:endParaRPr lang="ru-RU" sz="2800" dirty="0">
              <a:latin typeface="Times New Roman"/>
              <a:ea typeface="Times New Roman"/>
            </a:endParaRPr>
          </a:p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Посмотреть, как соединены: с помощью союзов или интонацией перечисления.</a:t>
            </a:r>
            <a:endParaRPr lang="ru-RU" sz="2800" dirty="0">
              <a:latin typeface="Times New Roman"/>
              <a:ea typeface="Times New Roman"/>
            </a:endParaRPr>
          </a:p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Если интонацией перечисления, то ставим запятую.</a:t>
            </a:r>
            <a:endParaRPr lang="ru-RU" sz="2800" dirty="0">
              <a:latin typeface="Times New Roman"/>
              <a:ea typeface="Times New Roman"/>
            </a:endParaRPr>
          </a:p>
          <a:p>
            <a:pPr lvl="0">
              <a:tabLst>
                <a:tab pos="457200" algn="l"/>
              </a:tabLs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Если союзами, то смотрим какими: И </a:t>
            </a:r>
            <a:r>
              <a:rPr lang="ru-RU" sz="2800" dirty="0" err="1">
                <a:solidFill>
                  <a:srgbClr val="000000"/>
                </a:solidFill>
                <a:latin typeface="Times New Roman"/>
                <a:ea typeface="Times New Roman"/>
              </a:rPr>
              <a:t>и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 ДА в значении И – не ставим запятую, А, НО и ДА в значении НО – ставим запятую.</a:t>
            </a:r>
            <a:endParaRPr lang="ru-RU" sz="28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435280" cy="1650512"/>
          </a:xfrm>
        </p:spPr>
        <p:txBody>
          <a:bodyPr>
            <a:noAutofit/>
          </a:bodyPr>
          <a:lstStyle/>
          <a:p>
            <a:r>
              <a:rPr lang="ru-RU" sz="3600" dirty="0" smtClean="0"/>
              <a:t>Как расставить знаки препинания в предложениях с однородными членами?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7023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2276873"/>
            <a:ext cx="8424935" cy="4248472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200000"/>
              </a:lnSpc>
              <a:spcAft>
                <a:spcPts val="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ГУЛЯЛИ</a:t>
            </a: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, ЛИСА, ГУСИ, КУРЫ, УТКИ, ЗАКУДАХТАЛИ, ПОДКРАЛАСЬ, УБЕЖАЛА, ЗАШИПЕЛИ, СХВАТИЛА, </a:t>
            </a:r>
            <a:r>
              <a:rPr lang="ru-RU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ЗАКРЯКАЛИ, ВО ДВОРЕ, ВДРУГ, К НИМ, УТКУ, И</a:t>
            </a:r>
            <a:endParaRPr lang="ru-RU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Задание: составить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предложения с однородными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членами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в связный рассказ.</a:t>
            </a:r>
            <a:r>
              <a:rPr lang="ru-RU" sz="4000" dirty="0">
                <a:latin typeface="Times New Roman"/>
                <a:ea typeface="Times New Roman"/>
              </a:rPr>
              <a:t/>
            </a:r>
            <a:br>
              <a:rPr lang="ru-RU" sz="4000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01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1" y="1844824"/>
            <a:ext cx="8424936" cy="4680519"/>
          </a:xfrm>
        </p:spPr>
        <p:txBody>
          <a:bodyPr>
            <a:no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latin typeface="Times New Roman"/>
                <a:ea typeface="Times New Roman"/>
              </a:rPr>
              <a:t>- 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</a:rPr>
              <a:t>предложение состоит из слов и выражает законченную мысль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</a:rPr>
              <a:t>- по цели предложения бывают повествовательные, вопросительные, побудительные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</a:rPr>
              <a:t>- по интонации - восклицательные, невосклицательные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</a:rPr>
              <a:t>- по наличию второстепенных членов предложения бывают 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распространённые</a:t>
            </a: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</a:rPr>
              <a:t>, </a:t>
            </a:r>
            <a:r>
              <a:rPr lang="ru-RU" sz="28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нераспространённые</a:t>
            </a:r>
            <a:endParaRPr lang="ru-RU" sz="40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2800" i="1" dirty="0">
                <a:solidFill>
                  <a:srgbClr val="000000"/>
                </a:solidFill>
                <a:latin typeface="Times New Roman"/>
                <a:ea typeface="Times New Roman"/>
              </a:rPr>
              <a:t>-по наличию главных членов простые и сложные.</a:t>
            </a:r>
            <a:endParaRPr lang="ru-RU" sz="40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предложение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1989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420888"/>
            <a:ext cx="7992888" cy="3450696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200" i="1" dirty="0">
                <a:solidFill>
                  <a:srgbClr val="000000"/>
                </a:solidFill>
                <a:latin typeface="Times New Roman"/>
                <a:ea typeface="Times New Roman"/>
              </a:rPr>
              <a:t>- члены предложения могут быть главными и второстепенными</a:t>
            </a:r>
            <a:endParaRPr lang="ru-RU" sz="4400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solidFill>
                  <a:srgbClr val="000000"/>
                </a:solidFill>
                <a:latin typeface="Times New Roman"/>
                <a:ea typeface="Times New Roman"/>
              </a:rPr>
              <a:t>- главными членами предложения называются подлежащее и сказуемое</a:t>
            </a:r>
            <a:endParaRPr lang="ru-RU" sz="4400" i="1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</a:pPr>
            <a:r>
              <a:rPr lang="ru-RU" sz="3200" i="1" dirty="0">
                <a:solidFill>
                  <a:srgbClr val="000000"/>
                </a:solidFill>
                <a:latin typeface="Times New Roman"/>
                <a:ea typeface="Times New Roman"/>
              </a:rPr>
              <a:t>- второстепенные члены – дополнение, определение, обстоятельство</a:t>
            </a:r>
            <a:endParaRPr lang="ru-RU" sz="4400" i="1" dirty="0">
              <a:effectLst/>
              <a:latin typeface="Times New Roman"/>
              <a:ea typeface="Times New Roman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</a:t>
            </a:r>
            <a:r>
              <a:rPr lang="ru-RU" dirty="0" smtClean="0"/>
              <a:t>лены предложения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3589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Однородные члены предложения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81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04864"/>
            <a:ext cx="8272429" cy="3450696"/>
          </a:xfrm>
        </p:spPr>
        <p:txBody>
          <a:bodyPr>
            <a:noAutofit/>
          </a:bodyPr>
          <a:lstStyle/>
          <a:p>
            <a:pPr marL="0" indent="0">
              <a:spcAft>
                <a:spcPts val="0"/>
              </a:spcAft>
              <a:buNone/>
            </a:pP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Признаки </a:t>
            </a:r>
            <a:r>
              <a:rPr lang="ru-RU" sz="3600" dirty="0">
                <a:solidFill>
                  <a:srgbClr val="000000"/>
                </a:solidFill>
                <a:latin typeface="Times New Roman"/>
                <a:ea typeface="Times New Roman"/>
              </a:rPr>
              <a:t>однородных </a:t>
            </a:r>
            <a:r>
              <a:rPr lang="ru-RU" sz="36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членов</a:t>
            </a:r>
            <a:endParaRPr lang="ru-RU" sz="3600" dirty="0">
              <a:latin typeface="Times New Roman"/>
              <a:ea typeface="Times New Roman"/>
            </a:endParaRPr>
          </a:p>
          <a:p>
            <a:pPr>
              <a:spcAft>
                <a:spcPts val="0"/>
              </a:spcAft>
              <a:buFontTx/>
              <a:buChar char="-"/>
            </a:pP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</a:rPr>
              <a:t>о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твечают 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</a:rPr>
              <a:t>на один и тот же 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вопрос;</a:t>
            </a:r>
          </a:p>
          <a:p>
            <a:pPr>
              <a:spcAft>
                <a:spcPts val="0"/>
              </a:spcAft>
              <a:buFontTx/>
              <a:buChar char="-"/>
            </a:pP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относятся 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</a:rPr>
              <a:t>к одному члену 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предложения;</a:t>
            </a:r>
          </a:p>
          <a:p>
            <a:pPr>
              <a:spcAft>
                <a:spcPts val="0"/>
              </a:spcAft>
              <a:buFontTx/>
              <a:buChar char="-"/>
            </a:pP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связаны </a:t>
            </a:r>
            <a:r>
              <a:rPr lang="ru-RU" sz="3600" i="1" dirty="0">
                <a:solidFill>
                  <a:srgbClr val="000000"/>
                </a:solidFill>
                <a:latin typeface="Times New Roman"/>
                <a:ea typeface="Times New Roman"/>
              </a:rPr>
              <a:t>интонацией перечисления или </a:t>
            </a:r>
            <a:r>
              <a:rPr lang="ru-RU" sz="3600" i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союзами.</a:t>
            </a:r>
            <a:endParaRPr lang="ru-RU" sz="3600" dirty="0">
              <a:latin typeface="Times New Roman"/>
              <a:ea typeface="Times New Roman"/>
            </a:endParaRPr>
          </a:p>
          <a:p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знать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8541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636912"/>
            <a:ext cx="8496944" cy="1296144"/>
          </a:xfrm>
        </p:spPr>
        <p:txBody>
          <a:bodyPr>
            <a:normAutofit lnSpcReduction="10000"/>
          </a:bodyPr>
          <a:lstStyle/>
          <a:p>
            <a:r>
              <a:rPr lang="ru-RU" sz="4000" i="1" dirty="0"/>
              <a:t>Находить однородные члены, расставлять запятые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уметь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69830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00\Downloads\afd1feb0c497b9c9f69969eded7334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929" y="964244"/>
            <a:ext cx="2880320" cy="2060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Весна</a:t>
            </a:r>
            <a:endParaRPr lang="ru-RU" dirty="0"/>
          </a:p>
        </p:txBody>
      </p:sp>
      <p:pic>
        <p:nvPicPr>
          <p:cNvPr id="1028" name="Picture 4" descr="C:\Users\100\Downloads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61157"/>
            <a:ext cx="3600400" cy="2403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100\Downloads\151815184_gFWKF1eopA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80"/>
          <a:stretch/>
        </p:blipFill>
        <p:spPr bwMode="auto">
          <a:xfrm>
            <a:off x="3151972" y="1592522"/>
            <a:ext cx="2406881" cy="307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100\Downloads\hlaZwz1ry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709" y="4202184"/>
            <a:ext cx="3392014" cy="2120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100\Downloads\sne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036031"/>
            <a:ext cx="3541635" cy="2345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67944" y="477812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/>
              <a:t>капЕль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586296" y="3467964"/>
            <a:ext cx="16369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протАлина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1061450" y="3012443"/>
            <a:ext cx="17091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полов</a:t>
            </a:r>
            <a:r>
              <a:rPr lang="ru-RU" sz="2400" dirty="0" err="1">
                <a:latin typeface="Verdana"/>
                <a:ea typeface="Verdana"/>
                <a:cs typeface="Verdana"/>
              </a:rPr>
              <a:t>О</a:t>
            </a:r>
            <a:r>
              <a:rPr lang="ru-RU" sz="2400" dirty="0" err="1" smtClean="0"/>
              <a:t>дье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640262" y="6172321"/>
            <a:ext cx="9669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err="1" smtClean="0"/>
              <a:t>ручЕй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605784" y="6303464"/>
            <a:ext cx="20778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err="1" smtClean="0"/>
              <a:t>первоцвЕты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304617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528" y="24517"/>
            <a:ext cx="7787208" cy="10024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Задание: узнать названия цветов.</a:t>
            </a:r>
            <a:endParaRPr lang="ru-RU" dirty="0"/>
          </a:p>
        </p:txBody>
      </p:sp>
      <p:pic>
        <p:nvPicPr>
          <p:cNvPr id="2051" name="Picture 3" descr="C:\Users\100\Downloads\kroku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803738"/>
            <a:ext cx="4022742" cy="251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00\Downloads\98158788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392" y="1605254"/>
            <a:ext cx="3139229" cy="41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00\Downloads\schluesselblume-primula-veris-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989" y="3682640"/>
            <a:ext cx="4022742" cy="266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92286" y="5214296"/>
            <a:ext cx="328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347131" y="2948620"/>
            <a:ext cx="3228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2</a:t>
            </a:r>
            <a:endParaRPr lang="ru-RU" sz="2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347132" y="5930415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3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45184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528" y="24517"/>
            <a:ext cx="7787208" cy="100244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Задание: узнать названия цветов.</a:t>
            </a:r>
            <a:endParaRPr lang="ru-RU" dirty="0"/>
          </a:p>
        </p:txBody>
      </p:sp>
      <p:pic>
        <p:nvPicPr>
          <p:cNvPr id="2051" name="Picture 3" descr="C:\Users\100\Downloads\krokus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768316"/>
            <a:ext cx="4022742" cy="2514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00\Downloads\98158788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392" y="1605254"/>
            <a:ext cx="3139229" cy="417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100\Downloads\schluesselblume-primula-veris-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3989" y="3682640"/>
            <a:ext cx="4022742" cy="2662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17869" y="5780429"/>
            <a:ext cx="2541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1. </a:t>
            </a:r>
            <a:r>
              <a:rPr lang="ru-RU" sz="3200" b="1" dirty="0" err="1" smtClean="0">
                <a:solidFill>
                  <a:prstClr val="black"/>
                </a:solidFill>
              </a:rPr>
              <a:t>ГиацИнт</a:t>
            </a:r>
            <a:endParaRPr lang="ru-RU" sz="3200" b="1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20777" y="3190336"/>
            <a:ext cx="34459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2. </a:t>
            </a:r>
            <a:r>
              <a:rPr lang="ru-RU" sz="2800" b="1" dirty="0" err="1" smtClean="0">
                <a:solidFill>
                  <a:prstClr val="black"/>
                </a:solidFill>
              </a:rPr>
              <a:t>КрОкус</a:t>
            </a:r>
            <a:r>
              <a:rPr lang="ru-RU" sz="2800" b="1" dirty="0" smtClean="0">
                <a:solidFill>
                  <a:prstClr val="black"/>
                </a:solidFill>
              </a:rPr>
              <a:t> (шафран)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5032" y="6334780"/>
            <a:ext cx="1968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3. </a:t>
            </a:r>
            <a:r>
              <a:rPr lang="ru-RU" sz="2800" b="1" dirty="0" err="1" smtClean="0">
                <a:solidFill>
                  <a:prstClr val="black"/>
                </a:solidFill>
              </a:rPr>
              <a:t>ПрИмула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68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1767</TotalTime>
  <Words>251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Презентация PowerPoint</vt:lpstr>
      <vt:lpstr>предложение</vt:lpstr>
      <vt:lpstr>члены предложения</vt:lpstr>
      <vt:lpstr>Однородные члены предложения</vt:lpstr>
      <vt:lpstr>знать</vt:lpstr>
      <vt:lpstr>уметь</vt:lpstr>
      <vt:lpstr>Весна</vt:lpstr>
      <vt:lpstr>Задание: узнать названия цветов.</vt:lpstr>
      <vt:lpstr>Задание: узнать названия цветов.</vt:lpstr>
      <vt:lpstr>Первоцветы</vt:lpstr>
      <vt:lpstr>Задание: написать ответ на вопрос, подчеркнуть однородные члены предложения. Какие цветы ты видишь на картинке?</vt:lpstr>
      <vt:lpstr>Как расставить знаки препинания в предложениях с однородными членами?</vt:lpstr>
      <vt:lpstr>Задание: составить предложения с однородными членами в связный рассказ.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Однородные члены предложения</dc:title>
  <dc:creator>Тихонова Е.М.</dc:creator>
  <cp:lastModifiedBy>100</cp:lastModifiedBy>
  <cp:revision>34</cp:revision>
  <dcterms:created xsi:type="dcterms:W3CDTF">2020-04-17T07:41:07Z</dcterms:created>
  <dcterms:modified xsi:type="dcterms:W3CDTF">2021-06-08T09:36:18Z</dcterms:modified>
</cp:coreProperties>
</file>