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+xml" PartName="/ppt/slides/slide38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+xml" PartName="/ppt/slides/slide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17.xml"/>
  <Override ContentType="application/vnd.openxmlformats-officedocument.presentationml.slide+xml" PartName="/ppt/slides/slide2.xml"/>
  <Override ContentType="application/vnd.openxmlformats-officedocument.presentationml.slide+xml" PartName="/ppt/slides/slide16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5.xml"/>
  <Default ContentType="application/vnd.openxmlformats-package.relationships+xml" Extension="rels"/>
  <Default ContentType="application/xml" Extension="xml"/>
  <Override ContentType="application/vnd.openxmlformats-officedocument.presentationml.slide+xml" PartName="/ppt/slides/slide14.xml"/>
  <Override ContentType="application/vnd.openxmlformats-officedocument.presentationml.slide+xml" PartName="/ppt/slides/slide23.xml"/>
  <Override ContentType="application/vnd.openxmlformats-officedocument.presentationml.slide+xml" PartName="/ppt/slides/slide32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3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+xml" PartName="/ppt/slides/slide39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slide+xml" PartName="/ppt/slides/slide3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theme+xml" PartName="/ppt/theme/theme2.xml"/>
  <Override ContentType="application/vnd.openxmlformats-officedocument.presentationml.slide+xml" PartName="/ppt/slides/slide1.xml"/>
  <Override ContentType="application/vnd.openxmlformats-officedocument.presentationml.slide+xml" PartName="/ppt/slides/slide15.xml"/>
  <Override ContentType="application/vnd.openxmlformats-officedocument.presentationml.slide+xml" PartName="/ppt/slides/slide24.xml"/>
  <Override ContentType="application/vnd.openxmlformats-officedocument.presentationml.slide+xml" PartName="/ppt/slides/slide33.xml"/>
  <Override ContentType="application/vnd.openxmlformats-officedocument.presentationml.slide+xml" PartName="/ppt/slides/slide35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6.xml"/>
  <Default ContentType="image/jpeg" Extension="jpeg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22.xml"/>
  <Override ContentType="application/vnd.openxmlformats-officedocument.presentationml.slide+xml" PartName="/ppt/slides/slide3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4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0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75" r:id="rId6"/>
    <p:sldId id="260" r:id="rId7"/>
    <p:sldId id="261" r:id="rId8"/>
    <p:sldId id="264" r:id="rId9"/>
    <p:sldId id="265" r:id="rId10"/>
    <p:sldId id="266" r:id="rId11"/>
    <p:sldId id="298" r:id="rId12"/>
    <p:sldId id="268" r:id="rId13"/>
    <p:sldId id="284" r:id="rId14"/>
    <p:sldId id="292" r:id="rId15"/>
    <p:sldId id="278" r:id="rId16"/>
    <p:sldId id="282" r:id="rId17"/>
    <p:sldId id="276" r:id="rId18"/>
    <p:sldId id="279" r:id="rId19"/>
    <p:sldId id="280" r:id="rId20"/>
    <p:sldId id="285" r:id="rId21"/>
    <p:sldId id="293" r:id="rId22"/>
    <p:sldId id="274" r:id="rId23"/>
    <p:sldId id="281" r:id="rId24"/>
    <p:sldId id="286" r:id="rId25"/>
    <p:sldId id="288" r:id="rId26"/>
    <p:sldId id="294" r:id="rId27"/>
    <p:sldId id="277" r:id="rId28"/>
    <p:sldId id="289" r:id="rId29"/>
    <p:sldId id="290" r:id="rId30"/>
    <p:sldId id="291" r:id="rId31"/>
    <p:sldId id="269" r:id="rId32"/>
    <p:sldId id="297" r:id="rId33"/>
    <p:sldId id="295" r:id="rId34"/>
    <p:sldId id="296" r:id="rId35"/>
    <p:sldId id="301" r:id="rId36"/>
    <p:sldId id="287" r:id="rId37"/>
    <p:sldId id="302" r:id="rId38"/>
    <p:sldId id="300" r:id="rId39"/>
    <p:sldId id="299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D60093"/>
    <a:srgbClr val="CB62BD"/>
    <a:srgbClr val="8F008F"/>
    <a:srgbClr val="AB019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C491E2-23D7-48E5-8183-5FB351F0541F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05755A-5E8F-4810-BD71-C93C9D5A6A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4003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5755A-5E8F-4810-BD71-C93C9D5A6A73}" type="slidenum">
              <a:rPr lang="ru-RU" smtClean="0"/>
              <a:pPr/>
              <a:t>34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89253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33904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8429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93636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0325020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69260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34998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35964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4407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952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0462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0410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2888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95082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6957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625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6728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27702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7432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1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  <p:sldLayoutId id="2147483832" r:id="rId12"/>
    <p:sldLayoutId id="2147483833" r:id="rId13"/>
    <p:sldLayoutId id="2147483834" r:id="rId14"/>
    <p:sldLayoutId id="2147483835" r:id="rId15"/>
    <p:sldLayoutId id="2147483836" r:id="rId16"/>
    <p:sldLayoutId id="214748383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nsportal.ru/node/3889935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7.xml.rels><?xml version="1.0" encoding="UTF-8" standalone="yes" ?><Relationships xmlns="http://schemas.openxmlformats.org/package/2006/relationships"><Relationship Id="rId3" Target="../media/image22.jpeg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 ?><Relationships xmlns="http://schemas.openxmlformats.org/package/2006/relationships"><Relationship Id="rId3" Target="../media/image26.jpeg" Type="http://schemas.openxmlformats.org/officeDocument/2006/relationships/image"/><Relationship Id="rId2" Target="../media/image2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2" Target="../media/image2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hyperlink" Target="https://www.instagram.com/p/CFoFV8QojBP/?igshid=75clpnvcbim0" TargetMode="External"/><Relationship Id="rId7" Type="http://schemas.openxmlformats.org/officeDocument/2006/relationships/image" Target="../media/image31.jpeg"/><Relationship Id="rId2" Type="http://schemas.openxmlformats.org/officeDocument/2006/relationships/hyperlink" Target="https://www.instagram.com/p/CGUpqdZnq8C/?igshid=12nhyb4w7tz4x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hyperlink" Target="https://www.instagram.com/p/CNCmfdmrJTQ/?igshid=5autnht1uar5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24.xml.rels><?xml version="1.0" encoding="UTF-8" standalone="yes" ?><Relationships xmlns="http://schemas.openxmlformats.org/package/2006/relationships"><Relationship Id="rId3" Target="../media/image39.jpeg" Type="http://schemas.openxmlformats.org/officeDocument/2006/relationships/image"/><Relationship Id="rId2" Target="../media/image38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40.jpeg" Type="http://schemas.openxmlformats.org/officeDocument/2006/relationships/image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26.xml.rels><?xml version="1.0" encoding="UTF-8" standalone="yes" ?><Relationships xmlns="http://schemas.openxmlformats.org/package/2006/relationships"><Relationship Id="rId3" Target="../media/image45.jpeg" Type="http://schemas.openxmlformats.org/officeDocument/2006/relationships/image"/><Relationship Id="rId2" Target="../media/image44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46.jpeg" Type="http://schemas.openxmlformats.org/officeDocument/2006/relationships/image"/></Relationships>
</file>

<file path=ppt/slides/_rels/slide27.xml.rels><?xml version="1.0" encoding="UTF-8" standalone="yes" ?><Relationships xmlns="http://schemas.openxmlformats.org/package/2006/relationships"><Relationship Id="rId3" Target="../media/image48.jpeg" Type="http://schemas.openxmlformats.org/officeDocument/2006/relationships/image"/><Relationship Id="rId2" Target="../media/image4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29.xml.rels><?xml version="1.0" encoding="UTF-8" standalone="yes" ?><Relationships xmlns="http://schemas.openxmlformats.org/package/2006/relationships"><Relationship Id="rId3" Target="../media/image53.jpeg" Type="http://schemas.openxmlformats.org/officeDocument/2006/relationships/image"/><Relationship Id="rId2" Target="../media/image5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jpeg"/></Relationships>
</file>

<file path=ppt/slides/_rels/slide31.xml.rels><?xml version="1.0" encoding="UTF-8" standalone="yes" ?><Relationships xmlns="http://schemas.openxmlformats.org/package/2006/relationships"><Relationship Id="rId3" Target="../media/image58.jpeg" Type="http://schemas.openxmlformats.org/officeDocument/2006/relationships/image"/><Relationship Id="rId2" Target="../media/image57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59.jpeg" Type="http://schemas.openxmlformats.org/officeDocument/2006/relationships/image"/></Relationships>
</file>

<file path=ppt/slides/_rels/slide32.xml.rels><?xml version="1.0" encoding="UTF-8" standalone="yes" ?><Relationships xmlns="http://schemas.openxmlformats.org/package/2006/relationships"><Relationship Id="rId3" Target="../media/image61.jpeg" Type="http://schemas.openxmlformats.org/officeDocument/2006/relationships/image"/><Relationship Id="rId2" Target="../media/image60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62.jpeg" Type="http://schemas.openxmlformats.org/officeDocument/2006/relationships/image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7" Type="http://schemas.openxmlformats.org/officeDocument/2006/relationships/hyperlink" Target="https://nsportal.ru/blog/obshcheobrazovatelnaya-tematika/all/2021/04/04/otzyvy" TargetMode="External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blog/obshcheobrazovatelnaya-tematika/all/2021/04/04/otzyvy" TargetMode="External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guseva-nadezhda-andreevna" TargetMode="External"/><Relationship Id="rId2" Type="http://schemas.openxmlformats.org/officeDocument/2006/relationships/hyperlink" Target="mailto:nadusha.ladygaga@mail.ru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s://www.instagram.com/art_kids_fedorovskiy/" TargetMode="External"/><Relationship Id="rId4" Type="http://schemas.openxmlformats.org/officeDocument/2006/relationships/hyperlink" Target="mailto:rcdt61@mail.ru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hmao.pfdo.ru/app/public/program/400721?backRouteName=navigator&amp;search=%7b%22name%22:%22%D0%BC%D1%83%D1%80%D0%B0%D0%B2%D0%B5%D0%B9%D0%BD%D0%B8%D0%BA%22%7d" TargetMode="External"/><Relationship Id="rId2" Type="http://schemas.openxmlformats.org/officeDocument/2006/relationships/hyperlink" Target="https://hmao.pfdo.ru/app/public/program/402347?backRouteName=navigator&amp;search=%7b%22name%22:%22art%20kids%22%7d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nsportal.ru/user/865490/page/kpk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node/4245715" TargetMode="External"/><Relationship Id="rId2" Type="http://schemas.openxmlformats.org/officeDocument/2006/relationships/hyperlink" Target="https://www.instagram.com/art_kids_fedorovskiy/channel/?hl=ru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fourok.ru/masterklass-po-vitrazhnoy-rospisi-2642594.html" TargetMode="External"/><Relationship Id="rId5" Type="http://schemas.openxmlformats.org/officeDocument/2006/relationships/hyperlink" Target="https://infourok.ru/urok-znakomstvo-s-tehnikoy-uzelkovogo-batika-1463283.html" TargetMode="External"/><Relationship Id="rId4" Type="http://schemas.openxmlformats.org/officeDocument/2006/relationships/hyperlink" Target="https://nsportal.ru/node/4250432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node/3727502" TargetMode="External"/><Relationship Id="rId2" Type="http://schemas.openxmlformats.org/officeDocument/2006/relationships/hyperlink" Target="https://infourok.ru/prezentaciya-proforientacionnoe-meropriyatiya-multipulti-1764469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instagram.com/p/BsYNS1IBi65/?igshid=1begkcpazqzi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142984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Конкурс молодых педагогических работников Ханты-Мансийского автономного округа – </a:t>
            </a:r>
            <a:r>
              <a:rPr lang="ru-RU" sz="3200" dirty="0" err="1" smtClean="0"/>
              <a:t>Югры</a:t>
            </a:r>
            <a:r>
              <a:rPr lang="ru-RU" sz="3200" dirty="0" smtClean="0"/>
              <a:t> «</a:t>
            </a:r>
            <a:r>
              <a:rPr lang="ru-RU" sz="3200" dirty="0" err="1" smtClean="0"/>
              <a:t>Портфолио</a:t>
            </a:r>
            <a:r>
              <a:rPr lang="ru-RU" sz="3200" dirty="0" smtClean="0"/>
              <a:t> молодого педагога»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4399384"/>
            <a:ext cx="7315200" cy="685800"/>
          </a:xfrm>
        </p:spPr>
        <p:txBody>
          <a:bodyPr>
            <a:noAutofit/>
          </a:bodyPr>
          <a:lstStyle/>
          <a:p>
            <a:pPr algn="ctr"/>
            <a:r>
              <a:rPr lang="ru-RU" dirty="0" err="1" smtClean="0"/>
              <a:t>Шулиманова</a:t>
            </a:r>
            <a:r>
              <a:rPr lang="ru-RU" dirty="0" smtClean="0"/>
              <a:t> Надежда Андреевна, педагог дополнительного образования муниципального автономного учреждения дополнительного образования Сургутского района «Центр детского творчества»</a:t>
            </a:r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51520" y="2708920"/>
            <a:ext cx="8640960" cy="1728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1" i="1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«Современные </a:t>
            </a:r>
            <a:r>
              <a:rPr kumimoji="0" lang="ru-RU" sz="3200" b="1" i="1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технологии+творческая</a:t>
            </a:r>
            <a:r>
              <a:rPr kumimoji="0" lang="ru-RU" sz="3200" b="1" i="1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1" i="1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деятельность+сотрудничество</a:t>
            </a:r>
            <a:r>
              <a:rPr kumimoji="0" lang="ru-RU" sz="3200" b="1" i="1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»-формула успешности обучающегося.</a:t>
            </a:r>
            <a:endParaRPr kumimoji="0" lang="ru-RU" sz="3200" b="1" i="1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Результаты методической деятельности</a:t>
            </a:r>
            <a:endParaRPr lang="ru-RU" dirty="0"/>
          </a:p>
        </p:txBody>
      </p:sp>
      <p:pic>
        <p:nvPicPr>
          <p:cNvPr id="4" name="Picture 3" descr="C:\Users\PC1\Downloads\svidetelstvo_proekta_infourok.ru_no970379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49643" y="2241078"/>
            <a:ext cx="3046293" cy="4310792"/>
          </a:xfrm>
          <a:prstGeom prst="rect">
            <a:avLst/>
          </a:prstGeom>
          <a:noFill/>
        </p:spPr>
      </p:pic>
      <p:pic>
        <p:nvPicPr>
          <p:cNvPr id="5122" name="Picture 2" descr="C:\Users\PC1\Downloads\svidetelstvo_proekta_infourok.ru_nogk755642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241078"/>
            <a:ext cx="3046293" cy="431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PC1\Downloads\Безымянный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571612"/>
            <a:ext cx="3157224" cy="4525963"/>
          </a:xfrm>
          <a:prstGeom prst="rect">
            <a:avLst/>
          </a:prstGeom>
          <a:noFill/>
        </p:spPr>
      </p:pic>
      <p:pic>
        <p:nvPicPr>
          <p:cNvPr id="2052" name="Picture 4" descr="C:\Users\PC1\Downloads\xcvx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14488"/>
            <a:ext cx="2571768" cy="42986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1194" y="260648"/>
            <a:ext cx="6377940" cy="12930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Достижения обучающихся</a:t>
            </a:r>
            <a:br>
              <a:rPr lang="ru-RU" dirty="0" smtClean="0"/>
            </a:br>
            <a:r>
              <a:rPr lang="ru-RU" u="sng" dirty="0" smtClean="0"/>
              <a:t>районный уровень</a:t>
            </a:r>
            <a:endParaRPr lang="ru-RU" u="sng" dirty="0"/>
          </a:p>
        </p:txBody>
      </p:sp>
      <p:pic>
        <p:nvPicPr>
          <p:cNvPr id="1026" name="Picture 2" descr="C:\Users\PC1\Downloads\img_145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428736"/>
            <a:ext cx="3131842" cy="4572032"/>
          </a:xfrm>
          <a:prstGeom prst="rect">
            <a:avLst/>
          </a:prstGeom>
          <a:noFill/>
        </p:spPr>
      </p:pic>
      <p:pic>
        <p:nvPicPr>
          <p:cNvPr id="1028" name="Picture 4" descr="C:\Users\PC1\Downloads\s2caix09atc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0440" y="2492896"/>
            <a:ext cx="4738694" cy="334867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PC1\Downloads\usarova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857364"/>
            <a:ext cx="2584491" cy="3657298"/>
          </a:xfrm>
          <a:prstGeom prst="rect">
            <a:avLst/>
          </a:prstGeom>
          <a:noFill/>
        </p:spPr>
      </p:pic>
      <p:pic>
        <p:nvPicPr>
          <p:cNvPr id="12291" name="Picture 3" descr="C:\Users\PC1\Downloads\scan0064_pages-to-jpg-0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928802"/>
            <a:ext cx="258445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PC1\Downloads\img_8638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571612"/>
            <a:ext cx="3198347" cy="4525963"/>
          </a:xfrm>
          <a:prstGeom prst="rect">
            <a:avLst/>
          </a:prstGeom>
          <a:noFill/>
        </p:spPr>
      </p:pic>
      <p:pic>
        <p:nvPicPr>
          <p:cNvPr id="20483" name="Picture 3" descr="C:\Users\PC1\Downloads\img_542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714488"/>
            <a:ext cx="3071834" cy="43469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2702" y="475087"/>
            <a:ext cx="6377940" cy="1293028"/>
          </a:xfrm>
        </p:spPr>
        <p:txBody>
          <a:bodyPr/>
          <a:lstStyle/>
          <a:p>
            <a:r>
              <a:rPr lang="ru-RU" u="sng" dirty="0" smtClean="0"/>
              <a:t>Региональный уровень</a:t>
            </a:r>
            <a:endParaRPr lang="ru-RU" u="sng" dirty="0"/>
          </a:p>
        </p:txBody>
      </p:sp>
      <p:pic>
        <p:nvPicPr>
          <p:cNvPr id="4098" name="Picture 2" descr="C:\Users\PC1\Downloads\img_85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571612"/>
            <a:ext cx="3153088" cy="4525963"/>
          </a:xfrm>
          <a:prstGeom prst="rect">
            <a:avLst/>
          </a:prstGeom>
          <a:noFill/>
        </p:spPr>
      </p:pic>
      <p:pic>
        <p:nvPicPr>
          <p:cNvPr id="4099" name="Picture 3" descr="C:\Users\PC1\Downloads\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785926"/>
            <a:ext cx="3942956" cy="278608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499992" y="5728243"/>
            <a:ext cx="3472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nsportal.ru/node/3889935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PC1\Downloads\popova_evgeniya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27690"/>
            <a:ext cx="3186988" cy="4509889"/>
          </a:xfrm>
          <a:prstGeom prst="rect">
            <a:avLst/>
          </a:prstGeom>
          <a:noFill/>
        </p:spPr>
      </p:pic>
      <p:pic>
        <p:nvPicPr>
          <p:cNvPr id="10243" name="Picture 3" descr="C:\Users\PC1\Downloads\muraveynik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4649" y="372097"/>
            <a:ext cx="3921826" cy="2771151"/>
          </a:xfrm>
          <a:prstGeom prst="rect">
            <a:avLst/>
          </a:prstGeom>
          <a:noFill/>
        </p:spPr>
      </p:pic>
      <p:pic>
        <p:nvPicPr>
          <p:cNvPr id="10244" name="Picture 4" descr="C:\Users\PC1\Downloads\img_464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3143248"/>
            <a:ext cx="4095752" cy="28943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2846" y="278584"/>
            <a:ext cx="6377940" cy="1293028"/>
          </a:xfrm>
        </p:spPr>
        <p:txBody>
          <a:bodyPr/>
          <a:lstStyle/>
          <a:p>
            <a:r>
              <a:rPr lang="ru-RU" u="sng" dirty="0" smtClean="0"/>
              <a:t>Всероссийский уровень</a:t>
            </a:r>
            <a:endParaRPr lang="ru-RU" u="sng" dirty="0"/>
          </a:p>
        </p:txBody>
      </p:sp>
      <p:pic>
        <p:nvPicPr>
          <p:cNvPr id="4" name="Picture 3" descr="C:\Users\PC1\Downloads\2020-06-15_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428736"/>
            <a:ext cx="3213434" cy="4525963"/>
          </a:xfrm>
          <a:prstGeom prst="rect">
            <a:avLst/>
          </a:prstGeom>
          <a:noFill/>
        </p:spPr>
      </p:pic>
      <p:pic>
        <p:nvPicPr>
          <p:cNvPr id="5122" name="Picture 2" descr="C:\Users\PC1\Downloads\2019-10-15_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571612"/>
            <a:ext cx="3280460" cy="4643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PC1\Downloads\diplom_pobeditelya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785926"/>
            <a:ext cx="3331868" cy="4714908"/>
          </a:xfrm>
          <a:prstGeom prst="rect">
            <a:avLst/>
          </a:prstGeom>
          <a:noFill/>
        </p:spPr>
      </p:pic>
      <p:pic>
        <p:nvPicPr>
          <p:cNvPr id="8195" name="Picture 3" descr="C:\Users\PC1\Downloads\kalugina_dar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928802"/>
            <a:ext cx="2932128" cy="41496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375" y="483879"/>
            <a:ext cx="6377940" cy="1293028"/>
          </a:xfrm>
        </p:spPr>
        <p:txBody>
          <a:bodyPr/>
          <a:lstStyle/>
          <a:p>
            <a:r>
              <a:rPr lang="ru-RU" u="sng" dirty="0" smtClean="0"/>
              <a:t>Международный уровень</a:t>
            </a:r>
            <a:endParaRPr lang="ru-RU" u="sng" dirty="0"/>
          </a:p>
        </p:txBody>
      </p:sp>
      <p:pic>
        <p:nvPicPr>
          <p:cNvPr id="6146" name="Picture 2" descr="C:\Users\PC1\Downloads\2020-04-21_6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285992"/>
            <a:ext cx="3850559" cy="2714644"/>
          </a:xfrm>
          <a:prstGeom prst="rect">
            <a:avLst/>
          </a:prstGeom>
          <a:noFill/>
        </p:spPr>
      </p:pic>
      <p:pic>
        <p:nvPicPr>
          <p:cNvPr id="6147" name="Picture 3" descr="C:\Users\PC1\Downloads\img_17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785926"/>
            <a:ext cx="3019432" cy="42727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Челябинский государственный институт культуры 2016г., направление «Декоративно-прикладное искусство и народные промыслы»-высшее, бакалавр</a:t>
            </a:r>
          </a:p>
          <a:p>
            <a:r>
              <a:rPr lang="ru-RU" dirty="0" smtClean="0"/>
              <a:t>Переподготовка «Педагогика дополнительного образования детей и взрослых» (Омский государственный педагогический университет 2019г.)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PC1\Downloads\2019-10-13_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71612"/>
            <a:ext cx="4762533" cy="3357586"/>
          </a:xfrm>
          <a:prstGeom prst="rect">
            <a:avLst/>
          </a:prstGeom>
          <a:noFill/>
        </p:spPr>
      </p:pic>
      <p:pic>
        <p:nvPicPr>
          <p:cNvPr id="7" name="Picture 3" descr="C:\Users\PC1\Downloads\2019-10-13_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43372" y="3357562"/>
            <a:ext cx="4643470" cy="32031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1700" y="8566"/>
            <a:ext cx="6377940" cy="1293028"/>
          </a:xfrm>
        </p:spPr>
        <p:txBody>
          <a:bodyPr/>
          <a:lstStyle/>
          <a:p>
            <a:r>
              <a:rPr lang="ru-RU" dirty="0" smtClean="0"/>
              <a:t>Проектная деятельность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94360" y="1289127"/>
            <a:ext cx="7955280" cy="4069080"/>
          </a:xfrm>
        </p:spPr>
        <p:txBody>
          <a:bodyPr/>
          <a:lstStyle/>
          <a:p>
            <a:r>
              <a:rPr lang="en-US" u="sng" dirty="0">
                <a:hlinkClick r:id="rId2"/>
              </a:rPr>
              <a:t>https://nsportal.ru/user/865490/page/proektnaya-deyatelnost</a:t>
            </a:r>
            <a:endParaRPr lang="ru-RU" u="sng" dirty="0" smtClean="0">
              <a:hlinkClick r:id="rId2"/>
            </a:endParaRPr>
          </a:p>
          <a:p>
            <a:r>
              <a:rPr lang="en-US" u="sng" dirty="0" smtClean="0">
                <a:hlinkClick r:id="rId2"/>
              </a:rPr>
              <a:t>https</a:t>
            </a:r>
            <a:r>
              <a:rPr lang="en-US" u="sng" dirty="0">
                <a:hlinkClick r:id="rId2"/>
              </a:rPr>
              <a:t>://www.instagram.com/p/CGUpqdZnq8C/?</a:t>
            </a:r>
            <a:r>
              <a:rPr lang="en-US" u="sng" dirty="0" smtClean="0">
                <a:hlinkClick r:id="rId2"/>
              </a:rPr>
              <a:t>igshid=12nhyb4w7tz4x</a:t>
            </a:r>
            <a:endParaRPr lang="ru-RU" u="sng" dirty="0" smtClean="0"/>
          </a:p>
          <a:p>
            <a:r>
              <a:rPr lang="en-US" u="sng" dirty="0">
                <a:hlinkClick r:id="rId3"/>
              </a:rPr>
              <a:t>https://www.instagram.com/p/CFoFV8QojBP/?</a:t>
            </a:r>
            <a:r>
              <a:rPr lang="en-US" u="sng" dirty="0" smtClean="0">
                <a:hlinkClick r:id="rId3"/>
              </a:rPr>
              <a:t>igshid=75clpnvcbim0</a:t>
            </a:r>
            <a:endParaRPr lang="en-US" dirty="0"/>
          </a:p>
          <a:p>
            <a:r>
              <a:rPr lang="en-US" u="sng" dirty="0">
                <a:hlinkClick r:id="rId4"/>
              </a:rPr>
              <a:t>https://www.instagram.com/p/CNCmfdmrJTQ/?igshid=5autnht1uar5</a:t>
            </a:r>
            <a:r>
              <a:rPr lang="en-US" dirty="0"/>
              <a:t> </a:t>
            </a:r>
          </a:p>
          <a:p>
            <a:endParaRPr lang="ru-RU" u="sng" dirty="0" smtClean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500"/>
          <a:stretch/>
        </p:blipFill>
        <p:spPr>
          <a:xfrm>
            <a:off x="6732240" y="4330084"/>
            <a:ext cx="1520289" cy="241128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4332793"/>
            <a:ext cx="1358205" cy="24036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250" t="650" r="13250"/>
          <a:stretch/>
        </p:blipFill>
        <p:spPr>
          <a:xfrm>
            <a:off x="2915816" y="4332792"/>
            <a:ext cx="1819688" cy="24596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650" r="22700"/>
          <a:stretch/>
        </p:blipFill>
        <p:spPr>
          <a:xfrm>
            <a:off x="1403648" y="4341693"/>
            <a:ext cx="1344116" cy="2415337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1703" y="692696"/>
            <a:ext cx="6785952" cy="12930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Подготовка к конкурсам и фестивалям различного уровня</a:t>
            </a:r>
            <a:endParaRPr lang="ru-RU" dirty="0"/>
          </a:p>
        </p:txBody>
      </p:sp>
      <p:pic>
        <p:nvPicPr>
          <p:cNvPr id="2050" name="Picture 2" descr="C:\Users\PC1\Downloads\img_14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358117"/>
            <a:ext cx="3071834" cy="4430528"/>
          </a:xfrm>
          <a:prstGeom prst="rect">
            <a:avLst/>
          </a:prstGeom>
          <a:noFill/>
        </p:spPr>
      </p:pic>
      <p:pic>
        <p:nvPicPr>
          <p:cNvPr id="2051" name="Picture 3" descr="C:\Users\PC1\Downloads\img_85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2358117"/>
            <a:ext cx="2928958" cy="42564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PC1\Downloads\blagodarstvennoe_stranitsy_kr_knigi_yuganskiy_zapovedni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722819"/>
            <a:ext cx="2584704" cy="3657600"/>
          </a:xfrm>
          <a:prstGeom prst="rect">
            <a:avLst/>
          </a:prstGeom>
          <a:noFill/>
        </p:spPr>
      </p:pic>
      <p:pic>
        <p:nvPicPr>
          <p:cNvPr id="7171" name="Picture 3" descr="C:\Users\PC1\Downloads\blagodarstvennoe_pismo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1722819"/>
            <a:ext cx="2585803" cy="3659514"/>
          </a:xfrm>
          <a:prstGeom prst="rect">
            <a:avLst/>
          </a:prstGeom>
          <a:noFill/>
        </p:spPr>
      </p:pic>
      <p:pic>
        <p:nvPicPr>
          <p:cNvPr id="5" name="Picture 3" descr="C:\Users\PC1\Downloads\dokument-microsoft-word-_2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37498" y="1238640"/>
            <a:ext cx="319834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PC1\Downloads\blagodarnost_apelsi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787668"/>
            <a:ext cx="3295650" cy="4648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C:\Users\PC1\Downloads\1481391767_774-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571612"/>
            <a:ext cx="3198347" cy="4525963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043" t="2634" r="5481" b="4896"/>
          <a:stretch/>
        </p:blipFill>
        <p:spPr>
          <a:xfrm>
            <a:off x="5853658" y="1571612"/>
            <a:ext cx="3137491" cy="4392488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PC1\Downloads\rukovoditelyu_my_to_chto_my_chitae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1286" y="2526895"/>
            <a:ext cx="4113275" cy="290671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PC1\Downloads\shulimanova_na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363" y="1698654"/>
            <a:ext cx="3028971" cy="4286280"/>
          </a:xfrm>
          <a:prstGeom prst="rect">
            <a:avLst/>
          </a:prstGeom>
          <a:noFill/>
        </p:spPr>
      </p:pic>
      <p:pic>
        <p:nvPicPr>
          <p:cNvPr id="16387" name="Picture 3" descr="C:\Users\PC1\Downloads\muraveyni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10358" y="1955980"/>
            <a:ext cx="2860690" cy="4048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PC1\Downloads\shulimanova_nadezhda_andreevna_-_blagodarnost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571480"/>
            <a:ext cx="5667388" cy="4005788"/>
          </a:xfrm>
          <a:prstGeom prst="rect">
            <a:avLst/>
          </a:prstGeom>
          <a:noFill/>
        </p:spPr>
      </p:pic>
      <p:pic>
        <p:nvPicPr>
          <p:cNvPr id="2051" name="Picture 3" descr="C:\Users\PC1\Downloads\shulimanova_nadezhda_andreevna_-_svidetelstvo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97247" y="3339642"/>
            <a:ext cx="4977772" cy="3518358"/>
          </a:xfrm>
          <a:prstGeom prst="rect">
            <a:avLst/>
          </a:prstGeom>
          <a:noFill/>
        </p:spPr>
      </p:pic>
      <p:pic>
        <p:nvPicPr>
          <p:cNvPr id="22530" name="Picture 2" descr="C:\Users\PC1\Downloads\dokument_microsoft_office_word_2-1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1196752"/>
            <a:ext cx="3635550" cy="51446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88" y="350022"/>
            <a:ext cx="6377940" cy="1293028"/>
          </a:xfrm>
        </p:spPr>
        <p:txBody>
          <a:bodyPr/>
          <a:lstStyle/>
          <a:p>
            <a:r>
              <a:rPr lang="ru-RU" dirty="0" smtClean="0"/>
              <a:t>Конкурсы проф.мастерства</a:t>
            </a:r>
            <a:endParaRPr lang="ru-RU" dirty="0"/>
          </a:p>
        </p:txBody>
      </p:sp>
      <p:pic>
        <p:nvPicPr>
          <p:cNvPr id="3074" name="Picture 2" descr="C:\Users\PC1\Downloads\ves_mir-teatr-konkur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643050"/>
            <a:ext cx="3071834" cy="4462712"/>
          </a:xfrm>
          <a:prstGeom prst="rect">
            <a:avLst/>
          </a:prstGeom>
          <a:noFill/>
        </p:spPr>
      </p:pic>
      <p:pic>
        <p:nvPicPr>
          <p:cNvPr id="6" name="Picture 4" descr="C:\Users\PC1\Downloads\2019-10-13_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1643050"/>
            <a:ext cx="4643470" cy="3280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45208" y="1625525"/>
            <a:ext cx="3380990" cy="43753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PC1\Downloads\serdtse_otdayu_detyam_2-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10800000">
            <a:off x="323528" y="1550244"/>
            <a:ext cx="3198347" cy="4525963"/>
          </a:xfrm>
          <a:prstGeom prst="rect">
            <a:avLst/>
          </a:prstGeom>
          <a:noFill/>
        </p:spPr>
      </p:pic>
      <p:pic>
        <p:nvPicPr>
          <p:cNvPr id="15363" name="Picture 3" descr="C:\Users\PC1\Downloads\pobediteli_konkursa_pedagogicheskiy_debyut_2017_guseva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7864" y="1550244"/>
            <a:ext cx="3019432" cy="42727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PC1\Downloads\moh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32723"/>
            <a:ext cx="3688954" cy="5191861"/>
          </a:xfrm>
          <a:prstGeom prst="rect">
            <a:avLst/>
          </a:prstGeom>
          <a:noFill/>
        </p:spPr>
      </p:pic>
      <p:pic>
        <p:nvPicPr>
          <p:cNvPr id="17411" name="Picture 3" descr="C:\Users\PC1\Downloads\novyy-tochechnyy-risunok-_2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1142984"/>
            <a:ext cx="3362325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4032448" cy="489654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Стаж педагогической работы-4 года 5 месяцев</a:t>
            </a:r>
          </a:p>
          <a:p>
            <a:r>
              <a:rPr lang="ru-RU" dirty="0" smtClean="0"/>
              <a:t>Первая квалификационная категория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rgbClr val="CB62BD"/>
                </a:solidFill>
              </a:rPr>
              <a:t>***</a:t>
            </a:r>
          </a:p>
          <a:p>
            <a:pPr marL="0" indent="0" algn="ctr">
              <a:buNone/>
            </a:pPr>
            <a:r>
              <a:rPr lang="ru-RU" i="1" dirty="0">
                <a:solidFill>
                  <a:srgbClr val="AB0194"/>
                </a:solidFill>
                <a:latin typeface="Century" panose="02040604050505020304" pitchFamily="18" charset="0"/>
              </a:rPr>
              <a:t> Красоту увидеть в некрасивом,</a:t>
            </a:r>
          </a:p>
          <a:p>
            <a:pPr marL="0" indent="0" algn="ctr">
              <a:buNone/>
            </a:pPr>
            <a:r>
              <a:rPr lang="ru-RU" i="1" dirty="0">
                <a:solidFill>
                  <a:srgbClr val="AB0194"/>
                </a:solidFill>
                <a:latin typeface="Century" panose="02040604050505020304" pitchFamily="18" charset="0"/>
              </a:rPr>
              <a:t> Разглядеть в ручьях разливы рек!</a:t>
            </a:r>
          </a:p>
          <a:p>
            <a:pPr marL="0" indent="0" algn="ctr">
              <a:buNone/>
            </a:pPr>
            <a:r>
              <a:rPr lang="ru-RU" i="1" dirty="0">
                <a:solidFill>
                  <a:srgbClr val="AB0194"/>
                </a:solidFill>
                <a:latin typeface="Century" panose="02040604050505020304" pitchFamily="18" charset="0"/>
              </a:rPr>
              <a:t> Кто умеет в буднях быть счастливым,</a:t>
            </a:r>
          </a:p>
          <a:p>
            <a:pPr marL="0" indent="0" algn="ctr">
              <a:buNone/>
            </a:pPr>
            <a:r>
              <a:rPr lang="ru-RU" i="1" dirty="0">
                <a:solidFill>
                  <a:srgbClr val="AB0194"/>
                </a:solidFill>
                <a:latin typeface="Century" panose="02040604050505020304" pitchFamily="18" charset="0"/>
              </a:rPr>
              <a:t> Тот и впрямь счастливый человек</a:t>
            </a:r>
            <a:r>
              <a:rPr lang="ru-RU" i="1" dirty="0" smtClean="0">
                <a:solidFill>
                  <a:srgbClr val="AB0194"/>
                </a:solidFill>
                <a:latin typeface="Century" panose="02040604050505020304" pitchFamily="18" charset="0"/>
              </a:rPr>
              <a:t>!</a:t>
            </a:r>
          </a:p>
          <a:p>
            <a:pPr marL="0" indent="0" algn="ctr">
              <a:buNone/>
            </a:pPr>
            <a:r>
              <a:rPr lang="ru-RU" i="1" dirty="0" smtClean="0">
                <a:solidFill>
                  <a:srgbClr val="AB0194"/>
                </a:solidFill>
                <a:latin typeface="Century" panose="02040604050505020304" pitchFamily="18" charset="0"/>
              </a:rPr>
              <a:t>***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008" y="836712"/>
            <a:ext cx="3888432" cy="51845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PC1\Downloads\zimnyaya_skazk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844824"/>
            <a:ext cx="3183364" cy="4380775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634911"/>
            <a:ext cx="3709554" cy="480059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595" t="4851" r="10595" b="6950"/>
          <a:stretch/>
        </p:blipFill>
        <p:spPr>
          <a:xfrm>
            <a:off x="3419872" y="1797859"/>
            <a:ext cx="2952328" cy="4275785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1700" y="474476"/>
            <a:ext cx="6377940" cy="12930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Обобщение и распространение передового опыта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PC1\Downloads\diplom_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643050"/>
            <a:ext cx="3057526" cy="4314825"/>
          </a:xfrm>
          <a:prstGeom prst="rect">
            <a:avLst/>
          </a:prstGeom>
          <a:noFill/>
        </p:spPr>
      </p:pic>
      <p:pic>
        <p:nvPicPr>
          <p:cNvPr id="3075" name="Picture 3" descr="C:\Users\PC1\Downloads\km_chteniya-1.jpg"/>
          <p:cNvPicPr>
            <a:picLocks noChangeAspect="1" noChangeArrowheads="1"/>
          </p:cNvPicPr>
          <p:nvPr/>
        </p:nvPicPr>
        <p:blipFill>
          <a:blip r:embed="rId3" cstate="print"/>
          <a:srcRect t="29528" r="32683"/>
          <a:stretch>
            <a:fillRect/>
          </a:stretch>
        </p:blipFill>
        <p:spPr bwMode="auto">
          <a:xfrm>
            <a:off x="3214678" y="1928802"/>
            <a:ext cx="2795596" cy="4027490"/>
          </a:xfrm>
          <a:prstGeom prst="rect">
            <a:avLst/>
          </a:prstGeom>
          <a:noFill/>
        </p:spPr>
      </p:pic>
      <p:pic>
        <p:nvPicPr>
          <p:cNvPr id="3076" name="Picture 4" descr="C:\Users\PC1\Downloads\skanirovanie0006-1.jpg"/>
          <p:cNvPicPr>
            <a:picLocks noChangeAspect="1" noChangeArrowheads="1"/>
          </p:cNvPicPr>
          <p:nvPr/>
        </p:nvPicPr>
        <p:blipFill>
          <a:blip r:embed="rId4" cstate="print"/>
          <a:srcRect t="33750" r="36238"/>
          <a:stretch>
            <a:fillRect/>
          </a:stretch>
        </p:blipFill>
        <p:spPr bwMode="auto">
          <a:xfrm>
            <a:off x="5929322" y="2000240"/>
            <a:ext cx="2647971" cy="37861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2905806" y="1900081"/>
            <a:ext cx="3541484" cy="458309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03979" y="2024346"/>
            <a:ext cx="3145270" cy="4070350"/>
          </a:xfrm>
        </p:spPr>
      </p:pic>
      <p:pic>
        <p:nvPicPr>
          <p:cNvPr id="4098" name="Picture 2" descr="C:\Users\PC1\Downloads\svid_uchastnika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47" y="2057401"/>
            <a:ext cx="3114676" cy="4362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8834" y="378118"/>
            <a:ext cx="6377940" cy="1293028"/>
          </a:xfrm>
        </p:spPr>
        <p:txBody>
          <a:bodyPr/>
          <a:lstStyle/>
          <a:p>
            <a:r>
              <a:rPr lang="ru-RU" dirty="0" smtClean="0"/>
              <a:t>Самообразование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PC1\Downloads\page_00001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5143" y="1436112"/>
            <a:ext cx="2584450" cy="3657600"/>
          </a:xfrm>
          <a:prstGeom prst="rect">
            <a:avLst/>
          </a:prstGeom>
          <a:noFill/>
        </p:spPr>
      </p:pic>
      <p:pic>
        <p:nvPicPr>
          <p:cNvPr id="23555" name="Picture 3" descr="C:\Users\PC1\Downloads\page_0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2939752"/>
            <a:ext cx="2584450" cy="3657600"/>
          </a:xfrm>
          <a:prstGeom prst="rect">
            <a:avLst/>
          </a:prstGeom>
          <a:noFill/>
        </p:spPr>
      </p:pic>
      <p:pic>
        <p:nvPicPr>
          <p:cNvPr id="23556" name="Picture 4" descr="C:\Users\PC1\Downloads\page_00002_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2324" y="1436112"/>
            <a:ext cx="258445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1852615"/>
            <a:ext cx="3744416" cy="484571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PC1\Downloads\blagodarstvenoe_pismo_proekta_infourok.ru_nomyu28702564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484784"/>
            <a:ext cx="3198347" cy="4525963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81341" y="1531381"/>
            <a:ext cx="3425321" cy="4432768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324544" y="1179808"/>
            <a:ext cx="4032448" cy="52184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914" t="4655" r="10760" b="3791"/>
          <a:stretch/>
        </p:blipFill>
        <p:spPr>
          <a:xfrm>
            <a:off x="5951583" y="1340768"/>
            <a:ext cx="3222053" cy="4752528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2874300" y="-345908"/>
            <a:ext cx="3145270" cy="407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972677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43808" y="1714452"/>
            <a:ext cx="3585786" cy="464042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188640"/>
            <a:ext cx="6377940" cy="129302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Оценка результативности и эффективности деятельности педагога (</a:t>
            </a:r>
            <a:endParaRPr lang="ru-RU" sz="2400" dirty="0"/>
          </a:p>
        </p:txBody>
      </p:sp>
      <p:pic>
        <p:nvPicPr>
          <p:cNvPr id="19458" name="Picture 2" descr="C:\Users\PC1\Downloads\skanirovanie0012-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485968"/>
            <a:ext cx="3288866" cy="4525963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877" t="4851" r="9236" b="4851"/>
          <a:stretch/>
        </p:blipFill>
        <p:spPr>
          <a:xfrm>
            <a:off x="5868144" y="1566280"/>
            <a:ext cx="3096344" cy="4365337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1196752"/>
            <a:ext cx="3960440" cy="512527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1306402"/>
            <a:ext cx="3849782" cy="4982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909189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46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Отзывы родителей обучающихся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99792" y="1075621"/>
            <a:ext cx="2768656" cy="544972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980728"/>
            <a:ext cx="2741589" cy="47525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3847" y="1085742"/>
            <a:ext cx="3710153" cy="34233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68448" y="4387247"/>
            <a:ext cx="3935837" cy="17460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-178" t="20828" r="385" b="50250"/>
          <a:stretch/>
        </p:blipFill>
        <p:spPr>
          <a:xfrm>
            <a:off x="0" y="4827122"/>
            <a:ext cx="3888432" cy="20308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88432" y="6642556"/>
            <a:ext cx="36567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hlinkClick r:id="rId7"/>
              </a:rPr>
              <a:t>https://</a:t>
            </a:r>
            <a:r>
              <a:rPr lang="en-US" sz="800" dirty="0" smtClean="0">
                <a:hlinkClick r:id="rId7"/>
              </a:rPr>
              <a:t>nsportal.ru/blog/obshcheobrazovatelnaya-tematika/all/2021/04/04/otzyvy</a:t>
            </a:r>
            <a:r>
              <a:rPr lang="ru-RU" sz="800" dirty="0" smtClean="0"/>
              <a:t> </a:t>
            </a:r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xmlns="" val="148887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7353" t="29156" r="37743" b="13751"/>
          <a:stretch>
            <a:fillRect/>
          </a:stretch>
        </p:blipFill>
        <p:spPr bwMode="auto">
          <a:xfrm>
            <a:off x="2051720" y="1124743"/>
            <a:ext cx="4464496" cy="5754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60648"/>
            <a:ext cx="6377940" cy="129302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Отзывы коллег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 rot="16200000">
            <a:off x="3789408" y="3846616"/>
            <a:ext cx="5267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D60093"/>
                </a:solidFill>
                <a:hlinkClick r:id="rId3"/>
              </a:rPr>
              <a:t>https://</a:t>
            </a:r>
            <a:r>
              <a:rPr lang="en-US" sz="1000" dirty="0" smtClean="0">
                <a:solidFill>
                  <a:srgbClr val="D60093"/>
                </a:solidFill>
                <a:hlinkClick r:id="rId3"/>
              </a:rPr>
              <a:t>nsportal.ru/blog/obshcheobrazovatelnaya-tematika/all/2021/04/04/otzyvy</a:t>
            </a:r>
            <a:endParaRPr lang="ru-RU" sz="1000" dirty="0" smtClean="0">
              <a:solidFill>
                <a:srgbClr val="D60093"/>
              </a:solidFill>
            </a:endParaRPr>
          </a:p>
          <a:p>
            <a:endParaRPr lang="ru-RU" sz="1000" dirty="0">
              <a:solidFill>
                <a:srgbClr val="D6009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8972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145" y="0"/>
            <a:ext cx="8229600" cy="1143000"/>
          </a:xfrm>
        </p:spPr>
        <p:txBody>
          <a:bodyPr/>
          <a:lstStyle/>
          <a:p>
            <a:r>
              <a:rPr lang="ru-RU" dirty="0" smtClean="0"/>
              <a:t>Контактная информация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610744" cy="4525963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Личный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2"/>
              </a:rPr>
              <a:t>nadusha.ladygaga@mail.ru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Личный сайт: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Шулиманова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 Надежда Андреевна | Сайт педагога дополнительного образования | Образовательная социальная сеть (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nsportal.ru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)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Почтовый адрес образовательной организации: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Сургутский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район,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Белый Яр, ул. Лесная 8б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образовательной организации: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rcdt61@mail.ru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Блог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1600" dirty="0" err="1" smtClean="0">
                <a:latin typeface="Times New Roman" pitchFamily="18" charset="0"/>
                <a:cs typeface="Times New Roman" pitchFamily="18" charset="0"/>
              </a:rPr>
              <a:t>Instagram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smtClean="0">
                <a:hlinkClick r:id="rId5"/>
              </a:rPr>
              <a:t>Профиль ВДОХНОВЛЯЕМ~ДЕТСКОЕ ТВОРЧЕСТВО (@</a:t>
            </a:r>
            <a:r>
              <a:rPr lang="ru-RU" sz="1600" dirty="0" err="1" smtClean="0">
                <a:hlinkClick r:id="rId5"/>
              </a:rPr>
              <a:t>art_kids_fedorovskiy</a:t>
            </a:r>
            <a:r>
              <a:rPr lang="ru-RU" sz="1600" dirty="0" smtClean="0">
                <a:hlinkClick r:id="rId5"/>
              </a:rPr>
              <a:t>) в </a:t>
            </a:r>
            <a:r>
              <a:rPr lang="ru-RU" sz="1600" dirty="0" err="1" smtClean="0">
                <a:hlinkClick r:id="rId5"/>
              </a:rPr>
              <a:t>Instagram</a:t>
            </a:r>
            <a:r>
              <a:rPr lang="ru-RU" sz="1600" dirty="0" smtClean="0">
                <a:hlinkClick r:id="rId5"/>
              </a:rPr>
              <a:t> • 149 публикаций</a:t>
            </a:r>
            <a:endParaRPr lang="en-US" sz="1600" dirty="0" smtClean="0"/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PC1\Downloads\IMG_369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980728"/>
            <a:ext cx="2697981" cy="5448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Руководитель объединений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«</a:t>
            </a:r>
            <a:r>
              <a:rPr lang="en-US" sz="2800" dirty="0" smtClean="0"/>
              <a:t>Art Kids</a:t>
            </a:r>
            <a:r>
              <a:rPr lang="ru-RU" sz="2800" dirty="0" smtClean="0"/>
              <a:t>» (художественная направленность)</a:t>
            </a:r>
          </a:p>
          <a:p>
            <a:r>
              <a:rPr lang="ru-RU" sz="2800" dirty="0" err="1" smtClean="0"/>
              <a:t>Мультстудия</a:t>
            </a:r>
            <a:r>
              <a:rPr lang="ru-RU" sz="2800" dirty="0" smtClean="0"/>
              <a:t> «Муравейник» (на базе детского технопарка «</a:t>
            </a:r>
            <a:r>
              <a:rPr lang="ru-RU" sz="2800" dirty="0" err="1" smtClean="0"/>
              <a:t>Техносити</a:t>
            </a:r>
            <a:r>
              <a:rPr lang="ru-RU" sz="2800" dirty="0" smtClean="0"/>
              <a:t>» МАУДО «ЦДТ»)</a:t>
            </a:r>
          </a:p>
          <a:p>
            <a:r>
              <a:rPr lang="ru-RU" sz="2800" dirty="0" smtClean="0"/>
              <a:t>«3Дпрототипирование» (на базе детского технопарка «</a:t>
            </a:r>
            <a:r>
              <a:rPr lang="ru-RU" sz="2800" dirty="0" err="1" smtClean="0"/>
              <a:t>Техносити</a:t>
            </a:r>
            <a:r>
              <a:rPr lang="ru-RU" sz="2800" dirty="0" smtClean="0"/>
              <a:t>» МАУДО «</a:t>
            </a:r>
            <a:r>
              <a:rPr lang="ru-RU" dirty="0" smtClean="0"/>
              <a:t>ЦДТ»)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2000" dirty="0" smtClean="0"/>
              <a:t>* ссылки на сертифицированные программы (ПФДО):</a:t>
            </a:r>
            <a:r>
              <a:rPr lang="en-US" sz="2000" dirty="0" smtClean="0"/>
              <a:t> </a:t>
            </a:r>
            <a:endParaRPr lang="ru-RU" sz="2000" dirty="0" smtClean="0"/>
          </a:p>
          <a:p>
            <a:pPr marL="514350" indent="-514350">
              <a:buAutoNum type="arabicParenR"/>
            </a:pPr>
            <a:r>
              <a:rPr lang="ru-RU" sz="2000" dirty="0" smtClean="0">
                <a:hlinkClick r:id="rId2"/>
              </a:rPr>
              <a:t>Портал "ПФДО" (</a:t>
            </a:r>
            <a:r>
              <a:rPr lang="en-US" sz="2000" dirty="0" smtClean="0">
                <a:hlinkClick r:id="rId2"/>
              </a:rPr>
              <a:t>pfdo.ru)</a:t>
            </a:r>
            <a:r>
              <a:rPr lang="en-US" sz="2000" dirty="0" smtClean="0"/>
              <a:t> </a:t>
            </a:r>
            <a:endParaRPr lang="ru-RU" sz="2000" dirty="0" smtClean="0"/>
          </a:p>
          <a:p>
            <a:pPr marL="514350" indent="-514350">
              <a:buAutoNum type="arabicParenR"/>
            </a:pPr>
            <a:r>
              <a:rPr lang="ru-RU" sz="2000" dirty="0" smtClean="0">
                <a:hlinkClick r:id="rId3"/>
              </a:rPr>
              <a:t>Портал "ПФДО" (</a:t>
            </a:r>
            <a:r>
              <a:rPr lang="en-US" sz="2000" dirty="0" smtClean="0">
                <a:hlinkClick r:id="rId3"/>
              </a:rPr>
              <a:t>pfdo.ru)</a:t>
            </a:r>
            <a:r>
              <a:rPr lang="ru-RU" sz="20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Тема самообразования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2244320"/>
            <a:ext cx="3257560" cy="40690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rgbClr val="8F008F"/>
                </a:solidFill>
              </a:rPr>
              <a:t>«Особенности личности и роль педагога в развитии одаренности детей»</a:t>
            </a:r>
            <a:endParaRPr lang="ru-RU" sz="3200" dirty="0">
              <a:solidFill>
                <a:srgbClr val="8F008F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200660" y="2199904"/>
            <a:ext cx="3348980" cy="4157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Курсы повышения квалификации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nsportal.ru/user/865490/page/kpk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76672"/>
            <a:ext cx="6377940" cy="129302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Результаты педагогической </a:t>
            </a:r>
            <a:r>
              <a:rPr lang="ru-RU" b="1" dirty="0" smtClean="0"/>
              <a:t>деятельности.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Открытые </a:t>
            </a:r>
            <a:r>
              <a:rPr lang="ru-RU" dirty="0" smtClean="0"/>
              <a:t>занятия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Работа во время дистанционного обучения: </a:t>
            </a:r>
            <a:r>
              <a:rPr lang="en-US" dirty="0">
                <a:hlinkClick r:id="rId2"/>
              </a:rPr>
              <a:t>https://www.instagram.com/art_kids_fedorovskiy/channel/?</a:t>
            </a:r>
            <a:r>
              <a:rPr lang="en-US" dirty="0" smtClean="0">
                <a:hlinkClick r:id="rId2"/>
              </a:rPr>
              <a:t>hl=ru</a:t>
            </a:r>
            <a:r>
              <a:rPr lang="ru-RU" dirty="0" smtClean="0"/>
              <a:t> </a:t>
            </a:r>
          </a:p>
          <a:p>
            <a:r>
              <a:rPr lang="ru-RU" dirty="0" smtClean="0"/>
              <a:t>Презентации к занятиям: </a:t>
            </a:r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nsportal.ru/node/4245715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nsportal.ru/node/4250432</a:t>
            </a:r>
            <a:endParaRPr lang="ru-RU" dirty="0" smtClean="0"/>
          </a:p>
          <a:p>
            <a:r>
              <a:rPr lang="en-US" dirty="0">
                <a:hlinkClick r:id="rId5"/>
              </a:rPr>
              <a:t>https://</a:t>
            </a:r>
            <a:r>
              <a:rPr lang="en-US" dirty="0" smtClean="0">
                <a:hlinkClick r:id="rId5"/>
              </a:rPr>
              <a:t>infourok.ru/urok-znakomstvo-s-tehnikoy-uzelkovogo-batika-1463283.html</a:t>
            </a:r>
            <a:endParaRPr lang="ru-RU" dirty="0" smtClean="0"/>
          </a:p>
          <a:p>
            <a:r>
              <a:rPr lang="en-US" dirty="0">
                <a:hlinkClick r:id="rId6"/>
              </a:rPr>
              <a:t>https://infourok.ru/masterklass-po-vitrazhnoy-rospisi-2642594.html</a:t>
            </a:r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Результаты внеурочной деятельности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infourok.ru/prezentaciya-proforientacionnoe-meropriyatiya-multipulti-1764469.html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nsportal.ru/node/3727502</a:t>
            </a:r>
            <a:endParaRPr lang="ru-RU" dirty="0" smtClean="0"/>
          </a:p>
          <a:p>
            <a:r>
              <a:rPr lang="en-US" dirty="0">
                <a:hlinkClick r:id="rId4"/>
              </a:rPr>
              <a:t>https://www.instagram.com/p/BsYNS1IBi65/?</a:t>
            </a:r>
            <a:r>
              <a:rPr lang="en-US" dirty="0" smtClean="0">
                <a:hlinkClick r:id="rId4"/>
              </a:rPr>
              <a:t>igshid=1begkcpazqzit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След самолета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6DB8EB18-3657-4051-A897-2ED38832359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216</TotalTime>
  <Words>371</Words>
  <Application>Microsoft Office PowerPoint</Application>
  <PresentationFormat>Экран (4:3)</PresentationFormat>
  <Paragraphs>67</Paragraphs>
  <Slides>39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След самолета</vt:lpstr>
      <vt:lpstr>Конкурс молодых педагогических работников Ханты-Мансийского автономного округа – Югры «Портфолио молодого педагога»</vt:lpstr>
      <vt:lpstr>Образование</vt:lpstr>
      <vt:lpstr>Слайд 3</vt:lpstr>
      <vt:lpstr>Контактная информация</vt:lpstr>
      <vt:lpstr>Руководитель объединений</vt:lpstr>
      <vt:lpstr>Тема самообразования</vt:lpstr>
      <vt:lpstr>Курсы повышения квалификации</vt:lpstr>
      <vt:lpstr>Результаты педагогической деятельности.  Открытые занятия</vt:lpstr>
      <vt:lpstr>Результаты внеурочной деятельности</vt:lpstr>
      <vt:lpstr>Результаты методической деятельности</vt:lpstr>
      <vt:lpstr>Слайд 11</vt:lpstr>
      <vt:lpstr>Достижения обучающихся районный уровень</vt:lpstr>
      <vt:lpstr>Слайд 13</vt:lpstr>
      <vt:lpstr>Слайд 14</vt:lpstr>
      <vt:lpstr>Региональный уровень</vt:lpstr>
      <vt:lpstr>Слайд 16</vt:lpstr>
      <vt:lpstr>Всероссийский уровень</vt:lpstr>
      <vt:lpstr>Слайд 18</vt:lpstr>
      <vt:lpstr>Международный уровень</vt:lpstr>
      <vt:lpstr>Слайд 20</vt:lpstr>
      <vt:lpstr>Проектная деятельность</vt:lpstr>
      <vt:lpstr>Подготовка к конкурсам и фестивалям различного уровня</vt:lpstr>
      <vt:lpstr>Слайд 23</vt:lpstr>
      <vt:lpstr>Слайд 24</vt:lpstr>
      <vt:lpstr>Слайд 25</vt:lpstr>
      <vt:lpstr>Слайд 26</vt:lpstr>
      <vt:lpstr>Конкурсы проф.мастерства</vt:lpstr>
      <vt:lpstr>Слайд 28</vt:lpstr>
      <vt:lpstr>Слайд 29</vt:lpstr>
      <vt:lpstr>Слайд 30</vt:lpstr>
      <vt:lpstr>Обобщение и распространение передового опыта</vt:lpstr>
      <vt:lpstr>Слайд 32</vt:lpstr>
      <vt:lpstr>Самообразование</vt:lpstr>
      <vt:lpstr>Слайд 34</vt:lpstr>
      <vt:lpstr>Слайд 35</vt:lpstr>
      <vt:lpstr>Оценка результативности и эффективности деятельности педагога (</vt:lpstr>
      <vt:lpstr>Слайд 37</vt:lpstr>
      <vt:lpstr>Отзывы родителей обучающихся</vt:lpstr>
      <vt:lpstr>Отзывы коллег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молодых педагогических работников Ханты-Мансийского автономного округа – Югры «Портфолио молодого педагога»</dc:title>
  <dc:creator>VOROSHNINA</dc:creator>
  <cp:lastModifiedBy>ПК</cp:lastModifiedBy>
  <cp:revision>47</cp:revision>
  <dcterms:created xsi:type="dcterms:W3CDTF">2021-03-31T10:20:14Z</dcterms:created>
  <dcterms:modified xsi:type="dcterms:W3CDTF">2021-04-05T09:14:38Z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2718271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