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51435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История развития баскетбола в России</a:t>
            </a:r>
            <a:endParaRPr lang="ru-RU" sz="4400" b="1" dirty="0"/>
          </a:p>
        </p:txBody>
      </p:sp>
      <p:pic>
        <p:nvPicPr>
          <p:cNvPr id="3074" name="Picture 2" descr="Учебное пособие по баскетбола Павла Цетл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300039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7072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Развитие баскетбола на студенческом и школьном уровне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00174"/>
            <a:ext cx="72866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Студенческим баскетболом в России занимается Ассоциация студенческого баскетбола (АСБ), созданная в 2007 году. В соревнованиях под эгидой АСБ принимают участие 800 мужских и женских команд из 450 российских вузов и </a:t>
            </a:r>
            <a:r>
              <a:rPr lang="ru-RU" sz="2000" dirty="0" err="1" smtClean="0"/>
              <a:t>ссузов</a:t>
            </a:r>
            <a:r>
              <a:rPr lang="ru-RU" sz="2000" dirty="0" smtClean="0"/>
              <a:t>. Общее число игроков чемпионата превышает 10 000 человек, что делает АСБ крупнейшей студенческой спортивной лигой в Европе. </a:t>
            </a:r>
          </a:p>
          <a:p>
            <a:r>
              <a:rPr lang="ru-RU" sz="2000" dirty="0" smtClean="0"/>
              <a:t>Школьники с 2007 года соревнуются в Школьной баскетбольной лиге – одном из крупнейших детско-юношеских спортивных соревнований. В сезоне 2018/19 в соревнованиях приняли участие около 18 000 школьных команд из 69 регионов России. Турнир проводится поэтапно – проходят </a:t>
            </a:r>
            <a:r>
              <a:rPr lang="ru-RU" sz="2000" dirty="0" err="1" smtClean="0"/>
              <a:t>внутришкольные</a:t>
            </a:r>
            <a:r>
              <a:rPr lang="ru-RU" sz="2000" dirty="0" smtClean="0"/>
              <a:t>, муниципальные и </a:t>
            </a:r>
            <a:r>
              <a:rPr lang="ru-RU" sz="2000" dirty="0" err="1" smtClean="0"/>
              <a:t>дивизиональные</a:t>
            </a:r>
            <a:r>
              <a:rPr lang="ru-RU" sz="2000" dirty="0" smtClean="0"/>
              <a:t> отборы. Лучшие команды попадают в Суперфинал.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data:image/jpeg;base64,/9j/4AAQSkZJRgABAQAAAQABAAD/2wCEAAkGBwgHBgkIBwgKCgkLDRYPDQwMDRsUFRAWIB0iIiAdHx8kKDQsJCYxJx8fLT0tMTU3Ojo6Iys/RD84QzQ5OjcBCgoKDQwNGg8PGjclHyU3Nzc3Nzc3Nzc3Nzc3Nzc3Nzc3Nzc3Nzc3Nzc3Nzc3Nzc3Nzc3Nzc3Nzc3Nzc3Nzc3N//AABEIAEEAlwMBEQACEQEDEQH/xAAcAAACAwEBAQEAAAAAAAAAAAAGBwAFCAQBAwL/xABJEAABAwMCAgQHCwoFBQEAAAABAgMEAAURBhIHIRMxQXEiMlFVgZHRFBUWF2Fic5SxssIjNTZCU3SSk6HSUlSCosEkJjdF8Aj/xAAbAQACAwEBAQAAAAAAAAAAAAAABQMEBgcCAf/EADcRAAEDAgMDCQcEAwEAAAAAAAEAAgMEEQUSITFBcRMVM1FhgZGh0QYUFjI0UsEiU7HxI0Lw4f/aAAwDAQACEQMRAD8AeNCFKELL2rrld9acR58e0y3ko6VTMcdMpLaUNjGeXUDgnvVUNROynjMkmwL3HG6R2Vq9+AWsfOTf1xfspXz/AEfb4K3zfN2Lns0+86F15bffaa4UIcQXsPqUhTK+SuvrxzPeKZ01THUx8pHsVWWJ0TsrlqgVOo1CcddCEgeLfEx+6y1ac0q8v3NvDb8mOfCkKz4iCP1c9o8bq6uv4SALlfQCdAhtGhNZKQlRnpQSM7VTF5HyGlJxyjBtc+CuCgmI2KntNo1FdbtMtkW4L90QyoO75KwnwVbTg99W566GCJsrzo7Z36qGOnfI8sG0LrvWltWWeAubIluOst+P0EpSigeUjyVFTYrS1EnJsdqvctJLG3MQhf30uP8An5X85XtpiqqJ7HpnVF8tzc+FcCGXCoDpJaweRwaXVOKU1NJych1VmKkklbmbsVh8A9ZecUfXV+yoOfaLrPgpPcJlPgJrLzgn66v2Uc+0XWfBffcJlPgJrPzgn66v2Uc+0XWfBHN8yrr7pzVNityp064K6FKgk9HLUTk/JVimxOnqZOTjJvwUUtLJE3M5PLgdLkzeH8VyW+6+tLzqApxRUQkK5DJpgqyP6EKUIQ/r+9/B7R91uSVAOtMFLP0ivBT/AFI9VCEjODNsBVPuqh1AR2z6lK/DWa9op7MZCN+p/CaYbHqX9yaFZNN0teM1u3R4FzQnxFFhwgdh5p+xXrrU+zk/zwniPylOJR/K/uUgcdNQQ4MeKq3298stJbLrm/cvAxuOFYyeutQlSr9U8YdQahtDlt6GLCae5PLjbt609qck8ge2hCIOG+j2bVFau00JdnPthbXaGEqHZ84g8z6B25x+M4m6Vxp49Gjb2/8Aic0VKGgSO2o3ffZjtl2Q8202OtbiwkD0mkUcb5DZguUwc4NFyUsNCzIjGvNRPPymG2lqe2OLdSlKvyw6iTzrV4nDK/D4mNaSRb+EppXtFQ8k9f8AKaRAUnBAUkjqPMEVkgXNPUQm2hCTXEnSDVjdRcoGEwpDmzof2SyCcD5pwe6trhGJGqaY3/MPMJJWUwiOZuwox4Xz4SNLQ4q5kdMkuOAMl1IWfCP6uc0nxynlNU6QNNrDXcrtBI0RBt9Ua0gV9cb12tjDqmn7lDacScKQuQhJHeCasNo6h4DmsJHBRmaMGxcF+Pfu0edrf9aR7a9e41X7Z8F85eL7ghPifcrfK0k83FnxXll5vCWn0qPX5Aab4JTTR1WZ7CBY7lTrpGOisCjfgH/47Y/eXftrYJMmNQhShCS3/wCj72G4VssTSxueWZTyQrntT4KMjyElX8NCF06ItnvTpeBGUnDim+lcz17l+Fj0ZA9Fc/xWfl6t5GwaDuWipI8kQC+rd8aXqt2xgjciIl7Pzt3NPqKTQ6iIohU9Zt3f2von/wA3J9i81lbffbTNwiBOXC0Vtj5yfCH2Y9NfMMn5CqY47NniiqjzxELPJroKzi8oQtJWL8x2791a+4K5xW/UycStNB0beAS+41uLCbQ2Fq2HpVFOeRI2YOPSfXWh9mwMsh4flLsTOre9K/NaZKk6tD6ltEbSduYnXaM3IbQpKkOu+EkbjgerFY3FMPqZKt742XB9E7paiNsQDnaqp4qXu13PT8Zm33CPIdTLSsoaWFEJ2LGf6ireB0c8EznStsLflQ180ckYDTfVBfD/APTK1fTfhNOcT+jk4KjS9M1P+uelaRIHX/PWN1+m/CK6Fhn0cfBZyq6ZyHsd1XlXVrpm2Q7xd2bfOubVtQ94KJDqCpG/sB5jAPloQtVaA0x8ENNMWgyvdKkLWtbuzaCVHPIeShCI6EKUIWVuJN8jXribKky1KXbo0hMfCBklts4UB5cncfTXl+YsOTbuXptswvsRd8aWn/2M70NJ/urIfD1Sdcw8/ROOcYhuKXsXU5b1x8IHAstqkKUpI8boiNuO8J+ytE+hDqL3YdXn/aWtnIn5XtTC+NOwfsZ38pP91Z34eqfuHn6JnzjF1FKG5qjLuMlcEKEVTqiyFDBCCeQI7q10YcGAP270mdbMcuxcte15Wk7H+Y7d+6tfcFc4rfqJOJWmg6NvAJd8bPGs/c9+CtD7N/JJ3flLcT2t70sK0yVqUIXuaEIg0B+mNr+m/wCDVDE/o5OCsUvTNT/rny0YS1sbaHOLV3S4hKx0a+Shn/BWpqXuZhEZabbEpjANY66PLgu2W2G5LnJjMMNjKlqQP6cuZ+QUggFTO8MjJJ4phIY4xmclJqcx9X3UL03aHEPAeGtS0N9MnsOw/bnvrY0bX0UNqmS479O9KJW+8v8A8Tfwj3RHEK66RgNWzXECWYaCEMTkAOFpP+FeDzA7O3vq9DVQzdG4FQS0s0Qu9tk5rdPi3OG1MgPtvxnk7m3WzkKFTqBV2s70nT2lrndSpKVx2FFrd1Fw8kD0qIoQs+8JrIxcn59wuUduS2gBpAeSFgrPNR59vV66QY7WPgY1kbrE66dSY4fCHkucLhMb4O2PzPb/AKqj2VmecKv9w+KZ+7xfaPBQ6bsR/wDS276qj2V95xrP3D4o93i+0KfBuxeZbd9VR7K+c41f7h8Ue7xfaEtuLdijW56DNt8VqOw6lTTiWUBCQocwcDtIJ/hrT4FWPnjcyR1yOvqSyvhDCHNGiXdPkuWk7H+ZLf8AurX3BXN6z6iTif5Wmg6NvAJd8bPGs/c9+CtH7N/JJxH5S3E9re9LCtKlalCFKEIh4f8A6ZWv6b8Jqhif0cnBWKXpmp/1z5aMJHalvE6ya8u8u2PBp8uFG4oSrkQOwgjsFbyjp4qigjZKLiwSCaR0dQ5zV22O4v6rnId1Zc2lQoZyhpwoaS44eoYAG7kD/wDE14ngFFEfdI/1O4lT0zhO7NUO0bu6ymeX9NuxUtT3oamuXOQnahHkwSMDvBrL5MRa/NGDfsOvgrc9RFJodi9ulrbVbjBfkol2makNxpayHFRnifye5XPegq2gKPMHAOc5ElNMTLyrW5ZW6luzM3fYbj2bN4sqTpXZS292lUnDO+DTmrjZ8ras1zQtaW3UnEWUhOXEJPaBgpOOWcc+RrY0sjnss46jzG496qztbfMwWB/neh3iRxWGsbGi1RLc7Cb6cOuqW6F70gHCcY8pB9FWlAi/h/bPevSkJtSdrryenc5YOV8xn/TtHorBYxUctVutsGngtBRx5IR2oZ4mauuNoukaBZ5XQKS10j5CEqyVHkOYPUBn/VTTBcOhmgMkzb3Oiq1tS9jw1hsg74wNU+dVfyW/7acc00X7Y81S98n+5H3DDVE2+JnRrrI6aS1tcbUUpSSg8jyAHUcfxUhxugipwySJthsTChqHSXa86q24i20XLSU1ITlyOBIRy6tvX/t3VTwWfkqtoOx2np5qatjzwns1SFIrdpAtI2T8yW/91a+4K5xW/UycStNB0beAS941pUfedQSdo6YE9mfArQ+zfyyd35S7E9re9LDBrTJUnpoC3Q3NH2xciFHU4ptRKlspJPhqweY8lYnFqqZlY9rHkDTf2J7SRMMIJCp+LsOLH05FXHisNLMxIKm2wk42L5ZFXMAqJZJnh7idN/FQ4hGxsYIFtUCcPx/3ja/pT9007xP6OTgqFJ0zU/q56tGEgNffphdfpz9groeGfRx8FnKrpnIy4QKaEGYMJ6ZL4J5c9pAx9hpRj+e7bHSya4WGmF3Xf8JrSbjEt6UvzZLbLajgFavGJ7AOsn5BzrJxU80xyxgk/wDeCJS0NIKHJ0YzbjGTHjPWu03VxUaUgYQuV+TU5v6Mj8n4hTu5LIVzAwDTuKYQwuL3CSSMXG8N1AtfftvbYEtLCXAAWBQbfYZfuGn4lrV0c89Oy6hpASguMpLalhP6u4I7ORrQYY973yE6jQg77EXt3XRMwNhb2k+WireElqt90XdBcYbMkNhrZ0qArbndnHqFVsdqZoGsMTrXupaCJkhdmF03gAkAJAAAwAOyscSSblOwLaIE4qWuAnT0i4JiMiYp5sKf2+GR1dfdWgwKpldUCIu/SAdEur4mCMvA1Sb7a2CSp6cOrZAZ03bpzURpEt1lQW+lOFKG48ifQPVWHxmolNS+Iu/SDs7k9oo2iIPA1RUtKVoUhaQpKhgg9RBpO1xaQ4bVdIuLFKPi3abdazave2EzG6Tpd/RJxuxsxn1mtjgVTNO2TlXXtb8pNXxMjy5Rbaifhvqxu8QW7ZLKW58ZsJR2B5AGAR8oHWPT3Lcaw0xPM7NWnb2H0Vmiqg9uR20IunQYlxjmPOjtyGchWxxORkdtJYZ5IXZo3WKvPja8WcLpYaJs9tma11BFlQmHY7C3A02tOUow7gYHdWrxOpmioonsdYm1z3JRSxMdO5pGmv8AKa2ENo5bUIQO4JA+wVkf1Pd1kpxo0JN8SdXs3xxFtgAKhR3N5e/arwRkfN5nvra4RhppWmR/zHyCSVlUJTlbsCLeGFoty9NwrguEwZgccw+UDeMKIHPupPjdVM2odEHHLYaK5QxMMYeRqjis+mKq5WnLJLfXIk2uI684crWtsEqPy1dZiFVG0Na8gBQOp4nG5ahDU9jc03PTe7Iw6i2qSET40RW1SQOpY8g8uP8AkmnmH1orI/d5jd/+pKqSxmnfnZfKdoCINMXOwKa91wFMOObfCedc3PJHkUpZKsd9L6+nricj726hs8ArbIqd4zxn/u3evjcNX21uSLpJfSiLHQpMNskFb6j4zgT14x4Ke9R6iDUkWFTcnyDR+p3zHcANgv5nuVe8YPKSOs0bO3tVnwp0vOlXmRrK+MuMF3eLdFd8ZCFklSyOzOSB3n5K11PCIYwwbglE0nKPJ3JK6U1XL0wZRhsMOmRt3dLnltz1YI8tV62gjrA0SE6dS9QVDoScu9EPxsXf/IQfUv8Aupf8PU33Hy9FZ5xl6gqzUevrhqC1qt8mJFbbUtK9ze7PLvNWqPCYaSXlGE3UU1Y+ZuVwQjTRVEaWXiNcrPa49vYhxFtsJ2pUvdk8yefP5aUVOCwVEplcTcq7FXPjYGgBdvxsXbzfB/3+2q/w9TfcfL0XvnGXqCH9Wasl6o9y+647DPubft6LPPdjOcn5opjQ4fHRhwYSb9arz1DprZtypIkp6HIbkRnFNPNqCkLScFJFXXNDmlrhcFQAlpuEdo4sXcISFQYSlAc1YUMn10id7P0xNwT5eivjEZbbAqKy6wl2e9T7oxGYW7NKitC87U7lbuWDTCpw+OohbC4mzbeQsq8VS6N5eN66tQ8QbrfIBhLbZjMrP5XoMguDyEk9VQ0eE09K/O25PbuXuasklblOgQlTRVEYad4gz7DamrdHhxnW21KIU5uycnPYflpTV4PDVSmV5N1chrHxNygKy+Nm6eboXrX7arfDtN9x8vRS85SdQU+Nm5+bofrX7aPh2m+4+XojnKTqC9+Nm5+bYXrX7aPh6nH+x8vRfOcZOoKqs9nuHETVPR22DGhhWC+plvDTKe1R8pPk7TTqCLkowzMTbedqpSPzuvay0FpvhjpWwLZfj25MiW2kf9RKUXDuH6wSfBBzz5CpV4RlQhIrVP6RXD6dX20IVXQhShClCFKEKV8QpQhSvqFKEKUIUoQpQhShClCFKEKUITE4Rdd272fx0ITFoQpQh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data:image/jpeg;base64,/9j/4AAQSkZJRgABAQAAAQABAAD/2wCEAAkGBwgHBgkIBwgKCgkLDRYPDQwMDRsUFRAWIB0iIiAdHx8kKDQsJCYxJx8fLT0tMTU3Ojo6Iys/RD84QzQ5OjcBCgoKDQwNGg8PGjclHyU3Nzc3Nzc3Nzc3Nzc3Nzc3Nzc3Nzc3Nzc3Nzc3Nzc3Nzc3Nzc3Nzc3Nzc3Nzc3Nzc3N//AABEIAEEAlwMBEQACEQEDEQH/xAAcAAACAwEBAQEAAAAAAAAAAAAGBwAFCAQBAwL/xABJEAABAwMCAgQHCwoFBQEAAAABAgMEAAURBhIHIRMxQXEiMlFVgZHRFBUWF2Fic5SxssIjNTZCU3SSk6HSUlSCosEkJjdF8Aj/xAAbAQACAwEBAQAAAAAAAAAAAAAABQMEBgcCAf/EADcRAAEDAgMDCQcEAwEAAAAAAAEAAgMEEQUSITFBcRMVM1FhgZGh0QYUFjI0UsEiU7HxI0Lw4f/aAAwDAQACEQMRAD8AeNCFKELL2rrld9acR58e0y3ko6VTMcdMpLaUNjGeXUDgnvVUNROynjMkmwL3HG6R2Vq9+AWsfOTf1xfspXz/AEfb4K3zfN2Lns0+86F15bffaa4UIcQXsPqUhTK+SuvrxzPeKZ01THUx8pHsVWWJ0TsrlqgVOo1CcddCEgeLfEx+6y1ac0q8v3NvDb8mOfCkKz4iCP1c9o8bq6uv4SALlfQCdAhtGhNZKQlRnpQSM7VTF5HyGlJxyjBtc+CuCgmI2KntNo1FdbtMtkW4L90QyoO75KwnwVbTg99W566GCJsrzo7Z36qGOnfI8sG0LrvWltWWeAubIluOst+P0EpSigeUjyVFTYrS1EnJsdqvctJLG3MQhf30uP8An5X85XtpiqqJ7HpnVF8tzc+FcCGXCoDpJaweRwaXVOKU1NJych1VmKkklbmbsVh8A9ZecUfXV+yoOfaLrPgpPcJlPgJrLzgn66v2Uc+0XWfBffcJlPgJrPzgn66v2Uc+0XWfBHN8yrr7pzVNityp064K6FKgk9HLUTk/JVimxOnqZOTjJvwUUtLJE3M5PLgdLkzeH8VyW+6+tLzqApxRUQkK5DJpgqyP6EKUIQ/r+9/B7R91uSVAOtMFLP0ivBT/AFI9VCEjODNsBVPuqh1AR2z6lK/DWa9op7MZCN+p/CaYbHqX9yaFZNN0teM1u3R4FzQnxFFhwgdh5p+xXrrU+zk/zwniPylOJR/K/uUgcdNQQ4MeKq3298stJbLrm/cvAxuOFYyeutQlSr9U8YdQahtDlt6GLCae5PLjbt609qck8ge2hCIOG+j2bVFau00JdnPthbXaGEqHZ84g8z6B25x+M4m6Vxp49Gjb2/8Aic0VKGgSO2o3ffZjtl2Q8202OtbiwkD0mkUcb5DZguUwc4NFyUsNCzIjGvNRPPymG2lqe2OLdSlKvyw6iTzrV4nDK/D4mNaSRb+EppXtFQ8k9f8AKaRAUnBAUkjqPMEVkgXNPUQm2hCTXEnSDVjdRcoGEwpDmzof2SyCcD5pwe6trhGJGqaY3/MPMJJWUwiOZuwox4Xz4SNLQ4q5kdMkuOAMl1IWfCP6uc0nxynlNU6QNNrDXcrtBI0RBt9Ua0gV9cb12tjDqmn7lDacScKQuQhJHeCasNo6h4DmsJHBRmaMGxcF+Pfu0edrf9aR7a9e41X7Z8F85eL7ghPifcrfK0k83FnxXll5vCWn0qPX5Aab4JTTR1WZ7CBY7lTrpGOisCjfgH/47Y/eXftrYJMmNQhShCS3/wCj72G4VssTSxueWZTyQrntT4KMjyElX8NCF06ItnvTpeBGUnDim+lcz17l+Fj0ZA9Fc/xWfl6t5GwaDuWipI8kQC+rd8aXqt2xgjciIl7Pzt3NPqKTQ6iIohU9Zt3f2von/wA3J9i81lbffbTNwiBOXC0Vtj5yfCH2Y9NfMMn5CqY47NniiqjzxELPJroKzi8oQtJWL8x2791a+4K5xW/UycStNB0beAS+41uLCbQ2Fq2HpVFOeRI2YOPSfXWh9mwMsh4flLsTOre9K/NaZKk6tD6ltEbSduYnXaM3IbQpKkOu+EkbjgerFY3FMPqZKt742XB9E7paiNsQDnaqp4qXu13PT8Zm33CPIdTLSsoaWFEJ2LGf6ireB0c8EznStsLflQ180ckYDTfVBfD/APTK1fTfhNOcT+jk4KjS9M1P+uelaRIHX/PWN1+m/CK6Fhn0cfBZyq6ZyHsd1XlXVrpm2Q7xd2bfOubVtQ94KJDqCpG/sB5jAPloQtVaA0x8ENNMWgyvdKkLWtbuzaCVHPIeShCI6EKUIWVuJN8jXribKky1KXbo0hMfCBklts4UB5cncfTXl+YsOTbuXptswvsRd8aWn/2M70NJ/urIfD1Sdcw8/ROOcYhuKXsXU5b1x8IHAstqkKUpI8boiNuO8J+ytE+hDqL3YdXn/aWtnIn5XtTC+NOwfsZ38pP91Z34eqfuHn6JnzjF1FKG5qjLuMlcEKEVTqiyFDBCCeQI7q10YcGAP270mdbMcuxcte15Wk7H+Y7d+6tfcFc4rfqJOJWmg6NvAJd8bPGs/c9+CtD7N/JJ3flLcT2t70sK0yVqUIXuaEIg0B+mNr+m/wCDVDE/o5OCsUvTNT/rny0YS1sbaHOLV3S4hKx0a+Shn/BWpqXuZhEZabbEpjANY66PLgu2W2G5LnJjMMNjKlqQP6cuZ+QUggFTO8MjJJ4phIY4xmclJqcx9X3UL03aHEPAeGtS0N9MnsOw/bnvrY0bX0UNqmS479O9KJW+8v8A8Tfwj3RHEK66RgNWzXECWYaCEMTkAOFpP+FeDzA7O3vq9DVQzdG4FQS0s0Qu9tk5rdPi3OG1MgPtvxnk7m3WzkKFTqBV2s70nT2lrndSpKVx2FFrd1Fw8kD0qIoQs+8JrIxcn59wuUduS2gBpAeSFgrPNR59vV66QY7WPgY1kbrE66dSY4fCHkucLhMb4O2PzPb/AKqj2VmecKv9w+KZ+7xfaPBQ6bsR/wDS276qj2V95xrP3D4o93i+0KfBuxeZbd9VR7K+c41f7h8Ue7xfaEtuLdijW56DNt8VqOw6lTTiWUBCQocwcDtIJ/hrT4FWPnjcyR1yOvqSyvhDCHNGiXdPkuWk7H+ZLf8AurX3BXN6z6iTif5Wmg6NvAJd8bPGs/c9+CtH7N/JJxH5S3E9re9LCtKlalCFKEIh4f8A6ZWv6b8Jqhif0cnBWKXpmp/1z5aMJHalvE6ya8u8u2PBp8uFG4oSrkQOwgjsFbyjp4qigjZKLiwSCaR0dQ5zV22O4v6rnId1Zc2lQoZyhpwoaS44eoYAG7kD/wDE14ngFFEfdI/1O4lT0zhO7NUO0bu6ymeX9NuxUtT3oamuXOQnahHkwSMDvBrL5MRa/NGDfsOvgrc9RFJodi9ulrbVbjBfkol2makNxpayHFRnifye5XPegq2gKPMHAOc5ElNMTLyrW5ZW6luzM3fYbj2bN4sqTpXZS292lUnDO+DTmrjZ8ras1zQtaW3UnEWUhOXEJPaBgpOOWcc+RrY0sjnss46jzG496qztbfMwWB/neh3iRxWGsbGi1RLc7Cb6cOuqW6F70gHCcY8pB9FWlAi/h/bPevSkJtSdrryenc5YOV8xn/TtHorBYxUctVutsGngtBRx5IR2oZ4mauuNoukaBZ5XQKS10j5CEqyVHkOYPUBn/VTTBcOhmgMkzb3Oiq1tS9jw1hsg74wNU+dVfyW/7acc00X7Y81S98n+5H3DDVE2+JnRrrI6aS1tcbUUpSSg8jyAHUcfxUhxugipwySJthsTChqHSXa86q24i20XLSU1ITlyOBIRy6tvX/t3VTwWfkqtoOx2np5qatjzwns1SFIrdpAtI2T8yW/91a+4K5xW/UycStNB0beAS941pUfedQSdo6YE9mfArQ+zfyyd35S7E9re9LDBrTJUnpoC3Q3NH2xciFHU4ptRKlspJPhqweY8lYnFqqZlY9rHkDTf2J7SRMMIJCp+LsOLH05FXHisNLMxIKm2wk42L5ZFXMAqJZJnh7idN/FQ4hGxsYIFtUCcPx/3ja/pT9007xP6OTgqFJ0zU/q56tGEgNffphdfpz9groeGfRx8FnKrpnIy4QKaEGYMJ6ZL4J5c9pAx9hpRj+e7bHSya4WGmF3Xf8JrSbjEt6UvzZLbLajgFavGJ7AOsn5BzrJxU80xyxgk/wDeCJS0NIKHJ0YzbjGTHjPWu03VxUaUgYQuV+TU5v6Mj8n4hTu5LIVzAwDTuKYQwuL3CSSMXG8N1AtfftvbYEtLCXAAWBQbfYZfuGn4lrV0c89Oy6hpASguMpLalhP6u4I7ORrQYY973yE6jQg77EXt3XRMwNhb2k+WireElqt90XdBcYbMkNhrZ0qArbndnHqFVsdqZoGsMTrXupaCJkhdmF03gAkAJAAAwAOyscSSblOwLaIE4qWuAnT0i4JiMiYp5sKf2+GR1dfdWgwKpldUCIu/SAdEur4mCMvA1Sb7a2CSp6cOrZAZ03bpzURpEt1lQW+lOFKG48ifQPVWHxmolNS+Iu/SDs7k9oo2iIPA1RUtKVoUhaQpKhgg9RBpO1xaQ4bVdIuLFKPi3abdazave2EzG6Tpd/RJxuxsxn1mtjgVTNO2TlXXtb8pNXxMjy5Rbaifhvqxu8QW7ZLKW58ZsJR2B5AGAR8oHWPT3Lcaw0xPM7NWnb2H0Vmiqg9uR20IunQYlxjmPOjtyGchWxxORkdtJYZ5IXZo3WKvPja8WcLpYaJs9tma11BFlQmHY7C3A02tOUow7gYHdWrxOpmioonsdYm1z3JRSxMdO5pGmv8AKa2ENo5bUIQO4JA+wVkf1Pd1kpxo0JN8SdXs3xxFtgAKhR3N5e/arwRkfN5nvra4RhppWmR/zHyCSVlUJTlbsCLeGFoty9NwrguEwZgccw+UDeMKIHPupPjdVM2odEHHLYaK5QxMMYeRqjis+mKq5WnLJLfXIk2uI684crWtsEqPy1dZiFVG0Na8gBQOp4nG5ahDU9jc03PTe7Iw6i2qSET40RW1SQOpY8g8uP8AkmnmH1orI/d5jd/+pKqSxmnfnZfKdoCINMXOwKa91wFMOObfCedc3PJHkUpZKsd9L6+nricj726hs8ArbIqd4zxn/u3evjcNX21uSLpJfSiLHQpMNskFb6j4zgT14x4Ke9R6iDUkWFTcnyDR+p3zHcANgv5nuVe8YPKSOs0bO3tVnwp0vOlXmRrK+MuMF3eLdFd8ZCFklSyOzOSB3n5K11PCIYwwbglE0nKPJ3JK6U1XL0wZRhsMOmRt3dLnltz1YI8tV62gjrA0SE6dS9QVDoScu9EPxsXf/IQfUv8Aupf8PU33Hy9FZ5xl6gqzUevrhqC1qt8mJFbbUtK9ze7PLvNWqPCYaSXlGE3UU1Y+ZuVwQjTRVEaWXiNcrPa49vYhxFtsJ2pUvdk8yefP5aUVOCwVEplcTcq7FXPjYGgBdvxsXbzfB/3+2q/w9TfcfL0XvnGXqCH9Wasl6o9y+647DPubft6LPPdjOcn5opjQ4fHRhwYSb9arz1DprZtypIkp6HIbkRnFNPNqCkLScFJFXXNDmlrhcFQAlpuEdo4sXcISFQYSlAc1YUMn10id7P0xNwT5eivjEZbbAqKy6wl2e9T7oxGYW7NKitC87U7lbuWDTCpw+OohbC4mzbeQsq8VS6N5eN66tQ8QbrfIBhLbZjMrP5XoMguDyEk9VQ0eE09K/O25PbuXuasklblOgQlTRVEYad4gz7DamrdHhxnW21KIU5uycnPYflpTV4PDVSmV5N1chrHxNygKy+Nm6eboXrX7arfDtN9x8vRS85SdQU+Nm5+bofrX7aPh2m+4+XojnKTqC9+Nm5+bYXrX7aPh6nH+x8vRfOcZOoKqs9nuHETVPR22DGhhWC+plvDTKe1R8pPk7TTqCLkowzMTbedqpSPzuvay0FpvhjpWwLZfj25MiW2kf9RKUXDuH6wSfBBzz5CpV4RlQhIrVP6RXD6dX20IVXQhShClCFKEKV8QpQhSvqFKEKUIUoQpQhShClCFKEKUITE4Rdd272fx0ITFoQpQh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Студенческая гребная ли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857760"/>
            <a:ext cx="3796797" cy="107157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214290"/>
            <a:ext cx="7072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Развитие баскетбола на студенческом и школьном уровне</a:t>
            </a:r>
          </a:p>
        </p:txBody>
      </p:sp>
      <p:sp>
        <p:nvSpPr>
          <p:cNvPr id="16392" name="AutoShape 8" descr="Рекорды Матчей звезд АСБ - Studentsport.ru - Сетевое СМИ о студенческом  спор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4" name="Picture 10" descr="Рекорды Матчей звезд АСБ - Studentsport.ru - Сетевое СМИ о студенческом  спорт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736"/>
            <a:ext cx="4064028" cy="1928826"/>
          </a:xfrm>
          <a:prstGeom prst="rect">
            <a:avLst/>
          </a:prstGeom>
          <a:noFill/>
        </p:spPr>
      </p:pic>
      <p:pic>
        <p:nvPicPr>
          <p:cNvPr id="16396" name="Picture 12" descr="http://studentsport.ru/upload/medialibrary/752/7520cfaa6912032b9ea9f48a4f3ee2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500175"/>
            <a:ext cx="3714776" cy="247264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57158" y="40005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Сергей </a:t>
            </a:r>
            <a:r>
              <a:rPr lang="ru-RU" dirty="0" err="1" smtClean="0"/>
              <a:t>Кармазинский</a:t>
            </a:r>
            <a:r>
              <a:rPr lang="ru-RU" dirty="0" smtClean="0"/>
              <a:t>, Матч звезд АСБ 2010</a:t>
            </a:r>
            <a:endParaRPr lang="ru-RU" dirty="0"/>
          </a:p>
        </p:txBody>
      </p:sp>
      <p:pic>
        <p:nvPicPr>
          <p:cNvPr id="16398" name="Picture 14" descr="http://studentsport.ru/upload/medialibrary/05d/05d147fcf967932138e131937fb51bb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071942"/>
            <a:ext cx="3786182" cy="2521657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285852" y="6215082"/>
            <a:ext cx="3786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Яна </a:t>
            </a:r>
            <a:r>
              <a:rPr lang="ru-RU" dirty="0" err="1" smtClean="0"/>
              <a:t>Паневина</a:t>
            </a:r>
            <a:r>
              <a:rPr lang="ru-RU" dirty="0" smtClean="0"/>
              <a:t>, Матч звезд АСБ 2015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Где и когда в России появился баскетбол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6"/>
            <a:ext cx="73581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Местом зарождения отечественного баскетбола является Санкт-Петербург. В 1901 году об игре впервые упомянул в своих трудах Георгий </a:t>
            </a:r>
            <a:r>
              <a:rPr lang="ru-RU" sz="2000" dirty="0" err="1" smtClean="0"/>
              <a:t>Дюперрон</a:t>
            </a:r>
            <a:r>
              <a:rPr lang="ru-RU" sz="2000" dirty="0" smtClean="0"/>
              <a:t> – основатель Олимпийского движения в России, спортивный журналист, историк и библиограф российского спорта.</a:t>
            </a:r>
          </a:p>
          <a:p>
            <a:r>
              <a:rPr lang="ru-RU" sz="2000" dirty="0" smtClean="0"/>
              <a:t>Первые баскетбольные матчи состоялись в 1906 году на базе Спортивного общества «Маяк». Соревнования организовал американец Эрик </a:t>
            </a:r>
            <a:r>
              <a:rPr lang="ru-RU" sz="2000" dirty="0" err="1" smtClean="0"/>
              <a:t>Мораллер</a:t>
            </a:r>
            <a:r>
              <a:rPr lang="ru-RU" sz="2000" dirty="0" smtClean="0"/>
              <a:t>, который работал приглашенным специалистом физического воспитания. Он включил баскетбол в программу занятий. Вскоре новым видом спорта заинтересовался 20-летний гимнаст Степан Васильев, который одним из первых познакомился с правилами и элементами игры. Из воспоминаний Васильева известно, что первые игры в «Маяке» состоялись в декабре 1906 года. С этого момента ведется летопись российского баскетбола.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Где и когда в России появился баскетбол</a:t>
            </a:r>
            <a:endParaRPr lang="ru-RU" sz="3200" b="1" dirty="0"/>
          </a:p>
        </p:txBody>
      </p:sp>
      <p:pic>
        <p:nvPicPr>
          <p:cNvPr id="1026" name="Picture 2" descr="История баскетбола \ Становление баскетбола в Российской империи 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3527700" cy="2357454"/>
          </a:xfrm>
          <a:prstGeom prst="rect">
            <a:avLst/>
          </a:prstGeom>
          <a:noFill/>
        </p:spPr>
      </p:pic>
      <p:pic>
        <p:nvPicPr>
          <p:cNvPr id="1028" name="Picture 4" descr="История баскетбола \ Становление баскетбола в Российской империи 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143380"/>
            <a:ext cx="3219450" cy="24479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9058" y="3929066"/>
            <a:ext cx="1643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Общество</a:t>
            </a:r>
            <a:r>
              <a:rPr lang="en-US" sz="2000" dirty="0" smtClean="0"/>
              <a:t> “</a:t>
            </a:r>
            <a:r>
              <a:rPr lang="ru-RU" sz="2000" dirty="0" smtClean="0"/>
              <a:t>Маяк</a:t>
            </a:r>
            <a:r>
              <a:rPr lang="en-US" sz="2000" dirty="0" smtClean="0"/>
              <a:t>”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1030" name="Picture 6" descr="Дюперрон, Георгий Александрович — ALLPETRISCHU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57166"/>
            <a:ext cx="2241191" cy="285752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786710" y="357166"/>
            <a:ext cx="20717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Георгий </a:t>
            </a:r>
            <a:r>
              <a:rPr lang="ru-RU" sz="2000" dirty="0" err="1" smtClean="0"/>
              <a:t>Дюперрон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02769" y="3500438"/>
            <a:ext cx="13412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Эрик </a:t>
            </a:r>
            <a:r>
              <a:rPr lang="ru-RU" sz="2000" dirty="0" err="1" smtClean="0"/>
              <a:t>Мораллер</a:t>
            </a:r>
            <a:endParaRPr lang="ru-RU" sz="2000" dirty="0"/>
          </a:p>
        </p:txBody>
      </p:sp>
      <p:pic>
        <p:nvPicPr>
          <p:cNvPr id="1032" name="Picture 8" descr="История баскетбола \ Становление баскетбола в Российской империи :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3500437"/>
            <a:ext cx="2214578" cy="2910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533465"/>
            <a:ext cx="8286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конце 1909 года в Санкт-Петербург приехала группа американской ассоциации христиан. Члены иностранной делегации сформировали команду, которая провела товарищеский матч с местным коллективом «Лиловые» (названы по цвету маек).</a:t>
            </a:r>
          </a:p>
          <a:p>
            <a:r>
              <a:rPr lang="ru-RU" sz="2000" dirty="0" smtClean="0"/>
              <a:t>В состав российской команды вошли Васильев, Владимиров, </a:t>
            </a:r>
            <a:r>
              <a:rPr lang="ru-RU" sz="2000" dirty="0" err="1" smtClean="0"/>
              <a:t>Бурыкин</a:t>
            </a:r>
            <a:r>
              <a:rPr lang="ru-RU" sz="2000" dirty="0" smtClean="0"/>
              <a:t>, </a:t>
            </a:r>
            <a:r>
              <a:rPr lang="ru-RU" sz="2000" dirty="0" err="1" smtClean="0"/>
              <a:t>Нурдман</a:t>
            </a:r>
            <a:r>
              <a:rPr lang="ru-RU" sz="2000" dirty="0" smtClean="0"/>
              <a:t> и Мачихин. Российская команда обыграла американцев со счетом 28:19. Эту встречу назвали первым международным баскетбольным матчем в книге «Мировой баскетбол», изданной в 1972 году к 40-летию Международной федерации баскетбола (ФИБА).</a:t>
            </a:r>
          </a:p>
          <a:p>
            <a:r>
              <a:rPr lang="ru-RU" sz="2000" dirty="0" smtClean="0"/>
              <a:t>В 1910 году в «Маяке» состоялись первые официальные соревнования на Кубок общества. Победу в турнире одержала все та же команда «Лиловых». В 1913 году в Санкт-Петербурге были изданы первые баскетбольные правила, что способствовало появлению новых команд в городе и по всей России. Позднее баскетбол появился в Украине, Беларуси, Закавказье и на Дальнем Востоке.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214290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Первые официальные матчи</a:t>
            </a:r>
            <a:endParaRPr lang="ru-RU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14423"/>
            <a:ext cx="8786842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Баскетбол начал развиваться в стране после февральской революции. Начиная с 1920 года игра появилась в программах физкультурных праздников, а также в качестве самостоятельного предмета в высших учебных заведениях и школах.</a:t>
            </a:r>
          </a:p>
          <a:p>
            <a:r>
              <a:rPr lang="ru-RU" sz="2000" dirty="0" smtClean="0"/>
              <a:t>В 1923 году баскетбол вошел в программу первого Всесоюзного праздника физической культуры, проводившегося в Москве. Считается, что данный турнир – это первый чемпионат СССР. Тогда в соревнованиях приняли участие 6 мужских и 6 женских команд. Среди мужчин победу одержала сборная Москвы, среди женщин – сборная Ленинграда. В 1937 году на смену чемпионату СССР пришли клубные соревнования. Первыми чемпионами страны стали мужская и женская команды московского «Динамо».</a:t>
            </a:r>
          </a:p>
          <a:p>
            <a:r>
              <a:rPr lang="ru-RU" sz="2000" dirty="0" smtClean="0"/>
              <a:t>1 января 1939 года в СССР были обновлены правила игры в баскетбол в соответствии с международными стандартами. В 1940 году вышла первая официальная программа для секций по баскетболу, по методикам которой обучали игре. Через год вышло первое учебное пособие по баскетболу, автором которого стал советский баскетболист и тренер Павел </a:t>
            </a:r>
            <a:r>
              <a:rPr lang="ru-RU" sz="2000" dirty="0" err="1" smtClean="0"/>
              <a:t>Цетлин</a:t>
            </a:r>
            <a:r>
              <a:rPr lang="ru-RU" sz="2000" dirty="0" smtClean="0"/>
              <a:t>. </a:t>
            </a:r>
          </a:p>
          <a:p>
            <a:r>
              <a:rPr lang="ru-RU" sz="2000" dirty="0" smtClean="0"/>
              <a:t>Благодаря этим шагам баскетбол стал популярен – к 1 января 1941 года в СССР было более 82 тысяч баскетболистов.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14290"/>
            <a:ext cx="52149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История развития советского баскетбола</a:t>
            </a:r>
          </a:p>
          <a:p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85860"/>
            <a:ext cx="72866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1947 году Всесоюзная баскетбольная секция стала членом ФИБА. С этого момента сборные СССР получили право участвовать во всех соревнованиях, проводимых под эгидой Международной федерации баскетбола. В этом же году мужская сборная Советского Союза впервые в своей истории приняла участие в чемпионате Европы по баскетболу. Пятый по счету международный турнир проходил в Праге. По ходу соревнований команда СССР уверенно победила сборные Югославии, Венгрии, Болгарии, Египта и Польши. В финале советские баскетболисты встретились с предыдущими чемпионами Европы – </a:t>
            </a:r>
            <a:r>
              <a:rPr lang="ru-RU" sz="2000" dirty="0" err="1" smtClean="0"/>
              <a:t>чехословаками</a:t>
            </a:r>
            <a:r>
              <a:rPr lang="ru-RU" sz="2000" dirty="0" smtClean="0"/>
              <a:t> – и обыграли их со счетом 56:37.</a:t>
            </a:r>
          </a:p>
          <a:p>
            <a:r>
              <a:rPr lang="ru-RU" sz="2000" dirty="0" smtClean="0"/>
              <a:t>Мужская сборная СССР приняла участие в 9 Олимпиадах (2 победы), 9 чемпионатах мира (3 победы) и 21 чемпионате Европы (14 побед). Сборная СССР завоевала 38 медалей в финальных стадиях 39 главных международных турниров.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214290"/>
            <a:ext cx="52149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История развития советского баскетбола</a:t>
            </a:r>
          </a:p>
          <a:p>
            <a:endParaRPr lang="ru-RU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85860"/>
            <a:ext cx="87154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Лишь на чемпионате мира 1959 года советская команда осталась без медалей. Сборная СССР отказалась проводить матч со сборной Тайваня по политическим причинам – из-за его вражды с коммунистическим Китаем. ФИБА дисквалифицировала и оштрафовала сборную СССР.</a:t>
            </a:r>
          </a:p>
          <a:p>
            <a:r>
              <a:rPr lang="ru-RU" sz="2000" dirty="0" smtClean="0"/>
              <a:t>Один из самых памятных моментов в истории советского баскетбола – победа сборной СССР над американцами в финале Олимпийских игр 1972 года, добытая за 3 секунды до конца матча. Спустя 45 лет по мотивам тех событий был снят фильм «Движение вверх», который стал самым коммерчески успешным проектом в истории российского кинематографа. Картина собрала в прокате 3,04 </a:t>
            </a:r>
            <a:r>
              <a:rPr lang="ru-RU" sz="2000" dirty="0" err="1" smtClean="0"/>
              <a:t>млрд</a:t>
            </a:r>
            <a:r>
              <a:rPr lang="ru-RU" sz="2000" dirty="0" smtClean="0"/>
              <a:t> рублей. </a:t>
            </a:r>
          </a:p>
          <a:p>
            <a:r>
              <a:rPr lang="ru-RU" sz="2000" dirty="0" smtClean="0"/>
              <a:t>Женский баскетбол был включен в программу летних Олимпийских игр лишь в 1976 году. Женская сборная СССР по баскетболу принимала участие в трех Олимпиадах и на всех получала медали, завоевав два «золота» и одну «бронзу». Советские баскетболистки также установили уникальное достижение – начиная с 1960 года они 17 раз подряд выигрывали чемпионат Европы. Помимо этого, в активе женской сборной СССР также значатся 8 медалей чемпионатов мира: 6 золотых и 2 серебряных.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214290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История развития советского баскетбола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История развития советского баскетбола</a:t>
            </a:r>
          </a:p>
        </p:txBody>
      </p:sp>
      <p:pic>
        <p:nvPicPr>
          <p:cNvPr id="19458" name="Picture 2" descr="Правда и вымысел в картине о великом баскетбольном матче - PressRea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7041411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736"/>
            <a:ext cx="80010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Преемницей Федерации баскетбола СССР стала Российская федерация баскетбола. Организация получила признание ФИБА, и сборные страны начали выступать на международной арене под флагом России.</a:t>
            </a:r>
          </a:p>
          <a:p>
            <a:r>
              <a:rPr lang="ru-RU" sz="2000" dirty="0" smtClean="0"/>
              <a:t>Большой вклад в успехи сборных СССР вносили представители Литвы, Украины, Грузии, Эстонии и Латвии. Без игроков из союзных республик результаты национальных команд России пошли на спад – российские баскетболисты стали реже завоевывать медали международных соревнований. За 28 лет существования Российской Федерации сборные страны по баскетболу лишь 4 раза становились чемпионами турниров: в 2007 году чемпионат Европы выиграли мужчины, а женщины завоевывали аналогичный титул в 2003, 2007 и 2011 годах. </a:t>
            </a:r>
          </a:p>
          <a:p>
            <a:r>
              <a:rPr lang="ru-RU" sz="2000" dirty="0" smtClean="0"/>
              <a:t>Несмотря на неуверенные выступления национальных сборных, баскетбол в России продолжает оставаться одним из самых популярных видов спорта. По оценкам Министерства спорта РФ, на конец 2018 года баскетболом занимались более 1,7 </a:t>
            </a:r>
            <a:r>
              <a:rPr lang="ru-RU" sz="2000" dirty="0" err="1" smtClean="0"/>
              <a:t>млн</a:t>
            </a:r>
            <a:r>
              <a:rPr lang="ru-RU" sz="2000" dirty="0" smtClean="0"/>
              <a:t> россиян.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214290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Развитие баскетбола в России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1212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Наталья Борисовна Тихомирова</cp:lastModifiedBy>
  <cp:revision>5</cp:revision>
  <dcterms:created xsi:type="dcterms:W3CDTF">2021-03-01T04:15:05Z</dcterms:created>
  <dcterms:modified xsi:type="dcterms:W3CDTF">2021-06-08T17:18:50Z</dcterms:modified>
</cp:coreProperties>
</file>