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476673"/>
            <a:ext cx="8424936" cy="2232247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0070C0"/>
                </a:solidFill>
              </a:rPr>
              <a:t>Учебно-методическое пособие для работы социальных педагогов по профилактике употребления ПАВ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2700" dirty="0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Малеев Алексей Олегович</a:t>
            </a:r>
            <a:br>
              <a:rPr lang="ru-RU" sz="2700" dirty="0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sz="2700" dirty="0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социальный педагог  ГБОУ школа № 439 </a:t>
            </a:r>
            <a:r>
              <a:rPr lang="ru-RU" sz="2700" dirty="0" err="1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Петродворцового</a:t>
            </a:r>
            <a:r>
              <a:rPr lang="ru-RU" sz="2700" dirty="0" smtClean="0">
                <a:solidFill>
                  <a:srgbClr val="7030A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района г. СПб</a:t>
            </a:r>
            <a:endParaRPr lang="ru-RU" sz="2700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https://sun9-74.userapi.com/impg/9I5R3YjY2QmmcL7Z1NiZEavvvTicXfHnca9dlw/4GrVieYT_KQ.jpg?size=604x604&amp;quality=96&amp;proxy=1&amp;sign=146bddf79af5915f8fe0e76b38d25961&amp;type=albu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3429000"/>
            <a:ext cx="3090143" cy="30901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04664"/>
            <a:ext cx="8208912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solidFill>
                  <a:srgbClr val="0070C0"/>
                </a:solidFill>
              </a:rPr>
              <a:t>Я ВЫБИРАЮ ЖИЗНЬ</a:t>
            </a:r>
          </a:p>
          <a:p>
            <a:r>
              <a:rPr lang="ru-RU" b="1" dirty="0" smtClean="0">
                <a:solidFill>
                  <a:srgbClr val="7030A0"/>
                </a:solidFill>
              </a:rPr>
              <a:t> Цель:</a:t>
            </a:r>
            <a:r>
              <a:rPr lang="ru-RU" dirty="0" smtClean="0">
                <a:solidFill>
                  <a:srgbClr val="7030A0"/>
                </a:solidFill>
              </a:rPr>
              <a:t> Формирование ценностного отношения своему здоровью.</a:t>
            </a:r>
          </a:p>
          <a:p>
            <a:r>
              <a:rPr lang="ru-RU" b="1" dirty="0" smtClean="0">
                <a:solidFill>
                  <a:srgbClr val="7030A0"/>
                </a:solidFill>
              </a:rPr>
              <a:t>Задачи:</a:t>
            </a:r>
            <a:endParaRPr lang="ru-RU" dirty="0" smtClean="0">
              <a:solidFill>
                <a:srgbClr val="7030A0"/>
              </a:solidFill>
            </a:endParaRPr>
          </a:p>
          <a:p>
            <a:r>
              <a:rPr lang="ru-RU" dirty="0" smtClean="0">
                <a:solidFill>
                  <a:srgbClr val="7030A0"/>
                </a:solidFill>
                <a:sym typeface="Symbol"/>
              </a:rPr>
              <a:t></a:t>
            </a:r>
            <a:r>
              <a:rPr lang="ru-RU" dirty="0" smtClean="0">
                <a:solidFill>
                  <a:srgbClr val="7030A0"/>
                </a:solidFill>
              </a:rPr>
              <a:t> формирование негативного отношения школьников наркотическим веществам;</a:t>
            </a:r>
          </a:p>
          <a:p>
            <a:r>
              <a:rPr lang="ru-RU" dirty="0" smtClean="0">
                <a:solidFill>
                  <a:srgbClr val="7030A0"/>
                </a:solidFill>
                <a:sym typeface="Symbol"/>
              </a:rPr>
              <a:t></a:t>
            </a:r>
            <a:r>
              <a:rPr lang="ru-RU" dirty="0" smtClean="0">
                <a:solidFill>
                  <a:srgbClr val="7030A0"/>
                </a:solidFill>
              </a:rPr>
              <a:t> формирование мотивации к сохранению здоровья;</a:t>
            </a:r>
          </a:p>
          <a:p>
            <a:r>
              <a:rPr lang="ru-RU" dirty="0" smtClean="0">
                <a:solidFill>
                  <a:srgbClr val="7030A0"/>
                </a:solidFill>
                <a:sym typeface="Symbol"/>
              </a:rPr>
              <a:t></a:t>
            </a:r>
            <a:r>
              <a:rPr lang="ru-RU" dirty="0" smtClean="0">
                <a:solidFill>
                  <a:srgbClr val="7030A0"/>
                </a:solidFill>
              </a:rPr>
              <a:t> информирование учащихся о влиянии наркотиков на здоровье.</a:t>
            </a:r>
          </a:p>
          <a:p>
            <a:r>
              <a:rPr lang="ru-RU" b="1" dirty="0" smtClean="0">
                <a:solidFill>
                  <a:srgbClr val="7030A0"/>
                </a:solidFill>
              </a:rPr>
              <a:t>Целевая аудитория:</a:t>
            </a:r>
            <a:endParaRPr lang="ru-RU" dirty="0" smtClean="0">
              <a:solidFill>
                <a:srgbClr val="7030A0"/>
              </a:solidFill>
            </a:endParaRPr>
          </a:p>
          <a:p>
            <a:r>
              <a:rPr lang="ru-RU" dirty="0" smtClean="0">
                <a:solidFill>
                  <a:srgbClr val="7030A0"/>
                </a:solidFill>
              </a:rPr>
              <a:t>Учащиеся общеобразовательных учреждений 7-9 классов</a:t>
            </a:r>
          </a:p>
          <a:p>
            <a:endParaRPr lang="ru-RU" dirty="0" smtClean="0">
              <a:solidFill>
                <a:srgbClr val="7030A0"/>
              </a:solidFill>
            </a:endParaRPr>
          </a:p>
          <a:p>
            <a:endParaRPr lang="ru-RU" dirty="0" smtClean="0">
              <a:solidFill>
                <a:srgbClr val="7030A0"/>
              </a:solidFill>
            </a:endParaRPr>
          </a:p>
          <a:p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83568" y="3291719"/>
            <a:ext cx="7488832" cy="163121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ПАВ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– это любое вещество, которое при попадании в организм человека изменяет настроение человека, восприятие, поведение и двигательные функции. Обычно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Психоактивными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веществами именуются наркотики, однако, это и алкоголь, и табак, и др.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611560" y="1284482"/>
            <a:ext cx="8207896" cy="36933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0" y="-583661"/>
            <a:ext cx="9144000" cy="452431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Беседа «Этапы зависимости»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Зависимость – это процесс. Он имеет 4 стадии.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sng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 этап. Первый опыт.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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Любопытство, желание «просто попробовать»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  <a:sym typeface="Symbol" pitchFamily="18" charset="2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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Неумение сказать «нет»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  <a:sym typeface="Symbol" pitchFamily="18" charset="2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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Страх быть «белой вороной» или «маменькиным сынком»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  <a:sym typeface="Symbol" pitchFamily="18" charset="2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sng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2 этап. Начинает нравиться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  <a:sym typeface="Symbol" pitchFamily="18" charset="2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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Осознанное желание закурить (принять какое-либо другое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  <a:sym typeface="Symbol" pitchFamily="18" charset="2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вещество)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  <a:sym typeface="Symbol" pitchFamily="18" charset="2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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Планирование употребления, поиск подходящей компании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  <a:sym typeface="Symbol" pitchFamily="18" charset="2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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Поиск разумных оправданий употребления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  <a:sym typeface="Symbol" pitchFamily="18" charset="2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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Использование ПАВ как средства против комплексов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  <a:sym typeface="Symbol" pitchFamily="18" charset="2"/>
            </a:endParaRPr>
          </a:p>
        </p:txBody>
      </p:sp>
      <p:pic>
        <p:nvPicPr>
          <p:cNvPr id="15364" name="Picture 4" descr="https://stolicaonego.ru/images/news/380/380214/ma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9538" y="4149080"/>
            <a:ext cx="3425204" cy="22825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83568" y="404664"/>
            <a:ext cx="727280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u="sng" dirty="0" smtClean="0">
                <a:solidFill>
                  <a:srgbClr val="7030A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3 этап. Возникают проблемы</a:t>
            </a:r>
            <a:endParaRPr lang="ru-RU" sz="2400" dirty="0" smtClean="0">
              <a:solidFill>
                <a:srgbClr val="7030A0"/>
              </a:solidFill>
              <a:latin typeface="Arial" pitchFamily="34" charset="0"/>
              <a:cs typeface="Arial" pitchFamily="34" charset="0"/>
              <a:sym typeface="Symbol" pitchFamily="18" charset="2"/>
            </a:endParaRP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</a:t>
            </a:r>
            <a:r>
              <a:rPr lang="ru-RU" sz="2400" dirty="0" smtClean="0">
                <a:solidFill>
                  <a:srgbClr val="0070C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Проблемы со здоровьем (проигрывается с мячом, каждый</a:t>
            </a:r>
            <a:endParaRPr lang="ru-RU" sz="2400" dirty="0" smtClean="0">
              <a:solidFill>
                <a:srgbClr val="0070C0"/>
              </a:solidFill>
              <a:latin typeface="Arial" pitchFamily="34" charset="0"/>
              <a:cs typeface="Arial" pitchFamily="34" charset="0"/>
              <a:sym typeface="Symbol" pitchFamily="18" charset="2"/>
            </a:endParaRP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70C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ребенок по очереди называет конкретные проблемы, возникающие у</a:t>
            </a:r>
            <a:endParaRPr lang="ru-RU" sz="2400" dirty="0" smtClean="0">
              <a:solidFill>
                <a:srgbClr val="0070C0"/>
              </a:solidFill>
              <a:latin typeface="Arial" pitchFamily="34" charset="0"/>
              <a:cs typeface="Arial" pitchFamily="34" charset="0"/>
              <a:sym typeface="Symbol" pitchFamily="18" charset="2"/>
            </a:endParaRP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70C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человека, употребляющего ПАВ)</a:t>
            </a:r>
            <a:endParaRPr lang="ru-RU" sz="2400" dirty="0" smtClean="0">
              <a:solidFill>
                <a:srgbClr val="0070C0"/>
              </a:solidFill>
              <a:latin typeface="Arial" pitchFamily="34" charset="0"/>
              <a:cs typeface="Arial" pitchFamily="34" charset="0"/>
              <a:sym typeface="Symbol" pitchFamily="18" charset="2"/>
            </a:endParaRP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</a:t>
            </a:r>
            <a:r>
              <a:rPr lang="ru-RU" sz="2400" dirty="0" smtClean="0">
                <a:solidFill>
                  <a:srgbClr val="0070C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Финансовые трудности</a:t>
            </a:r>
            <a:endParaRPr lang="ru-RU" sz="2400" dirty="0" smtClean="0">
              <a:solidFill>
                <a:srgbClr val="0070C0"/>
              </a:solidFill>
              <a:latin typeface="Arial" pitchFamily="34" charset="0"/>
              <a:cs typeface="Arial" pitchFamily="34" charset="0"/>
              <a:sym typeface="Symbol" pitchFamily="18" charset="2"/>
            </a:endParaRP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</a:t>
            </a:r>
            <a:r>
              <a:rPr lang="ru-RU" sz="2400" dirty="0" smtClean="0">
                <a:solidFill>
                  <a:srgbClr val="0070C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Социальные трудности</a:t>
            </a:r>
            <a:endParaRPr lang="ru-RU" sz="2400" dirty="0" smtClean="0">
              <a:solidFill>
                <a:srgbClr val="0070C0"/>
              </a:solidFill>
              <a:latin typeface="Arial" pitchFamily="34" charset="0"/>
              <a:cs typeface="Arial" pitchFamily="34" charset="0"/>
              <a:sym typeface="Symbol" pitchFamily="18" charset="2"/>
            </a:endParaRPr>
          </a:p>
          <a:p>
            <a:pPr lvl="0" indent="45085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u="sng" dirty="0" smtClean="0">
                <a:solidFill>
                  <a:srgbClr val="7030A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4 этап. Употребление становится целью</a:t>
            </a:r>
            <a:endParaRPr lang="ru-RU" sz="2400" dirty="0" smtClean="0">
              <a:solidFill>
                <a:srgbClr val="7030A0"/>
              </a:solidFill>
              <a:latin typeface="Arial" pitchFamily="34" charset="0"/>
              <a:cs typeface="Arial" pitchFamily="34" charset="0"/>
              <a:sym typeface="Symbol" pitchFamily="18" charset="2"/>
            </a:endParaRP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</a:t>
            </a:r>
            <a:r>
              <a:rPr lang="ru-RU" sz="2400" dirty="0" smtClean="0">
                <a:solidFill>
                  <a:srgbClr val="0070C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Употребление ради употребления</a:t>
            </a:r>
            <a:endParaRPr lang="ru-RU" sz="2400" dirty="0" smtClean="0">
              <a:solidFill>
                <a:srgbClr val="0070C0"/>
              </a:solidFill>
              <a:latin typeface="Arial" pitchFamily="34" charset="0"/>
              <a:cs typeface="Arial" pitchFamily="34" charset="0"/>
              <a:sym typeface="Symbol" pitchFamily="18" charset="2"/>
            </a:endParaRP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</a:t>
            </a:r>
            <a:r>
              <a:rPr lang="ru-RU" sz="2400" dirty="0" smtClean="0">
                <a:solidFill>
                  <a:srgbClr val="0070C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Постоянная потребность в употреблении</a:t>
            </a:r>
            <a:endParaRPr lang="ru-RU" sz="2400" dirty="0" smtClean="0">
              <a:solidFill>
                <a:srgbClr val="0070C0"/>
              </a:solidFill>
              <a:latin typeface="Arial" pitchFamily="34" charset="0"/>
              <a:cs typeface="Arial" pitchFamily="34" charset="0"/>
              <a:sym typeface="Symbol" pitchFamily="18" charset="2"/>
            </a:endParaRP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</a:t>
            </a:r>
            <a:r>
              <a:rPr lang="ru-RU" sz="2400" dirty="0" smtClean="0">
                <a:solidFill>
                  <a:srgbClr val="0070C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Серьезные проблемы со здоровьем, возникновение хронических заболеваний</a:t>
            </a:r>
            <a:endParaRPr lang="ru-RU" sz="2400" dirty="0" smtClean="0">
              <a:solidFill>
                <a:srgbClr val="0070C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  <a:sym typeface="Symbol" pitchFamily="18" charset="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1115616" y="377131"/>
            <a:ext cx="6984776" cy="452431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Упражнение «Доска удовольствий»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 виде мозгового штурма детям предлагается выполнить упражнение. Они должны ответить на вопрос: «Как можно получать удовольствие в повседневной жизни, не принимая при этом никаких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психоактивных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веществ?».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Варианты записываются на доску. Затем подводится фигурная скобка и пишется ЖИЗНЬ. Справа пишется ПАВ и ставится знак равно. Детям задается вопрос «Могу ли я поставить знак равно?».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sng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Обсуждение.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6387" name="Picture 3" descr="https://avatars.mds.yandex.net/get-zen_doc/28845/pub_5c8eba3436d4df00b3fd0be7_5c901c7d67b81d00b237afc9/scale_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4293096"/>
            <a:ext cx="3697114" cy="22362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1115616" y="407141"/>
            <a:ext cx="6696744" cy="415498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Упражнение с мячом (или на листке бумаги)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Задача каждого участника – продолжить предложение: «Если бы люди не знали о существовании ПАВ, то…». Обсуждение.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 скажите, ребята, вы знаете, что такое здоровье?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Ответы детей.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После вешается табличка Здоровье – это состояние полного физического, психического и социального благополучия, а не только отсутствие болезней (устав ВОЗ).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323528" y="329612"/>
            <a:ext cx="8136904" cy="489364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Упражнение «Альтернативная реклама»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 сейчас мы с вами разделимся на команды (по 2-4 человека) и сделаем рекламу и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слоган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на одну из тем «За здоровый образ жизни» или «Против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психоактивных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веществ». Детям раздаются чистые листы, и они рисуют.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Обсуждение.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sng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Заключение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Ритуал «Ладони»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– выражение своего отношения прошедшему занятию: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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открытые ладони – «Мне понравилось занятие»;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  <a:sym typeface="Symbol" pitchFamily="18" charset="2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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скрытые ладони – «Мне не понравилось занятие»;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  <a:sym typeface="Symbol" pitchFamily="18" charset="2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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одна ладонь открыта, другая скрыта «Я не определился».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  <a:sym typeface="Symbol" pitchFamily="18" charset="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s://school004.kaluga.eduru.ru/media/2018/07/18/1239709127/image_image_5325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2060848"/>
            <a:ext cx="5784065" cy="4545914"/>
          </a:xfrm>
          <a:prstGeom prst="rect">
            <a:avLst/>
          </a:prstGeom>
          <a:noFill/>
        </p:spPr>
      </p:pic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0" y="515959"/>
            <a:ext cx="889248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Спасибо</a:t>
            </a:r>
            <a:r>
              <a:rPr kumimoji="0" lang="ru-RU" sz="3600" b="0" i="0" u="none" strike="noStrike" cap="none" normalizeH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за внимание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474</Words>
  <Application>Microsoft Office PowerPoint</Application>
  <PresentationFormat>Экран (4:3)</PresentationFormat>
  <Paragraphs>53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Учебно-методическое пособие для работы социальных педагогов по профилактике употребления ПАВ Малеев Алексей Олегович социальный педагог  ГБОУ школа № 439 Петродворцового района г. СПб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Учебно-методическое пособие для работы социальных педагогов по профилактике употребления ПАВ Малеев Алексей Олегович социальный педагог  ГБОУ школа № 439 Петродворцового района г. СПб</dc:title>
  <dc:creator>404</dc:creator>
  <cp:lastModifiedBy>404</cp:lastModifiedBy>
  <cp:revision>5</cp:revision>
  <dcterms:created xsi:type="dcterms:W3CDTF">2021-06-08T10:36:28Z</dcterms:created>
  <dcterms:modified xsi:type="dcterms:W3CDTF">2021-06-08T11:26:44Z</dcterms:modified>
</cp:coreProperties>
</file>