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3"/>
  </p:notesMasterIdLst>
  <p:sldIdLst>
    <p:sldId id="256" r:id="rId2"/>
    <p:sldId id="269" r:id="rId3"/>
    <p:sldId id="271" r:id="rId4"/>
    <p:sldId id="273" r:id="rId5"/>
    <p:sldId id="272" r:id="rId6"/>
    <p:sldId id="257" r:id="rId7"/>
    <p:sldId id="263" r:id="rId8"/>
    <p:sldId id="266" r:id="rId9"/>
    <p:sldId id="258" r:id="rId10"/>
    <p:sldId id="259" r:id="rId11"/>
    <p:sldId id="264" r:id="rId12"/>
    <p:sldId id="267" r:id="rId13"/>
    <p:sldId id="260" r:id="rId14"/>
    <p:sldId id="261" r:id="rId15"/>
    <p:sldId id="268" r:id="rId16"/>
    <p:sldId id="265" r:id="rId17"/>
    <p:sldId id="262" r:id="rId18"/>
    <p:sldId id="276" r:id="rId19"/>
    <p:sldId id="274" r:id="rId20"/>
    <p:sldId id="275" r:id="rId21"/>
    <p:sldId id="27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4734" autoAdjust="0"/>
    <p:restoredTop sz="94660"/>
  </p:normalViewPr>
  <p:slideViewPr>
    <p:cSldViewPr>
      <p:cViewPr varScale="1">
        <p:scale>
          <a:sx n="103" d="100"/>
          <a:sy n="103" d="100"/>
        </p:scale>
        <p:origin x="-24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AEA9A2-F887-41EB-83E5-A8DEFAF6D3A9}" type="datetimeFigureOut">
              <a:rPr lang="ru-RU" smtClean="0"/>
              <a:pPr/>
              <a:t>26.02.2021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DD3672-544F-4AFD-88A8-D4F5000D845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2EA4D55-A6F2-4F56-A433-4BBAE076D260}" type="slidenum">
              <a:rPr lang="ru-RU"/>
              <a:pPr/>
              <a:t>2</a:t>
            </a:fld>
            <a:endParaRPr lang="ru-RU"/>
          </a:p>
        </p:txBody>
      </p:sp>
      <p:sp>
        <p:nvSpPr>
          <p:cNvPr id="3379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BBAF9A1-26A4-4184-B784-AD045F500BA1}" type="slidenum">
              <a:rPr lang="ru-RU"/>
              <a:pPr/>
              <a:t>3</a:t>
            </a:fld>
            <a:endParaRPr lang="ru-RU"/>
          </a:p>
        </p:txBody>
      </p:sp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544AC4E-353A-4623-82A2-852D6FC80302}" type="slidenum">
              <a:rPr lang="ru-RU"/>
              <a:pPr/>
              <a:t>4</a:t>
            </a:fld>
            <a:endParaRPr lang="ru-RU"/>
          </a:p>
        </p:txBody>
      </p:sp>
      <p:sp>
        <p:nvSpPr>
          <p:cNvPr id="440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0287B8C-4ED3-4879-B7B9-7569B1F3DB7D}" type="slidenum">
              <a:rPr lang="ru-RU"/>
              <a:pPr/>
              <a:t>5</a:t>
            </a:fld>
            <a:endParaRPr lang="ru-RU"/>
          </a:p>
        </p:txBody>
      </p:sp>
      <p:sp>
        <p:nvSpPr>
          <p:cNvPr id="4300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38AD847-37DE-461F-8DCB-EE2095585F3B}" type="slidenum">
              <a:rPr lang="ru-RU"/>
              <a:pPr/>
              <a:t>19</a:t>
            </a:fld>
            <a:endParaRPr lang="ru-RU"/>
          </a:p>
        </p:txBody>
      </p:sp>
      <p:sp>
        <p:nvSpPr>
          <p:cNvPr id="471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8FDABFB-4EBE-470E-9047-CE63A5BB139B}" type="slidenum">
              <a:rPr lang="ru-RU"/>
              <a:pPr/>
              <a:t>20</a:t>
            </a:fld>
            <a:endParaRPr lang="ru-RU"/>
          </a:p>
        </p:txBody>
      </p:sp>
      <p:sp>
        <p:nvSpPr>
          <p:cNvPr id="4812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C48573F-B88D-4242-995C-C3659E480F3D}" type="slidenum">
              <a:rPr lang="ru-RU"/>
              <a:pPr/>
              <a:t>21</a:t>
            </a:fld>
            <a:endParaRPr lang="ru-RU"/>
          </a:p>
        </p:txBody>
      </p:sp>
      <p:sp>
        <p:nvSpPr>
          <p:cNvPr id="4915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5883F85-F189-4A92-B4FD-C943E7C9A78B}" type="datetimeFigureOut">
              <a:rPr lang="ru-RU" smtClean="0"/>
              <a:pPr/>
              <a:t>26.02.2021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98C305C-FCBF-4FC9-9E4B-5ACFE7159DB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3F85-F189-4A92-B4FD-C943E7C9A78B}" type="datetimeFigureOut">
              <a:rPr lang="ru-RU" smtClean="0"/>
              <a:pPr/>
              <a:t>26.02.2021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C305C-FCBF-4FC9-9E4B-5ACFE7159DB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3F85-F189-4A92-B4FD-C943E7C9A78B}" type="datetimeFigureOut">
              <a:rPr lang="ru-RU" smtClean="0"/>
              <a:pPr/>
              <a:t>26.02.2021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C305C-FCBF-4FC9-9E4B-5ACFE7159DB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3F85-F189-4A92-B4FD-C943E7C9A78B}" type="datetimeFigureOut">
              <a:rPr lang="ru-RU" smtClean="0"/>
              <a:pPr/>
              <a:t>26.02.2021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C305C-FCBF-4FC9-9E4B-5ACFE7159D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3F85-F189-4A92-B4FD-C943E7C9A78B}" type="datetimeFigureOut">
              <a:rPr lang="ru-RU" smtClean="0"/>
              <a:pPr/>
              <a:t>26.02.2021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C305C-FCBF-4FC9-9E4B-5ACFE7159D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3F85-F189-4A92-B4FD-C943E7C9A78B}" type="datetimeFigureOut">
              <a:rPr lang="ru-RU" smtClean="0"/>
              <a:pPr/>
              <a:t>26.02.2021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C305C-FCBF-4FC9-9E4B-5ACFE7159D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3F85-F189-4A92-B4FD-C943E7C9A78B}" type="datetimeFigureOut">
              <a:rPr lang="ru-RU" smtClean="0"/>
              <a:pPr/>
              <a:t>26.02.2021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C305C-FCBF-4FC9-9E4B-5ACFE7159DB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3F85-F189-4A92-B4FD-C943E7C9A78B}" type="datetimeFigureOut">
              <a:rPr lang="ru-RU" smtClean="0"/>
              <a:pPr/>
              <a:t>26.02.2021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C305C-FCBF-4FC9-9E4B-5ACFE7159DB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3F85-F189-4A92-B4FD-C943E7C9A78B}" type="datetimeFigureOut">
              <a:rPr lang="ru-RU" smtClean="0"/>
              <a:pPr/>
              <a:t>26.02.2021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C305C-FCBF-4FC9-9E4B-5ACFE7159D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3F85-F189-4A92-B4FD-C943E7C9A78B}" type="datetimeFigureOut">
              <a:rPr lang="ru-RU" smtClean="0"/>
              <a:pPr/>
              <a:t>26.02.2021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C305C-FCBF-4FC9-9E4B-5ACFE7159D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83F85-F189-4A92-B4FD-C943E7C9A78B}" type="datetimeFigureOut">
              <a:rPr lang="ru-RU" smtClean="0"/>
              <a:pPr/>
              <a:t>26.02.2021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8C305C-FCBF-4FC9-9E4B-5ACFE7159D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5883F85-F189-4A92-B4FD-C943E7C9A78B}" type="datetimeFigureOut">
              <a:rPr lang="ru-RU" smtClean="0"/>
              <a:pPr/>
              <a:t>26.02.2021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098C305C-FCBF-4FC9-9E4B-5ACFE7159DB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2123728" y="686005"/>
            <a:ext cx="6858000" cy="9906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Подготовка </a:t>
            </a:r>
            <a:r>
              <a:rPr lang="ru-RU" sz="40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 написанию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сочинений  ОГЭ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2018god.net/wp-content/uploads/2016/11/4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852936"/>
            <a:ext cx="7429500" cy="3667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Цыбулько. ОГЭ-2018. Русский язык. 36 вариантов. Типовые экзаменационные варианты. ФИПИ.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603"/>
            <a:ext cx="2276252" cy="2635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1. Смысл данной фразы (фрагмента текста) я понимаю так: (объясняем смысл фразы, фрагмента текста)… Приведем примеры из текста, подтверждающие эти мысли.</a:t>
            </a:r>
          </a:p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2. Во-первых (так), в предложении…автор говорит: «…» Это значит, что…</a:t>
            </a:r>
          </a:p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3. Во-вторых, в предложении… автор пишет (замечает, утверждает): «…». Это свидетельствует о том, что…</a:t>
            </a:r>
          </a:p>
          <a:p>
            <a:pPr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4. В заключение хочется сказать, что…</a:t>
            </a:r>
          </a:p>
          <a:p>
            <a:pPr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29600" cy="792088"/>
          </a:xfrm>
        </p:spPr>
        <p:txBody>
          <a:bodyPr>
            <a:noAutofit/>
          </a:bodyPr>
          <a:lstStyle/>
          <a:p>
            <a:pPr algn="ctr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План написания сочинения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9.2</a:t>
            </a:r>
            <a:endParaRPr lang="ru-RU" sz="4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Цыбулько. ОГЭ-2018. Русский язык. 36 вариантов. Типовые экзаменационные варианты. ФИПИ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40352" y="16091"/>
            <a:ext cx="1484164" cy="1718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	Смысл данного отрывка (</a:t>
            </a:r>
            <a:r>
              <a:rPr lang="ru-RU" i="1" dirty="0"/>
              <a:t>финала текста, фразы из текста…)</a:t>
            </a:r>
            <a:r>
              <a:rPr lang="ru-RU" dirty="0"/>
              <a:t> я понимаю так: … (</a:t>
            </a:r>
            <a:r>
              <a:rPr lang="ru-RU" i="1" dirty="0"/>
              <a:t>толковать смысл своими словами</a:t>
            </a:r>
            <a:r>
              <a:rPr lang="ru-RU" dirty="0"/>
              <a:t>). Для доказательства своего мнения приведу примеры из текста … (</a:t>
            </a:r>
            <a:r>
              <a:rPr lang="ru-RU" i="1" dirty="0"/>
              <a:t>автор</a:t>
            </a:r>
            <a:r>
              <a:rPr lang="ru-RU" dirty="0"/>
              <a:t>).</a:t>
            </a:r>
          </a:p>
          <a:p>
            <a:r>
              <a:rPr lang="ru-RU" dirty="0"/>
              <a:t>	Так, в предложении …</a:t>
            </a:r>
            <a:r>
              <a:rPr lang="ru-RU" i="1" dirty="0"/>
              <a:t>(номер предложения) </a:t>
            </a:r>
            <a:r>
              <a:rPr lang="ru-RU" dirty="0"/>
              <a:t>говорится о том, что … </a:t>
            </a:r>
            <a:r>
              <a:rPr lang="ru-RU" i="1" dirty="0"/>
              <a:t>(вкратце о первом аргументе). </a:t>
            </a:r>
            <a:r>
              <a:rPr lang="ru-RU" dirty="0"/>
              <a:t>Это свидетельствует о … (</a:t>
            </a:r>
            <a:r>
              <a:rPr lang="ru-RU" i="1" dirty="0" err="1"/>
              <a:t>микровывод</a:t>
            </a:r>
            <a:r>
              <a:rPr lang="ru-RU" i="1" dirty="0"/>
              <a:t> по первому аргументу</a:t>
            </a:r>
            <a:r>
              <a:rPr lang="ru-RU" dirty="0"/>
              <a:t>).</a:t>
            </a:r>
          </a:p>
          <a:p>
            <a:r>
              <a:rPr lang="ru-RU" dirty="0"/>
              <a:t>	Кроме того, в … (</a:t>
            </a:r>
            <a:r>
              <a:rPr lang="ru-RU" i="1" dirty="0"/>
              <a:t>номер предложения)</a:t>
            </a:r>
            <a:r>
              <a:rPr lang="ru-RU" dirty="0"/>
              <a:t> предложении … прослеживается мысль о том, что …. (</a:t>
            </a:r>
            <a:r>
              <a:rPr lang="ru-RU" i="1" dirty="0"/>
              <a:t>второй аргумент).</a:t>
            </a:r>
            <a:r>
              <a:rPr lang="ru-RU" dirty="0"/>
              <a:t>Вот подтверждение моей мысли (</a:t>
            </a:r>
            <a:r>
              <a:rPr lang="ru-RU" i="1" dirty="0" err="1"/>
              <a:t>микровывод</a:t>
            </a:r>
            <a:r>
              <a:rPr lang="ru-RU" i="1" dirty="0"/>
              <a:t> по второму аргументу</a:t>
            </a:r>
            <a:r>
              <a:rPr lang="ru-RU" dirty="0"/>
              <a:t>).</a:t>
            </a:r>
          </a:p>
          <a:p>
            <a:r>
              <a:rPr lang="ru-RU" dirty="0"/>
              <a:t>	Таким образом, мне удалось разъяснить смысл отрывка </a:t>
            </a:r>
            <a:r>
              <a:rPr lang="ru-RU" i="1" dirty="0"/>
              <a:t>(финала, фразы…).  (Вывод по теме).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>
                <a:solidFill>
                  <a:srgbClr val="002060"/>
                </a:solidFill>
              </a:rPr>
              <a:t>Типовые конструкции для аргументации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875767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539553" y="333375"/>
            <a:ext cx="8208912" cy="4937125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8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15.2   Смысл финала текста я понимаю так: школьники ранили в сердце старую женщину, украв у неё письмо погибшего сына, которым мать очень дорожила, которое было для неё единственной памятью о сыне. Мне кажется, слепая женщина только этим и жила. А когда она поняла, что письма нет, для неё мир полностью опустел. Докажу это утверждение примерами из текста.</a:t>
            </a:r>
          </a:p>
          <a:p>
            <a:pPr marL="0" indent="0">
              <a:buNone/>
            </a:pPr>
            <a:r>
              <a:rPr lang="ru-RU" sz="8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В предложениях 24 и 33 говорится, что женщина слышала теперь плохо, потому что разговор с детьми, а особенно голос девочки с вызывающей агрессией, сильно обеспокоил и обидел её. Слепая женщина оглохла, оглохла и душой.</a:t>
            </a:r>
          </a:p>
          <a:p>
            <a:pPr marL="0" indent="0">
              <a:buNone/>
            </a:pPr>
            <a:r>
              <a:rPr lang="ru-RU" sz="8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Когда Анна Федотовна узнала об отсутствии письма, прикрыла слепые глаза, напряженно прислушалась, но не смогла поговорить со своей душой о сыне, так как она была пуста  (предложение 51). Теперь уже сын погиб для неё навсегда, исчезла из души память о сыне.</a:t>
            </a:r>
          </a:p>
          <a:p>
            <a:pPr marL="0" indent="0">
              <a:buNone/>
            </a:pPr>
            <a:r>
              <a:rPr lang="ru-RU" sz="8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Таким образом, мне удалось доказать, что значит «…и теперь ослепла и оглохла не только она, но и её душа».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308463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33670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 Напишите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сочинение-рассуждение. Объясните, как Вы понимаете смысл фразы текста: «Знавшие цену мужеству, моряки видели силу духа ленинградских школьников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>
              <a:buNone/>
            </a:pPr>
            <a:endParaRPr lang="ru-RU" sz="1800" b="1" i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             Смысл </a:t>
            </a:r>
            <a:r>
              <a:rPr lang="ru-RU" sz="1800" b="1" i="1" dirty="0">
                <a:latin typeface="Times New Roman" pitchFamily="18" charset="0"/>
                <a:cs typeface="Times New Roman" pitchFamily="18" charset="0"/>
              </a:rPr>
              <a:t>данной фразы я понимаю так: морякам каждый день приходилось смотреть смерти в лицо, ведь они защищали нашу родину от фашистов. Они обладали силой духа и мужеством. И такая же сила духа была присуща ленинградским детям, потому что они жили в условиях блокады. Приведем примеры из текста, подтверждающие эти мысли.</a:t>
            </a:r>
          </a:p>
          <a:p>
            <a:pPr>
              <a:buNone/>
            </a:pP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              Во-первых</a:t>
            </a:r>
            <a:r>
              <a:rPr lang="ru-RU" sz="1800" b="1" i="1" dirty="0">
                <a:latin typeface="Times New Roman" pitchFamily="18" charset="0"/>
                <a:cs typeface="Times New Roman" pitchFamily="18" charset="0"/>
              </a:rPr>
              <a:t>, в предложении 28 автор говорит: «Крейсер готовился идти в бой, из которого вернутся не все, и в этих ребятах была сама одухотворённая надежда». Это значит, что, глядя на выступающих детей, моряки утверждались в вере в победу и 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жизнь.</a:t>
            </a:r>
          </a:p>
          <a:p>
            <a:pPr>
              <a:buNone/>
            </a:pPr>
            <a:r>
              <a:rPr lang="ru-RU" sz="18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             Во-вторых</a:t>
            </a:r>
            <a:r>
              <a:rPr lang="ru-RU" sz="1800" b="1" i="1" dirty="0">
                <a:latin typeface="Times New Roman" pitchFamily="18" charset="0"/>
                <a:cs typeface="Times New Roman" pitchFamily="18" charset="0"/>
              </a:rPr>
              <a:t>, в предложении 16 автор замечает, что «дети…были глубоко потрясены войной». Но дух их был не сломлен. Презирая опасность, они пробирались к Дворцу пионеров, чтобы снова быть вместе и выжить в этой страшной блокаде.</a:t>
            </a:r>
          </a:p>
          <a:p>
            <a:pPr>
              <a:buNone/>
            </a:pP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             В </a:t>
            </a:r>
            <a:r>
              <a:rPr lang="ru-RU" sz="1800" b="1" i="1" dirty="0">
                <a:latin typeface="Times New Roman" pitchFamily="18" charset="0"/>
                <a:cs typeface="Times New Roman" pitchFamily="18" charset="0"/>
              </a:rPr>
              <a:t>заключение хочется сказать, что мужественные люди обретают поддержку в мужестве других. Так и должно быть в жизни.</a:t>
            </a:r>
          </a:p>
          <a:p>
            <a:pPr>
              <a:buNone/>
            </a:pP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5018112"/>
          </a:xfrm>
        </p:spPr>
        <p:txBody>
          <a:bodyPr>
            <a:normAutofit/>
          </a:bodyPr>
          <a:lstStyle/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  Слово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… следует понимать как… Далее комментируем своё определение.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  Яркий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пример (дружбы, добра, справедливости, мужества, самовоспитания и т.п.) представлен в тексте …(фамилия автора).</a:t>
            </a:r>
          </a:p>
          <a:p>
            <a:pPr lvl="0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Так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в предложении … автор говорит: «…». Это свидетельствует о том, что…</a:t>
            </a:r>
          </a:p>
          <a:p>
            <a:pPr lvl="0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  Кроме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того, примером (дружбы, добра, справедливости, мужества, самовоспитания и т.п.) может служить герой произведения (книги, кинофильма)… Он…</a:t>
            </a:r>
          </a:p>
          <a:p>
            <a:pPr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>
            <a:noAutofit/>
          </a:bodyPr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План написания сочинения 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9.3</a:t>
            </a:r>
            <a:endParaRPr lang="ru-RU" sz="4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Цыбулько. ОГЭ-2018. Русский язык. 36 вариантов. Типовые экзаменационные варианты. ФИПИ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80312" y="14401"/>
            <a:ext cx="1850529" cy="2142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Что такое …? На мой взгляд</a:t>
            </a:r>
            <a:r>
              <a:rPr lang="ru-RU" b="1" dirty="0"/>
              <a:t>,</a:t>
            </a:r>
            <a:r>
              <a:rPr lang="ru-RU" dirty="0"/>
              <a:t> … – это… </a:t>
            </a:r>
            <a:r>
              <a:rPr lang="ru-RU" i="1" dirty="0"/>
              <a:t>(толкование слова своими словами). </a:t>
            </a:r>
            <a:r>
              <a:rPr lang="ru-RU" dirty="0"/>
              <a:t>Чтобы доказать свою точку зрения, обращусь к прочитанному тексту и жизненному опыту.</a:t>
            </a:r>
          </a:p>
          <a:p>
            <a:r>
              <a:rPr lang="ru-RU" dirty="0"/>
              <a:t>	В данном тексте …(</a:t>
            </a:r>
            <a:r>
              <a:rPr lang="ru-RU" i="1" dirty="0"/>
              <a:t>автор</a:t>
            </a:r>
            <a:r>
              <a:rPr lang="ru-RU" dirty="0"/>
              <a:t>) рассказывается о том, что …  Об этом говорится в … предложении. По-моему, … (</a:t>
            </a:r>
            <a:r>
              <a:rPr lang="ru-RU" i="1" dirty="0" err="1"/>
              <a:t>микровывод</a:t>
            </a:r>
            <a:r>
              <a:rPr lang="ru-RU" i="1" dirty="0"/>
              <a:t> по первому аргументу).</a:t>
            </a:r>
            <a:endParaRPr lang="ru-RU" dirty="0"/>
          </a:p>
          <a:p>
            <a:r>
              <a:rPr lang="ru-RU" dirty="0"/>
              <a:t>	В качестве второго аргумента, доказывающего моё мнение о том, что такое …,  мне хотелось бы привести пример из жизни. ….(</a:t>
            </a:r>
            <a:r>
              <a:rPr lang="ru-RU" i="1" dirty="0" err="1"/>
              <a:t>микровывод</a:t>
            </a:r>
            <a:r>
              <a:rPr lang="ru-RU" i="1" dirty="0"/>
              <a:t> по второму аргументу).</a:t>
            </a:r>
            <a:endParaRPr lang="ru-RU" dirty="0"/>
          </a:p>
          <a:p>
            <a:r>
              <a:rPr lang="ru-RU" i="1" dirty="0"/>
              <a:t>	</a:t>
            </a:r>
            <a:r>
              <a:rPr lang="ru-RU" dirty="0"/>
              <a:t>Итак, мне удалось доказать, что … </a:t>
            </a:r>
            <a:r>
              <a:rPr lang="ru-RU" i="1" dirty="0"/>
              <a:t>(вывод по теме сочинения).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>
                <a:solidFill>
                  <a:srgbClr val="002060"/>
                </a:solidFill>
              </a:rPr>
              <a:t>Типовые конструкции для аргументации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542366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504" y="260648"/>
            <a:ext cx="9036496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15.3  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человечность?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мой взгляд, человечность – это доброта, отзывчивость, гуманность, вежливость, готовность помочь окружающим. Люди, обладающие таким качеством, уважают других, сочувствуют им, приходят на помощь в трудную минуту. Чтобы доказать свою точку зрения, обращусь к прочитанному тексту и жизненному опыту.</a:t>
            </a:r>
          </a:p>
          <a:p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Васильев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рассказывает в данном тексте  о том, что две девочки и мальчик украли у Анны Федотовны, старой слепой женщины, самое дорогое, письмо с фронта погибшего сына. Дети, совершив бесчеловечный поступок, вышибли из сердца матери память о сыне. У неё уже ничего не осталось о сыне, «он погиб навсегда» (предложение 52). По-моему, никак нельзя назвать человечным поведение ребят. Это очень подло.</a:t>
            </a:r>
          </a:p>
          <a:p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качестве второго аргумента, доказывающего моё мнение о том, что такое человечность,  мне хотелось бы привести пример из жизни. Мы со своими одноклассниками оказываем посильную помощь ветеранам Великой Отечественной войны, вдовам ветеранов и пожилым людям. Я думаю, это нужно не только им, но и нам. Помогая другим, человек проявляет свои лучшие качества, человечность – одно из них.</a:t>
            </a:r>
          </a:p>
          <a:p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образом, мне удалось доказать, что человечность - это способность людей проявлять доброту по отношению к другим.</a:t>
            </a:r>
          </a:p>
        </p:txBody>
      </p:sp>
    </p:spTree>
    <p:extLst>
      <p:ext uri="{BB962C8B-B14F-4D97-AF65-F5344CB8AC3E}">
        <p14:creationId xmlns:p14="http://schemas.microsoft.com/office/powerpoint/2010/main" xmlns="" val="33056167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88640"/>
            <a:ext cx="8229600" cy="640871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  Как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Вы понимаете значение слова МУЖЕСТВО? Сформулируйте и прокомментируйте данное Вами определение. Напишите сочинение-рассуждение на тему: «Что такое мужество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?»  </a:t>
            </a:r>
          </a:p>
          <a:p>
            <a:pPr>
              <a:buNone/>
            </a:pP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  Слово </a:t>
            </a:r>
            <a:r>
              <a:rPr lang="ru-RU" sz="1800" b="1" i="1" dirty="0">
                <a:latin typeface="Times New Roman" pitchFamily="18" charset="0"/>
                <a:cs typeface="Times New Roman" pitchFamily="18" charset="0"/>
              </a:rPr>
              <a:t>«мужество» следует понимать как смелость, героизм, отвага. Мужественные люди способны на подвиг. Они обладают большой силой воли. Готовы преодолеть любые преграды. Чаще всего это слово используется в характеристике человека, который защищает свою родину от врага. Яркие примеры мужества представлены в тексте Л. </a:t>
            </a:r>
            <a:r>
              <a:rPr lang="ru-RU" sz="1800" b="1" i="1" dirty="0" err="1">
                <a:latin typeface="Times New Roman" pitchFamily="18" charset="0"/>
                <a:cs typeface="Times New Roman" pitchFamily="18" charset="0"/>
              </a:rPr>
              <a:t>Овчинниковой</a:t>
            </a:r>
            <a:r>
              <a:rPr lang="ru-RU" sz="1800" b="1" i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              Так</a:t>
            </a:r>
            <a:r>
              <a:rPr lang="ru-RU" sz="1800" b="1" i="1" dirty="0">
                <a:latin typeface="Times New Roman" pitchFamily="18" charset="0"/>
                <a:cs typeface="Times New Roman" pitchFamily="18" charset="0"/>
              </a:rPr>
              <a:t>, в предложении 28 автор говорит: «Крейсер готовился идти в бой, из которого вернутся не все…», а затем он скажет, что моряки «не раз смотрели смерти в лицо». Да, они мужественные люди. Благодаря таким людям была одержана победа над фашизмом. Но ленинградские дети тоже были мужественны. Они не только выживали в условиях блокады, но и своим искусством помогали другим поверить в победу.</a:t>
            </a:r>
          </a:p>
          <a:p>
            <a:pPr>
              <a:buNone/>
            </a:pP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              Кроме </a:t>
            </a:r>
            <a:r>
              <a:rPr lang="ru-RU" sz="1800" b="1" i="1" dirty="0">
                <a:latin typeface="Times New Roman" pitchFamily="18" charset="0"/>
                <a:cs typeface="Times New Roman" pitchFamily="18" charset="0"/>
              </a:rPr>
              <a:t>того, примером мужества может служить Алексей </a:t>
            </a:r>
            <a:r>
              <a:rPr lang="ru-RU" sz="1800" b="1" i="1" dirty="0" err="1">
                <a:latin typeface="Times New Roman" pitchFamily="18" charset="0"/>
                <a:cs typeface="Times New Roman" pitchFamily="18" charset="0"/>
              </a:rPr>
              <a:t>Маресьев</a:t>
            </a:r>
            <a:r>
              <a:rPr lang="ru-RU" sz="1800" b="1" i="1" dirty="0">
                <a:latin typeface="Times New Roman" pitchFamily="18" charset="0"/>
                <a:cs typeface="Times New Roman" pitchFamily="18" charset="0"/>
              </a:rPr>
              <a:t>, герой Великой Отечественной войны. Он военный летчик. В бою был сбит немецким истребителем. 18 суток по морозу пробирался к своим. Лишился обеих ног (ступней). Но благодаря силе духа, стойкости, он снова возвращается в строй.</a:t>
            </a:r>
          </a:p>
          <a:p>
            <a:pPr>
              <a:buNone/>
            </a:pP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               В </a:t>
            </a:r>
            <a:r>
              <a:rPr lang="ru-RU" sz="1800" b="1" i="1" dirty="0">
                <a:latin typeface="Times New Roman" pitchFamily="18" charset="0"/>
                <a:cs typeface="Times New Roman" pitchFamily="18" charset="0"/>
              </a:rPr>
              <a:t>заключение хочется сказать, что мужество – важное качество человеческой натуры. Оно помогает человеку выжить, если тот оказывается в сложной ситуации.</a:t>
            </a:r>
          </a:p>
          <a:p>
            <a:pPr>
              <a:buNone/>
            </a:pP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 Box 1"/>
          <p:cNvSpPr txBox="1">
            <a:spLocks noChangeArrowheads="1"/>
          </p:cNvSpPr>
          <p:nvPr/>
        </p:nvSpPr>
        <p:spPr bwMode="auto">
          <a:xfrm>
            <a:off x="179388" y="115888"/>
            <a:ext cx="8856662" cy="65532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>
              <a:spcBef>
                <a:spcPts val="500"/>
              </a:spcBef>
              <a:buClrTx/>
              <a:buFontTx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ru-RU" sz="2000" b="1">
                <a:solidFill>
                  <a:srgbClr val="000000"/>
                </a:solidFill>
              </a:rPr>
              <a:t>(1)Кинтель увидел маленькую скрипачку в последний день августа, когда шагал на рынок за картошкой. (2)Сперва он услышал музыку. (3)У забора заброшенной стройки полукольцом стояли ребята и взрослые, человек пятнадцать. (4)А на фоне тёмных и рваных афиш играла на скрипке девочка. (5)Одного с Кинтелем возраста.</a:t>
            </a:r>
          </a:p>
          <a:p>
            <a:pPr>
              <a:spcBef>
                <a:spcPts val="500"/>
              </a:spcBef>
              <a:buClrTx/>
              <a:buFontTx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endParaRPr lang="ru-RU" sz="2000" b="1">
              <a:solidFill>
                <a:srgbClr val="000000"/>
              </a:solidFill>
            </a:endParaRPr>
          </a:p>
          <a:p>
            <a:pPr>
              <a:spcBef>
                <a:spcPts val="500"/>
              </a:spcBef>
              <a:buClrTx/>
              <a:buFontTx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ru-RU" sz="2000" b="1">
                <a:solidFill>
                  <a:srgbClr val="000000"/>
                </a:solidFill>
              </a:rPr>
              <a:t>(6)Она была тоненькая, курносая, с короткими и растрёпанными, как у мальчишки, волосами. (7)Она покачивалась на загорелых ногах, как на</a:t>
            </a:r>
          </a:p>
          <a:p>
            <a:pPr>
              <a:spcBef>
                <a:spcPts val="500"/>
              </a:spcBef>
              <a:buClrTx/>
              <a:buFontTx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ru-RU" sz="2000" b="1">
                <a:solidFill>
                  <a:srgbClr val="000000"/>
                </a:solidFill>
              </a:rPr>
              <a:t>стебельках, задумчиво смотрела мимо людей и водила смычком. (8)У ног девочки, в пыльных подорожниках, лежал скрипичный футляр, в откинутой крышке его белел бумажный лист. (9)На нём крупно было написано: (10)«Зарабатываю на скрипку».</a:t>
            </a:r>
          </a:p>
          <a:p>
            <a:pPr>
              <a:spcBef>
                <a:spcPts val="500"/>
              </a:spcBef>
              <a:buClrTx/>
              <a:buFontTx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endParaRPr lang="ru-RU" sz="2000" b="1">
              <a:solidFill>
                <a:srgbClr val="000000"/>
              </a:solidFill>
            </a:endParaRPr>
          </a:p>
          <a:p>
            <a:pPr>
              <a:spcBef>
                <a:spcPts val="500"/>
              </a:spcBef>
              <a:buClrTx/>
              <a:buFontTx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ru-RU" sz="2000" b="1">
                <a:solidFill>
                  <a:srgbClr val="000000"/>
                </a:solidFill>
              </a:rPr>
              <a:t>(11)Наверно, нынешняя скрипка у девочки была чужая. (12)Или не очень хорошая. (13)Но даже на ней девочка играла восхитительно. (14)По крайней мере, Кинтеля печальная и светлая музыка взяла в плен сразу же, и сама девочка — тоже. (15)Кинтель смотрел на юную скрипачку, и сердце у него заходилось в сладкой тоске. (16)Было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000" b="1" i="1">
                <a:solidFill>
                  <a:srgbClr val="000099"/>
                </a:solidFill>
              </a:rPr>
              <a:t>Как должно быть построено сочинение?</a:t>
            </a:r>
            <a:r>
              <a:rPr lang="ru-RU" sz="4000" i="1">
                <a:solidFill>
                  <a:srgbClr val="000099"/>
                </a:solidFill>
              </a:rPr>
              <a:t> </a:t>
            </a:r>
          </a:p>
        </p:txBody>
      </p:sp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marL="341313" indent="-341313">
              <a:lnSpc>
                <a:spcPct val="80000"/>
              </a:lnSpc>
              <a:spcBef>
                <a:spcPts val="600"/>
              </a:spcBef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400">
                <a:solidFill>
                  <a:srgbClr val="000000"/>
                </a:solidFill>
              </a:rPr>
              <a:t>Задача - написать сочинение-</a:t>
            </a:r>
            <a:r>
              <a:rPr lang="ru-RU" sz="2400" u="sng">
                <a:solidFill>
                  <a:srgbClr val="000000"/>
                </a:solidFill>
              </a:rPr>
              <a:t>рассуждение</a:t>
            </a:r>
            <a:r>
              <a:rPr lang="ru-RU" sz="2400">
                <a:solidFill>
                  <a:srgbClr val="000000"/>
                </a:solidFill>
              </a:rPr>
              <a:t>, значит необходимо соблюдать </a:t>
            </a:r>
            <a:r>
              <a:rPr lang="ru-RU" sz="2400" u="sng">
                <a:solidFill>
                  <a:srgbClr val="000000"/>
                </a:solidFill>
              </a:rPr>
              <a:t>требования</a:t>
            </a:r>
            <a:r>
              <a:rPr lang="ru-RU" sz="2400">
                <a:solidFill>
                  <a:srgbClr val="000000"/>
                </a:solidFill>
              </a:rPr>
              <a:t> к построению текста именно указанного типа речи.</a:t>
            </a:r>
            <a:br>
              <a:rPr lang="ru-RU" sz="2400">
                <a:solidFill>
                  <a:srgbClr val="000000"/>
                </a:solidFill>
              </a:rPr>
            </a:br>
            <a:r>
              <a:rPr lang="ru-RU" sz="2400">
                <a:solidFill>
                  <a:srgbClr val="000000"/>
                </a:solidFill>
              </a:rPr>
              <a:t/>
            </a:r>
            <a:br>
              <a:rPr lang="ru-RU" sz="2400">
                <a:solidFill>
                  <a:srgbClr val="000000"/>
                </a:solidFill>
              </a:rPr>
            </a:br>
            <a:r>
              <a:rPr lang="ru-RU" sz="2400">
                <a:solidFill>
                  <a:srgbClr val="000000"/>
                </a:solidFill>
              </a:rPr>
              <a:t>Рассуждение состоит из следующих частей:</a:t>
            </a:r>
            <a:br>
              <a:rPr lang="ru-RU" sz="2400">
                <a:solidFill>
                  <a:srgbClr val="000000"/>
                </a:solidFill>
              </a:rPr>
            </a:br>
            <a:r>
              <a:rPr lang="ru-RU" sz="2400">
                <a:solidFill>
                  <a:srgbClr val="000000"/>
                </a:solidFill>
              </a:rPr>
              <a:t/>
            </a:r>
            <a:br>
              <a:rPr lang="ru-RU" sz="2400">
                <a:solidFill>
                  <a:srgbClr val="000000"/>
                </a:solidFill>
              </a:rPr>
            </a:br>
            <a:r>
              <a:rPr lang="ru-RU" sz="2400">
                <a:solidFill>
                  <a:srgbClr val="000000"/>
                </a:solidFill>
              </a:rPr>
              <a:t>1. </a:t>
            </a:r>
            <a:r>
              <a:rPr lang="ru-RU" sz="2400" b="1" i="1">
                <a:solidFill>
                  <a:srgbClr val="000000"/>
                </a:solidFill>
              </a:rPr>
              <a:t>Вступление</a:t>
            </a:r>
            <a:r>
              <a:rPr lang="ru-RU" sz="2400" i="1">
                <a:solidFill>
                  <a:srgbClr val="000000"/>
                </a:solidFill>
              </a:rPr>
              <a:t> - тезис</a:t>
            </a:r>
            <a:br>
              <a:rPr lang="ru-RU" sz="2400" i="1">
                <a:solidFill>
                  <a:srgbClr val="000000"/>
                </a:solidFill>
              </a:rPr>
            </a:br>
            <a:r>
              <a:rPr lang="ru-RU" sz="2400" i="1">
                <a:solidFill>
                  <a:srgbClr val="000000"/>
                </a:solidFill>
              </a:rPr>
              <a:t>2. </a:t>
            </a:r>
            <a:r>
              <a:rPr lang="ru-RU" sz="2400" b="1" i="1">
                <a:solidFill>
                  <a:srgbClr val="000000"/>
                </a:solidFill>
              </a:rPr>
              <a:t>Основная часть</a:t>
            </a:r>
            <a:r>
              <a:rPr lang="ru-RU" sz="2400" i="1">
                <a:solidFill>
                  <a:srgbClr val="000000"/>
                </a:solidFill>
              </a:rPr>
              <a:t> – доказательства (аргументы) + примеры </a:t>
            </a:r>
            <a:br>
              <a:rPr lang="ru-RU" sz="2400" i="1">
                <a:solidFill>
                  <a:srgbClr val="000000"/>
                </a:solidFill>
              </a:rPr>
            </a:br>
            <a:r>
              <a:rPr lang="ru-RU" sz="2400" i="1">
                <a:solidFill>
                  <a:srgbClr val="000000"/>
                </a:solidFill>
              </a:rPr>
              <a:t>3. </a:t>
            </a:r>
            <a:r>
              <a:rPr lang="ru-RU" sz="2400" b="1" i="1">
                <a:solidFill>
                  <a:srgbClr val="000000"/>
                </a:solidFill>
              </a:rPr>
              <a:t>Заключение</a:t>
            </a:r>
            <a:r>
              <a:rPr lang="ru-RU" sz="2400" i="1">
                <a:solidFill>
                  <a:srgbClr val="000000"/>
                </a:solidFill>
              </a:rPr>
              <a:t> – вывод</a:t>
            </a:r>
          </a:p>
          <a:p>
            <a:pPr marL="341313" indent="-341313">
              <a:lnSpc>
                <a:spcPct val="80000"/>
              </a:lnSpc>
              <a:spcBef>
                <a:spcPts val="600"/>
              </a:spcBef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400">
                <a:solidFill>
                  <a:srgbClr val="000000"/>
                </a:solidFill>
              </a:rPr>
              <a:t>Отсутствие в сочинении одного из элементов композиции рассматривается как ошибка и будет стоить  </a:t>
            </a:r>
            <a:r>
              <a:rPr lang="ru-RU" sz="2400" u="sng">
                <a:solidFill>
                  <a:srgbClr val="000000"/>
                </a:solidFill>
              </a:rPr>
              <a:t>потери баллов.</a:t>
            </a:r>
            <a:br>
              <a:rPr lang="ru-RU" sz="2400" u="sng">
                <a:solidFill>
                  <a:srgbClr val="000000"/>
                </a:solidFill>
              </a:rPr>
            </a:br>
            <a:endParaRPr lang="ru-RU" sz="2400" u="sng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 Box 1"/>
          <p:cNvSpPr txBox="1">
            <a:spLocks noChangeArrowheads="1"/>
          </p:cNvSpPr>
          <p:nvPr/>
        </p:nvSpPr>
        <p:spPr bwMode="auto">
          <a:xfrm>
            <a:off x="179388" y="115888"/>
            <a:ext cx="8856662" cy="65532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>
              <a:spcBef>
                <a:spcPts val="450"/>
              </a:spcBef>
              <a:buClrTx/>
              <a:buFontTx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ru-RU" b="1">
                <a:solidFill>
                  <a:srgbClr val="000000"/>
                </a:solidFill>
              </a:rPr>
              <a:t>что-то удивительно милое в этой</a:t>
            </a:r>
          </a:p>
          <a:p>
            <a:pPr>
              <a:spcBef>
                <a:spcPts val="450"/>
              </a:spcBef>
              <a:buClrTx/>
              <a:buFontTx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ru-RU" b="1">
                <a:solidFill>
                  <a:srgbClr val="000000"/>
                </a:solidFill>
              </a:rPr>
              <a:t>скрипичной мелодии и в том, кто её играл, — в быстрых тонких пальцах, в</a:t>
            </a:r>
          </a:p>
          <a:p>
            <a:pPr>
              <a:spcBef>
                <a:spcPts val="450"/>
              </a:spcBef>
              <a:buClrTx/>
              <a:buFontTx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ru-RU" b="1">
                <a:solidFill>
                  <a:srgbClr val="000000"/>
                </a:solidFill>
              </a:rPr>
              <a:t>дрожании волос, в задумчивых глазах и строгих бровях. (17)И ещё была в</a:t>
            </a:r>
          </a:p>
          <a:p>
            <a:pPr>
              <a:spcBef>
                <a:spcPts val="450"/>
              </a:spcBef>
              <a:buClrTx/>
              <a:buFontTx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ru-RU" b="1">
                <a:solidFill>
                  <a:srgbClr val="000000"/>
                </a:solidFill>
              </a:rPr>
              <a:t>девочке доверчивая беззащитность и одиночество. (18)А вокруг стояли люди.</a:t>
            </a:r>
          </a:p>
          <a:p>
            <a:pPr>
              <a:spcBef>
                <a:spcPts val="450"/>
              </a:spcBef>
              <a:buClrTx/>
              <a:buFontTx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ru-RU" b="1">
                <a:solidFill>
                  <a:srgbClr val="000000"/>
                </a:solidFill>
              </a:rPr>
              <a:t>(19)Люди слушали внимательно, и в скрипичном футляре лежало уже</a:t>
            </a:r>
          </a:p>
          <a:p>
            <a:pPr>
              <a:spcBef>
                <a:spcPts val="450"/>
              </a:spcBef>
              <a:buClrTx/>
              <a:buFontTx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ru-RU" b="1">
                <a:solidFill>
                  <a:srgbClr val="000000"/>
                </a:solidFill>
              </a:rPr>
              <a:t>немало мятых бумажек.</a:t>
            </a:r>
          </a:p>
          <a:p>
            <a:pPr>
              <a:spcBef>
                <a:spcPts val="450"/>
              </a:spcBef>
              <a:buClrTx/>
              <a:buFontTx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endParaRPr lang="ru-RU" b="1">
              <a:solidFill>
                <a:srgbClr val="000000"/>
              </a:solidFill>
            </a:endParaRPr>
          </a:p>
          <a:p>
            <a:pPr>
              <a:spcBef>
                <a:spcPts val="450"/>
              </a:spcBef>
              <a:buClrTx/>
              <a:buFontTx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ru-RU" b="1">
                <a:solidFill>
                  <a:srgbClr val="000000"/>
                </a:solidFill>
              </a:rPr>
              <a:t>(20)У Кинтеля в кармане были лишь деньги, которые дал дед и которые можно было тратить только на картошку. (21)А будь у него свои деньги —</a:t>
            </a:r>
          </a:p>
          <a:p>
            <a:pPr>
              <a:spcBef>
                <a:spcPts val="450"/>
              </a:spcBef>
              <a:buClrTx/>
              <a:buFontTx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ru-RU" b="1">
                <a:solidFill>
                  <a:srgbClr val="000000"/>
                </a:solidFill>
              </a:rPr>
              <a:t>хоть сто рублей! — он тут же выложил бы их в футляр, к ногам девочки.</a:t>
            </a:r>
          </a:p>
          <a:p>
            <a:pPr>
              <a:spcBef>
                <a:spcPts val="450"/>
              </a:spcBef>
              <a:buClrTx/>
              <a:buFontTx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ru-RU" b="1">
                <a:solidFill>
                  <a:srgbClr val="000000"/>
                </a:solidFill>
              </a:rPr>
              <a:t>(22)Хотя... посмел бы он? (23)Все сразу начали бы глядеть на него. (24)И она посмотрела бы — на неловкого, стриженного арестантским ёжиком, в мятой, узлом на пузе завязанной рубашке... (25)Он и так уже стоит здесь, наверно, полчаса, поэтому все, конечно, догадались о его заворожённости...</a:t>
            </a:r>
          </a:p>
          <a:p>
            <a:pPr>
              <a:spcBef>
                <a:spcPts val="450"/>
              </a:spcBef>
              <a:buClrTx/>
              <a:buFontTx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endParaRPr lang="ru-RU" b="1">
              <a:solidFill>
                <a:srgbClr val="000000"/>
              </a:solidFill>
            </a:endParaRPr>
          </a:p>
          <a:p>
            <a:pPr>
              <a:spcBef>
                <a:spcPts val="450"/>
              </a:spcBef>
              <a:buClrTx/>
              <a:buFontTx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ru-RU" b="1">
                <a:solidFill>
                  <a:srgbClr val="000000"/>
                </a:solidFill>
              </a:rPr>
              <a:t>(26)Кинтель попятился, чувствуя, как наливаются теплотой уши и</a:t>
            </a:r>
          </a:p>
          <a:p>
            <a:pPr>
              <a:spcBef>
                <a:spcPts val="450"/>
              </a:spcBef>
              <a:buClrTx/>
              <a:buFontTx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ru-RU" b="1">
                <a:solidFill>
                  <a:srgbClr val="000000"/>
                </a:solidFill>
              </a:rPr>
              <a:t>щёки. (27)И пошёл, пошёл, не решаясь оглянуться. (28)И долго ещё слышал</a:t>
            </a:r>
          </a:p>
          <a:p>
            <a:pPr>
              <a:spcBef>
                <a:spcPts val="450"/>
              </a:spcBef>
              <a:buClrTx/>
              <a:buFontTx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ru-RU" b="1">
                <a:solidFill>
                  <a:srgbClr val="000000"/>
                </a:solidFill>
              </a:rPr>
              <a:t>скрипку...</a:t>
            </a:r>
          </a:p>
          <a:p>
            <a:pPr algn="r">
              <a:spcBef>
                <a:spcPts val="450"/>
              </a:spcBef>
              <a:buClrTx/>
              <a:buFontTx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ru-RU">
                <a:solidFill>
                  <a:srgbClr val="000000"/>
                </a:solidFill>
              </a:rPr>
              <a:t>(По В. Крапивину)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 Box 1"/>
          <p:cNvSpPr txBox="1">
            <a:spLocks noChangeArrowheads="1"/>
          </p:cNvSpPr>
          <p:nvPr/>
        </p:nvSpPr>
        <p:spPr bwMode="auto">
          <a:xfrm>
            <a:off x="323850" y="-171450"/>
            <a:ext cx="8229600" cy="74293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400" dirty="0">
                <a:solidFill>
                  <a:srgbClr val="000000"/>
                </a:solidFill>
              </a:rPr>
              <a:t>Задание</a:t>
            </a:r>
          </a:p>
        </p:txBody>
      </p:sp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250825" y="765175"/>
            <a:ext cx="8893175" cy="59039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>
              <a:lnSpc>
                <a:spcPct val="150000"/>
              </a:lnSpc>
              <a:spcBef>
                <a:spcPts val="625"/>
              </a:spcBef>
              <a:buClrTx/>
              <a:buFontTx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ru-RU" sz="2400" dirty="0">
                <a:solidFill>
                  <a:srgbClr val="000000"/>
                </a:solidFill>
              </a:rPr>
              <a:t>Напишите сочинение-рассуждение. Объясните, как вы понимаете </a:t>
            </a:r>
            <a:r>
              <a:rPr lang="ru-RU" sz="2400" dirty="0" smtClean="0">
                <a:solidFill>
                  <a:srgbClr val="000000"/>
                </a:solidFill>
              </a:rPr>
              <a:t>смысл финала </a:t>
            </a:r>
            <a:r>
              <a:rPr lang="ru-RU" sz="2400" dirty="0">
                <a:solidFill>
                  <a:srgbClr val="000000"/>
                </a:solidFill>
              </a:rPr>
              <a:t>текста: </a:t>
            </a:r>
            <a:r>
              <a:rPr lang="ru-RU" sz="2400" b="1" dirty="0">
                <a:solidFill>
                  <a:srgbClr val="000000"/>
                </a:solidFill>
              </a:rPr>
              <a:t>«</a:t>
            </a:r>
            <a:r>
              <a:rPr lang="ru-RU" sz="2400" b="1" dirty="0" err="1">
                <a:solidFill>
                  <a:srgbClr val="000000"/>
                </a:solidFill>
              </a:rPr>
              <a:t>Кинтель</a:t>
            </a:r>
            <a:r>
              <a:rPr lang="ru-RU" sz="2400" b="1" dirty="0">
                <a:solidFill>
                  <a:srgbClr val="000000"/>
                </a:solidFill>
              </a:rPr>
              <a:t> попятился, чувствуя, как наливаются </a:t>
            </a:r>
            <a:r>
              <a:rPr lang="ru-RU" sz="2400" b="1" dirty="0" smtClean="0">
                <a:solidFill>
                  <a:srgbClr val="000000"/>
                </a:solidFill>
              </a:rPr>
              <a:t>теплотой уши </a:t>
            </a:r>
            <a:r>
              <a:rPr lang="ru-RU" sz="2400" b="1" dirty="0">
                <a:solidFill>
                  <a:srgbClr val="000000"/>
                </a:solidFill>
              </a:rPr>
              <a:t>и щёки. И пошёл, пошёл, не решаясь оглянуться. И долго </a:t>
            </a:r>
            <a:r>
              <a:rPr lang="ru-RU" sz="2400" b="1" dirty="0" smtClean="0">
                <a:solidFill>
                  <a:srgbClr val="000000"/>
                </a:solidFill>
              </a:rPr>
              <a:t>ещё слышал </a:t>
            </a:r>
            <a:r>
              <a:rPr lang="ru-RU" sz="2400" b="1" dirty="0">
                <a:solidFill>
                  <a:srgbClr val="000000"/>
                </a:solidFill>
              </a:rPr>
              <a:t>скрипку...»</a:t>
            </a:r>
          </a:p>
          <a:p>
            <a:pPr>
              <a:lnSpc>
                <a:spcPct val="150000"/>
              </a:lnSpc>
              <a:spcBef>
                <a:spcPts val="625"/>
              </a:spcBef>
              <a:buClrTx/>
              <a:buFontTx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ru-RU" sz="2400" dirty="0">
                <a:solidFill>
                  <a:srgbClr val="000000"/>
                </a:solidFill>
              </a:rPr>
              <a:t>Приведите в сочинении </a:t>
            </a:r>
            <a:r>
              <a:rPr lang="ru-RU" sz="2400" b="1" dirty="0">
                <a:solidFill>
                  <a:srgbClr val="000000"/>
                </a:solidFill>
              </a:rPr>
              <a:t>два </a:t>
            </a:r>
            <a:r>
              <a:rPr lang="ru-RU" sz="2400" dirty="0">
                <a:solidFill>
                  <a:srgbClr val="000000"/>
                </a:solidFill>
              </a:rPr>
              <a:t>аргумента из прочитанного текста, подтверждающие ваши рассуждения.</a:t>
            </a:r>
          </a:p>
          <a:p>
            <a:pPr>
              <a:lnSpc>
                <a:spcPct val="150000"/>
              </a:lnSpc>
              <a:spcBef>
                <a:spcPts val="625"/>
              </a:spcBef>
              <a:buClrTx/>
              <a:buFontTx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ru-RU" sz="2400" dirty="0">
                <a:solidFill>
                  <a:srgbClr val="000000"/>
                </a:solidFill>
              </a:rPr>
              <a:t>Приводя примеры, указывайте номера нужных предложений или </a:t>
            </a:r>
            <a:r>
              <a:rPr lang="ru-RU" sz="2400" dirty="0" smtClean="0">
                <a:solidFill>
                  <a:srgbClr val="000000"/>
                </a:solidFill>
              </a:rPr>
              <a:t>применяйте цитирование</a:t>
            </a:r>
            <a:r>
              <a:rPr lang="ru-RU" sz="2400" dirty="0">
                <a:solidFill>
                  <a:srgbClr val="000000"/>
                </a:solidFill>
              </a:rPr>
              <a:t>.</a:t>
            </a:r>
          </a:p>
          <a:p>
            <a:pPr>
              <a:lnSpc>
                <a:spcPct val="150000"/>
              </a:lnSpc>
              <a:spcBef>
                <a:spcPts val="625"/>
              </a:spcBef>
              <a:buClrTx/>
              <a:buFontTx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ru-RU" sz="2400" dirty="0">
                <a:solidFill>
                  <a:srgbClr val="000000"/>
                </a:solidFill>
              </a:rPr>
              <a:t>Объём сочинения должен составлять не менее 70 слов.</a:t>
            </a:r>
          </a:p>
          <a:p>
            <a:pPr>
              <a:lnSpc>
                <a:spcPct val="150000"/>
              </a:lnSpc>
              <a:spcBef>
                <a:spcPts val="625"/>
              </a:spcBef>
              <a:buClrTx/>
              <a:buFontTx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ru-RU" sz="2400" dirty="0">
                <a:solidFill>
                  <a:srgbClr val="000000"/>
                </a:solidFill>
              </a:rPr>
              <a:t>Сочинение пишите аккуратно, разборчивым почерком.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000" b="1" i="1">
                <a:solidFill>
                  <a:srgbClr val="000099"/>
                </a:solidFill>
              </a:rPr>
              <a:t>Как оформлять примеры в сочинении? </a:t>
            </a:r>
          </a:p>
        </p:txBody>
      </p:sp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marL="342900" indent="-341313">
              <a:lnSpc>
                <a:spcPct val="80000"/>
              </a:lnSpc>
              <a:spcBef>
                <a:spcPts val="6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sz="2400">
                <a:solidFill>
                  <a:srgbClr val="000000"/>
                </a:solidFill>
              </a:rPr>
              <a:t>1) </a:t>
            </a:r>
            <a:r>
              <a:rPr lang="ru-RU" sz="2400" u="sng">
                <a:solidFill>
                  <a:srgbClr val="000000"/>
                </a:solidFill>
              </a:rPr>
              <a:t>цитировать</a:t>
            </a:r>
            <a:r>
              <a:rPr lang="ru-RU" sz="2400">
                <a:solidFill>
                  <a:srgbClr val="000000"/>
                </a:solidFill>
              </a:rPr>
              <a:t> предложение (если оно не очень длинное), при этом знаки препинания расставляются так же, как и в предложении с прямой речью, или же предложение заключается</a:t>
            </a:r>
            <a:r>
              <a:rPr lang="ru-RU" sz="2400" u="sng">
                <a:solidFill>
                  <a:srgbClr val="000000"/>
                </a:solidFill>
              </a:rPr>
              <a:t> в скобки</a:t>
            </a:r>
            <a:r>
              <a:rPr lang="ru-RU" sz="2400">
                <a:solidFill>
                  <a:srgbClr val="000000"/>
                </a:solidFill>
              </a:rPr>
              <a:t>. </a:t>
            </a:r>
            <a:r>
              <a:rPr lang="ru-RU" sz="2400" b="1">
                <a:solidFill>
                  <a:srgbClr val="000000"/>
                </a:solidFill>
              </a:rPr>
              <a:t/>
            </a:r>
            <a:br>
              <a:rPr lang="ru-RU" sz="2400" b="1">
                <a:solidFill>
                  <a:srgbClr val="000000"/>
                </a:solidFill>
              </a:rPr>
            </a:br>
            <a:r>
              <a:rPr lang="ru-RU" sz="2400">
                <a:solidFill>
                  <a:srgbClr val="000000"/>
                </a:solidFill>
              </a:rPr>
              <a:t>В некоторых случаях цитировать можно </a:t>
            </a:r>
            <a:r>
              <a:rPr lang="ru-RU" sz="2400" u="sng">
                <a:solidFill>
                  <a:srgbClr val="000000"/>
                </a:solidFill>
              </a:rPr>
              <a:t>не всё предложение</a:t>
            </a:r>
            <a:r>
              <a:rPr lang="ru-RU" sz="2400">
                <a:solidFill>
                  <a:srgbClr val="000000"/>
                </a:solidFill>
              </a:rPr>
              <a:t>, а </a:t>
            </a:r>
            <a:r>
              <a:rPr lang="ru-RU" sz="2400" u="sng">
                <a:solidFill>
                  <a:srgbClr val="000000"/>
                </a:solidFill>
              </a:rPr>
              <a:t>часть</a:t>
            </a:r>
            <a:r>
              <a:rPr lang="ru-RU" sz="2400">
                <a:solidFill>
                  <a:srgbClr val="000000"/>
                </a:solidFill>
              </a:rPr>
              <a:t> его, ставя на месте пропущенных слов </a:t>
            </a:r>
            <a:r>
              <a:rPr lang="ru-RU" sz="2400" u="sng">
                <a:solidFill>
                  <a:srgbClr val="000000"/>
                </a:solidFill>
              </a:rPr>
              <a:t>многоточие</a:t>
            </a:r>
            <a:r>
              <a:rPr lang="ru-RU" sz="2400">
                <a:solidFill>
                  <a:srgbClr val="000000"/>
                </a:solidFill>
              </a:rPr>
              <a:t>. </a:t>
            </a:r>
            <a:r>
              <a:rPr lang="ru-RU" sz="2400" b="1">
                <a:solidFill>
                  <a:srgbClr val="000000"/>
                </a:solidFill>
              </a:rPr>
              <a:t/>
            </a:r>
            <a:br>
              <a:rPr lang="ru-RU" sz="2400" b="1">
                <a:solidFill>
                  <a:srgbClr val="000000"/>
                </a:solidFill>
              </a:rPr>
            </a:br>
            <a:endParaRPr lang="ru-RU" sz="2400" b="1">
              <a:solidFill>
                <a:srgbClr val="000000"/>
              </a:solidFill>
            </a:endParaRPr>
          </a:p>
          <a:p>
            <a:pPr marL="342900" indent="-341313">
              <a:lnSpc>
                <a:spcPct val="80000"/>
              </a:lnSpc>
              <a:spcBef>
                <a:spcPts val="6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sz="2400">
                <a:solidFill>
                  <a:srgbClr val="000000"/>
                </a:solidFill>
              </a:rPr>
              <a:t>2) указывать </a:t>
            </a:r>
            <a:r>
              <a:rPr lang="ru-RU" sz="2400" u="sng">
                <a:solidFill>
                  <a:srgbClr val="000000"/>
                </a:solidFill>
              </a:rPr>
              <a:t>номера предложений без цитирования</a:t>
            </a:r>
            <a:r>
              <a:rPr lang="ru-RU" sz="2400">
                <a:solidFill>
                  <a:srgbClr val="000000"/>
                </a:solidFill>
              </a:rPr>
              <a:t> (это делается в том случае, если предложение очень длинное). </a:t>
            </a:r>
            <a:r>
              <a:rPr lang="ru-RU" sz="2400" b="1">
                <a:solidFill>
                  <a:srgbClr val="000000"/>
                </a:solidFill>
              </a:rPr>
              <a:t/>
            </a:r>
            <a:br>
              <a:rPr lang="ru-RU" sz="2400" b="1">
                <a:solidFill>
                  <a:srgbClr val="000000"/>
                </a:solidFill>
              </a:rPr>
            </a:br>
            <a:endParaRPr lang="ru-RU" sz="2400" b="1">
              <a:solidFill>
                <a:srgbClr val="000000"/>
              </a:solidFill>
            </a:endParaRPr>
          </a:p>
          <a:p>
            <a:pPr marL="342900" indent="-341313">
              <a:lnSpc>
                <a:spcPct val="80000"/>
              </a:lnSpc>
              <a:spcBef>
                <a:spcPts val="6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sz="2400">
                <a:solidFill>
                  <a:srgbClr val="000000"/>
                </a:solidFill>
              </a:rPr>
              <a:t>3) для того чтобы включение примеров не нарушало требование связности, можно использовать </a:t>
            </a:r>
            <a:r>
              <a:rPr lang="ru-RU" sz="2400" u="sng">
                <a:solidFill>
                  <a:srgbClr val="000000"/>
                </a:solidFill>
              </a:rPr>
              <a:t>речевые клише.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000" b="1" i="1">
                <a:solidFill>
                  <a:srgbClr val="000099"/>
                </a:solidFill>
              </a:rPr>
              <a:t>Сколько абзацев должно быть в сочинении?</a:t>
            </a:r>
            <a:r>
              <a:rPr lang="ru-RU" sz="4000" i="1">
                <a:solidFill>
                  <a:srgbClr val="000099"/>
                </a:solidFill>
              </a:rPr>
              <a:t> </a:t>
            </a:r>
          </a:p>
        </p:txBody>
      </p:sp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250825" y="1600200"/>
            <a:ext cx="8713788" cy="49244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marL="341313" indent="-341313">
              <a:lnSpc>
                <a:spcPct val="90000"/>
              </a:lnSpc>
              <a:spcBef>
                <a:spcPts val="600"/>
              </a:spcBef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400">
                <a:solidFill>
                  <a:srgbClr val="000000"/>
                </a:solidFill>
              </a:rPr>
              <a:t>Абзацное членение текста – это одно из важных </a:t>
            </a:r>
            <a:r>
              <a:rPr lang="ru-RU" sz="2400" u="sng">
                <a:solidFill>
                  <a:srgbClr val="000000"/>
                </a:solidFill>
              </a:rPr>
              <a:t>условий</a:t>
            </a:r>
            <a:r>
              <a:rPr lang="ru-RU" sz="2400">
                <a:solidFill>
                  <a:srgbClr val="000000"/>
                </a:solidFill>
              </a:rPr>
              <a:t> при написании сочинения.</a:t>
            </a:r>
            <a:br>
              <a:rPr lang="ru-RU" sz="2400">
                <a:solidFill>
                  <a:srgbClr val="000000"/>
                </a:solidFill>
              </a:rPr>
            </a:br>
            <a:r>
              <a:rPr lang="ru-RU" sz="2400">
                <a:solidFill>
                  <a:srgbClr val="000000"/>
                </a:solidFill>
              </a:rPr>
              <a:t/>
            </a:r>
            <a:br>
              <a:rPr lang="ru-RU" sz="2400">
                <a:solidFill>
                  <a:srgbClr val="000000"/>
                </a:solidFill>
              </a:rPr>
            </a:br>
            <a:r>
              <a:rPr lang="ru-RU" sz="2400">
                <a:solidFill>
                  <a:srgbClr val="000000"/>
                </a:solidFill>
              </a:rPr>
              <a:t>Помните: сочинение должно иметь </a:t>
            </a:r>
            <a:r>
              <a:rPr lang="ru-RU" sz="2400" u="sng">
                <a:solidFill>
                  <a:srgbClr val="000000"/>
                </a:solidFill>
              </a:rPr>
              <a:t>не менее 4 –х абзацев:</a:t>
            </a:r>
            <a:r>
              <a:rPr lang="ru-RU" sz="2400">
                <a:solidFill>
                  <a:srgbClr val="000000"/>
                </a:solidFill>
              </a:rPr>
              <a:t> </a:t>
            </a:r>
            <a:br>
              <a:rPr lang="ru-RU" sz="2400">
                <a:solidFill>
                  <a:srgbClr val="000000"/>
                </a:solidFill>
              </a:rPr>
            </a:br>
            <a:r>
              <a:rPr lang="ru-RU" sz="2400">
                <a:solidFill>
                  <a:srgbClr val="000000"/>
                </a:solidFill>
              </a:rPr>
              <a:t/>
            </a:r>
            <a:br>
              <a:rPr lang="ru-RU" sz="2400">
                <a:solidFill>
                  <a:srgbClr val="000000"/>
                </a:solidFill>
              </a:rPr>
            </a:br>
            <a:r>
              <a:rPr lang="ru-RU" sz="2400" i="1">
                <a:solidFill>
                  <a:srgbClr val="000000"/>
                </a:solidFill>
              </a:rPr>
              <a:t>• </a:t>
            </a:r>
            <a:r>
              <a:rPr lang="ru-RU" sz="2400" b="1" i="1">
                <a:solidFill>
                  <a:srgbClr val="000000"/>
                </a:solidFill>
              </a:rPr>
              <a:t>1 абзац</a:t>
            </a:r>
            <a:r>
              <a:rPr lang="ru-RU" sz="2400" i="1">
                <a:solidFill>
                  <a:srgbClr val="000000"/>
                </a:solidFill>
              </a:rPr>
              <a:t> - тезис </a:t>
            </a:r>
            <a:br>
              <a:rPr lang="ru-RU" sz="2400" i="1">
                <a:solidFill>
                  <a:srgbClr val="000000"/>
                </a:solidFill>
              </a:rPr>
            </a:br>
            <a:r>
              <a:rPr lang="ru-RU" sz="2400" i="1">
                <a:solidFill>
                  <a:srgbClr val="000000"/>
                </a:solidFill>
              </a:rPr>
              <a:t>• </a:t>
            </a:r>
            <a:r>
              <a:rPr lang="ru-RU" sz="2400" b="1" i="1">
                <a:solidFill>
                  <a:srgbClr val="000000"/>
                </a:solidFill>
              </a:rPr>
              <a:t>2,3 абзацы</a:t>
            </a:r>
            <a:r>
              <a:rPr lang="ru-RU" sz="2400" i="1">
                <a:solidFill>
                  <a:srgbClr val="000000"/>
                </a:solidFill>
              </a:rPr>
              <a:t> – аргументы  с  примерами </a:t>
            </a:r>
            <a:br>
              <a:rPr lang="ru-RU" sz="2400" i="1">
                <a:solidFill>
                  <a:srgbClr val="000000"/>
                </a:solidFill>
              </a:rPr>
            </a:br>
            <a:r>
              <a:rPr lang="ru-RU" sz="2400" i="1">
                <a:solidFill>
                  <a:srgbClr val="000000"/>
                </a:solidFill>
              </a:rPr>
              <a:t>• </a:t>
            </a:r>
            <a:r>
              <a:rPr lang="ru-RU" sz="2400" b="1" i="1">
                <a:solidFill>
                  <a:srgbClr val="000000"/>
                </a:solidFill>
              </a:rPr>
              <a:t>4 абзац</a:t>
            </a:r>
            <a:r>
              <a:rPr lang="ru-RU" sz="2400" i="1">
                <a:solidFill>
                  <a:srgbClr val="000000"/>
                </a:solidFill>
              </a:rPr>
              <a:t> – вывод</a:t>
            </a:r>
          </a:p>
          <a:p>
            <a:pPr marL="341313" indent="-341313">
              <a:lnSpc>
                <a:spcPct val="90000"/>
              </a:lnSpc>
              <a:spcBef>
                <a:spcPts val="600"/>
              </a:spcBef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400">
                <a:solidFill>
                  <a:srgbClr val="000000"/>
                </a:solidFill>
              </a:rPr>
              <a:t>Основная часть может состоять и </a:t>
            </a:r>
            <a:r>
              <a:rPr lang="ru-RU" sz="2400" u="sng">
                <a:solidFill>
                  <a:srgbClr val="000000"/>
                </a:solidFill>
              </a:rPr>
              <a:t>более чем из двух абзаца.</a:t>
            </a:r>
            <a:r>
              <a:rPr lang="ru-RU" sz="2400">
                <a:solidFill>
                  <a:srgbClr val="000000"/>
                </a:solidFill>
              </a:rPr>
              <a:t> </a:t>
            </a:r>
          </a:p>
          <a:p>
            <a:pPr marL="341313" indent="-341313">
              <a:lnSpc>
                <a:spcPct val="90000"/>
              </a:lnSpc>
              <a:spcBef>
                <a:spcPts val="600"/>
              </a:spcBef>
              <a:buFont typeface="Arial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ru-RU" sz="2400">
                <a:solidFill>
                  <a:srgbClr val="000000"/>
                </a:solidFill>
              </a:rPr>
              <a:t>Помните, что </a:t>
            </a:r>
            <a:r>
              <a:rPr lang="ru-RU" sz="2400" u="sng">
                <a:solidFill>
                  <a:srgbClr val="000000"/>
                </a:solidFill>
              </a:rPr>
              <a:t>новый абзац</a:t>
            </a:r>
            <a:r>
              <a:rPr lang="ru-RU" sz="2400">
                <a:solidFill>
                  <a:srgbClr val="000000"/>
                </a:solidFill>
              </a:rPr>
              <a:t> вы начинаете в том случае, если далее следует новая мысль, например, новый аргумент.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5619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ru-RU" sz="4000" b="1" i="1">
                <a:solidFill>
                  <a:srgbClr val="000099"/>
                </a:solidFill>
              </a:rPr>
              <a:t>О чём писать в заключении?</a:t>
            </a:r>
            <a:r>
              <a:rPr lang="ru-RU" sz="4000" i="1">
                <a:solidFill>
                  <a:srgbClr val="000099"/>
                </a:solidFill>
              </a:rPr>
              <a:t> </a:t>
            </a:r>
          </a:p>
        </p:txBody>
      </p:sp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179388" y="981075"/>
            <a:ext cx="8785225" cy="56165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marL="342900" indent="-341313">
              <a:lnSpc>
                <a:spcPct val="80000"/>
              </a:lnSpc>
              <a:spcBef>
                <a:spcPts val="6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sz="2400">
                <a:solidFill>
                  <a:srgbClr val="000000"/>
                </a:solidFill>
              </a:rPr>
              <a:t>Заключение так же, как и вступление, </a:t>
            </a:r>
            <a:r>
              <a:rPr lang="ru-RU" sz="2400" u="sng">
                <a:solidFill>
                  <a:srgbClr val="000000"/>
                </a:solidFill>
              </a:rPr>
              <a:t>не должно превышать</a:t>
            </a:r>
            <a:r>
              <a:rPr lang="ru-RU" sz="2400">
                <a:solidFill>
                  <a:srgbClr val="000000"/>
                </a:solidFill>
              </a:rPr>
              <a:t> по объёму основную часть сочинения.</a:t>
            </a:r>
          </a:p>
          <a:p>
            <a:pPr marL="342900" indent="-341313">
              <a:lnSpc>
                <a:spcPct val="80000"/>
              </a:lnSpc>
              <a:spcBef>
                <a:spcPts val="6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sz="2400">
                <a:solidFill>
                  <a:srgbClr val="000000"/>
                </a:solidFill>
              </a:rPr>
              <a:t>Задача </a:t>
            </a:r>
            <a:r>
              <a:rPr lang="ru-RU" sz="2400" b="1">
                <a:solidFill>
                  <a:srgbClr val="000000"/>
                </a:solidFill>
              </a:rPr>
              <a:t>ЗАКЛЮЧЕНИЯ</a:t>
            </a:r>
            <a:r>
              <a:rPr lang="ru-RU" sz="2400">
                <a:solidFill>
                  <a:srgbClr val="000000"/>
                </a:solidFill>
              </a:rPr>
              <a:t> — подвести </a:t>
            </a:r>
            <a:r>
              <a:rPr lang="ru-RU" sz="2400" u="sng">
                <a:solidFill>
                  <a:srgbClr val="000000"/>
                </a:solidFill>
              </a:rPr>
              <a:t>итог</a:t>
            </a:r>
            <a:r>
              <a:rPr lang="ru-RU" sz="2400">
                <a:solidFill>
                  <a:srgbClr val="000000"/>
                </a:solidFill>
              </a:rPr>
              <a:t>, </a:t>
            </a:r>
            <a:r>
              <a:rPr lang="ru-RU" sz="2400" u="sng">
                <a:solidFill>
                  <a:srgbClr val="000000"/>
                </a:solidFill>
              </a:rPr>
              <a:t>обобщить</a:t>
            </a:r>
            <a:r>
              <a:rPr lang="ru-RU" sz="2400">
                <a:solidFill>
                  <a:srgbClr val="000000"/>
                </a:solidFill>
              </a:rPr>
              <a:t> сказанное, </a:t>
            </a:r>
            <a:r>
              <a:rPr lang="ru-RU" sz="2400" u="sng">
                <a:solidFill>
                  <a:srgbClr val="000000"/>
                </a:solidFill>
              </a:rPr>
              <a:t>завершить</a:t>
            </a:r>
            <a:r>
              <a:rPr lang="ru-RU" sz="2400">
                <a:solidFill>
                  <a:srgbClr val="000000"/>
                </a:solidFill>
              </a:rPr>
              <a:t> работу, еще раз обратив внимание на самое главное. </a:t>
            </a:r>
          </a:p>
          <a:p>
            <a:pPr marL="342900" indent="-341313">
              <a:lnSpc>
                <a:spcPct val="80000"/>
              </a:lnSpc>
              <a:spcBef>
                <a:spcPts val="6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sz="2400" b="1">
                <a:solidFill>
                  <a:srgbClr val="000000"/>
                </a:solidFill>
              </a:rPr>
              <a:t>Вывод</a:t>
            </a:r>
            <a:r>
              <a:rPr lang="ru-RU" sz="2400">
                <a:solidFill>
                  <a:srgbClr val="000000"/>
                </a:solidFill>
              </a:rPr>
              <a:t> должен быть:</a:t>
            </a:r>
          </a:p>
          <a:p>
            <a:pPr marL="341313" indent="-339725">
              <a:lnSpc>
                <a:spcPct val="80000"/>
              </a:lnSpc>
              <a:spcBef>
                <a:spcPts val="600"/>
              </a:spcBef>
              <a:buFont typeface="Arial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sz="2400" u="sng">
                <a:solidFill>
                  <a:srgbClr val="000000"/>
                </a:solidFill>
              </a:rPr>
              <a:t>коротким</a:t>
            </a:r>
            <a:r>
              <a:rPr lang="ru-RU" sz="2400">
                <a:solidFill>
                  <a:srgbClr val="000000"/>
                </a:solidFill>
              </a:rPr>
              <a:t>, но </a:t>
            </a:r>
            <a:r>
              <a:rPr lang="ru-RU" sz="2400" u="sng">
                <a:solidFill>
                  <a:srgbClr val="000000"/>
                </a:solidFill>
              </a:rPr>
              <a:t>ёмким</a:t>
            </a:r>
            <a:r>
              <a:rPr lang="ru-RU" sz="2400">
                <a:solidFill>
                  <a:srgbClr val="000000"/>
                </a:solidFill>
              </a:rPr>
              <a:t> по содержанию; </a:t>
            </a:r>
          </a:p>
          <a:p>
            <a:pPr marL="341313" indent="-339725">
              <a:lnSpc>
                <a:spcPct val="80000"/>
              </a:lnSpc>
              <a:spcBef>
                <a:spcPts val="600"/>
              </a:spcBef>
              <a:buFont typeface="Arial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sz="2400">
                <a:solidFill>
                  <a:srgbClr val="000000"/>
                </a:solidFill>
              </a:rPr>
              <a:t>логически </a:t>
            </a:r>
            <a:r>
              <a:rPr lang="ru-RU" sz="2400" u="sng">
                <a:solidFill>
                  <a:srgbClr val="000000"/>
                </a:solidFill>
              </a:rPr>
              <a:t>связан</a:t>
            </a:r>
            <a:r>
              <a:rPr lang="ru-RU" sz="2400">
                <a:solidFill>
                  <a:srgbClr val="000000"/>
                </a:solidFill>
              </a:rPr>
              <a:t> с предыдущим изложением;  </a:t>
            </a:r>
          </a:p>
          <a:p>
            <a:pPr marL="341313" indent="-339725">
              <a:lnSpc>
                <a:spcPct val="80000"/>
              </a:lnSpc>
              <a:spcBef>
                <a:spcPts val="600"/>
              </a:spcBef>
              <a:buFont typeface="Arial" charset="0"/>
              <a:buChar char="•"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sz="2400" u="sng">
                <a:solidFill>
                  <a:srgbClr val="000000"/>
                </a:solidFill>
              </a:rPr>
              <a:t>не должен противоречить</a:t>
            </a:r>
            <a:r>
              <a:rPr lang="ru-RU" sz="2400">
                <a:solidFill>
                  <a:srgbClr val="000000"/>
                </a:solidFill>
              </a:rPr>
              <a:t> по смыслу тезису и аргументам; </a:t>
            </a:r>
          </a:p>
          <a:p>
            <a:pPr marL="342900" indent="-341313">
              <a:lnSpc>
                <a:spcPct val="80000"/>
              </a:lnSpc>
              <a:spcBef>
                <a:spcPts val="6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sz="2400">
                <a:solidFill>
                  <a:srgbClr val="000000"/>
                </a:solidFill>
              </a:rPr>
              <a:t>В начале заключения можно использовать следующие </a:t>
            </a:r>
            <a:r>
              <a:rPr lang="ru-RU" sz="2400" u="sng">
                <a:solidFill>
                  <a:srgbClr val="000000"/>
                </a:solidFill>
              </a:rPr>
              <a:t>вводные слова</a:t>
            </a:r>
            <a:r>
              <a:rPr lang="ru-RU" sz="2400">
                <a:solidFill>
                  <a:srgbClr val="000000"/>
                </a:solidFill>
              </a:rPr>
              <a:t>: </a:t>
            </a:r>
            <a:r>
              <a:rPr lang="ru-RU" sz="2400" i="1">
                <a:solidFill>
                  <a:srgbClr val="000099"/>
                </a:solidFill>
              </a:rPr>
              <a:t>итак, следовательно, значит, таким образом, мы пришли к выводу, подводя итог вышесказанному, делая выводы из вышеизложенных доказательств</a:t>
            </a:r>
            <a:r>
              <a:rPr lang="ru-RU" sz="2400" i="1">
                <a:solidFill>
                  <a:srgbClr val="000000"/>
                </a:solidFill>
              </a:rPr>
              <a:t> </a:t>
            </a:r>
            <a:r>
              <a:rPr lang="ru-RU" sz="2400">
                <a:solidFill>
                  <a:srgbClr val="000000"/>
                </a:solidFill>
              </a:rPr>
              <a:t> и т.д.</a:t>
            </a:r>
          </a:p>
          <a:p>
            <a:pPr marL="342900" indent="-341313">
              <a:lnSpc>
                <a:spcPct val="80000"/>
              </a:lnSpc>
              <a:spcBef>
                <a:spcPts val="600"/>
              </a:spcBef>
              <a:buClrTx/>
              <a:buFontTx/>
              <a:buNone/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ru-RU" sz="2400">
                <a:solidFill>
                  <a:srgbClr val="000000"/>
                </a:solidFill>
              </a:rPr>
              <a:t>Помните, что вводные слова всегда выделяются </a:t>
            </a:r>
            <a:r>
              <a:rPr lang="ru-RU" sz="2400" u="sng">
                <a:solidFill>
                  <a:srgbClr val="000000"/>
                </a:solidFill>
              </a:rPr>
              <a:t>запятой!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1125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1. Автор (фамилия) утверждает: (цитата).</a:t>
            </a:r>
          </a:p>
          <a:p>
            <a:pPr>
              <a:buNone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2. Конечно же, ученый (писатель, лингвист) прав (поясняем смысл высказывания).</a:t>
            </a:r>
          </a:p>
          <a:p>
            <a:pPr>
              <a:buNone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3. Эти мысли можно подтвердить примерами из текста. Во-первых, (так), в предложении…</a:t>
            </a:r>
          </a:p>
          <a:p>
            <a:pPr>
              <a:buNone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4. Во-вторых, (кроме того), в предложении…</a:t>
            </a:r>
          </a:p>
          <a:p>
            <a:pPr>
              <a:buNone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5. Таким образом, (итак, в заключение хочется сказать)… (пересказываем тезис другими словами).</a:t>
            </a:r>
          </a:p>
          <a:p>
            <a:pPr>
              <a:buNone/>
            </a:pP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7139136" cy="720080"/>
          </a:xfrm>
        </p:spPr>
        <p:txBody>
          <a:bodyPr>
            <a:noAutofit/>
          </a:bodyPr>
          <a:lstStyle/>
          <a:p>
            <a:pPr algn="ctr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План написания сочинения  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9.1</a:t>
            </a:r>
            <a:endParaRPr lang="ru-RU" sz="4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Цыбулько. ОГЭ-2018. Русский язык. 36 вариантов. Типовые экзаменационные варианты. ФИПИ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26304" y="116632"/>
            <a:ext cx="1717696" cy="1988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Известный лингвист (</a:t>
            </a:r>
            <a:r>
              <a:rPr lang="ru-RU" i="1" dirty="0"/>
              <a:t>писатель, филолог…)</a:t>
            </a:r>
            <a:r>
              <a:rPr lang="ru-RU" dirty="0"/>
              <a:t> … (</a:t>
            </a:r>
            <a:r>
              <a:rPr lang="ru-RU" i="1" dirty="0"/>
              <a:t>инициалы, фамилия, автора)</a:t>
            </a:r>
            <a:r>
              <a:rPr lang="ru-RU" dirty="0"/>
              <a:t> утверждал:  «….». Я целиком разделяю эту точку зрения. Действительно,  … (</a:t>
            </a:r>
            <a:r>
              <a:rPr lang="ru-RU" i="1" dirty="0"/>
              <a:t>своё мнение по смыслу цитаты</a:t>
            </a:r>
            <a:r>
              <a:rPr lang="ru-RU" dirty="0"/>
              <a:t>). Попытаюсь доказать сказанное  на конкретных примерах из текста …(</a:t>
            </a:r>
            <a:r>
              <a:rPr lang="ru-RU" i="1" dirty="0"/>
              <a:t>автор</a:t>
            </a:r>
            <a:r>
              <a:rPr lang="ru-RU" dirty="0"/>
              <a:t>).</a:t>
            </a:r>
          </a:p>
          <a:p>
            <a:r>
              <a:rPr lang="ru-RU" dirty="0"/>
              <a:t>Во-первых, в предложении … </a:t>
            </a:r>
            <a:r>
              <a:rPr lang="ru-RU" i="1" dirty="0"/>
              <a:t>(номер)</a:t>
            </a:r>
            <a:r>
              <a:rPr lang="ru-RU" dirty="0"/>
              <a:t> … </a:t>
            </a:r>
            <a:r>
              <a:rPr lang="ru-RU" i="1" dirty="0"/>
              <a:t>(первый аргумент, </a:t>
            </a:r>
            <a:r>
              <a:rPr lang="ru-RU" i="1" dirty="0" err="1"/>
              <a:t>микровывод</a:t>
            </a:r>
            <a:r>
              <a:rPr lang="ru-RU" i="1" dirty="0"/>
              <a:t>).</a:t>
            </a:r>
            <a:endParaRPr lang="ru-RU" dirty="0"/>
          </a:p>
          <a:p>
            <a:r>
              <a:rPr lang="ru-RU" dirty="0"/>
              <a:t>Во-вторых, в … </a:t>
            </a:r>
            <a:r>
              <a:rPr lang="ru-RU" i="1" dirty="0"/>
              <a:t>(номер)</a:t>
            </a:r>
            <a:r>
              <a:rPr lang="ru-RU" dirty="0"/>
              <a:t> предложении … </a:t>
            </a:r>
            <a:r>
              <a:rPr lang="ru-RU" i="1" dirty="0"/>
              <a:t>(второй аргумент, </a:t>
            </a:r>
            <a:r>
              <a:rPr lang="ru-RU" i="1" dirty="0" err="1"/>
              <a:t>микровывод</a:t>
            </a:r>
            <a:r>
              <a:rPr lang="ru-RU" i="1" dirty="0"/>
              <a:t>).</a:t>
            </a:r>
            <a:endParaRPr lang="ru-RU" dirty="0"/>
          </a:p>
          <a:p>
            <a:r>
              <a:rPr lang="ru-RU" dirty="0"/>
              <a:t>Следовательно, утверждение …(</a:t>
            </a:r>
            <a:r>
              <a:rPr lang="ru-RU" i="1" dirty="0"/>
              <a:t>автор</a:t>
            </a:r>
            <a:r>
              <a:rPr lang="ru-RU" dirty="0"/>
              <a:t>) справедливо. (</a:t>
            </a:r>
            <a:r>
              <a:rPr lang="ru-RU" i="1" dirty="0"/>
              <a:t>Вывод по цитате, теме сочинения).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>
                <a:solidFill>
                  <a:srgbClr val="002060"/>
                </a:solidFill>
              </a:rPr>
              <a:t>Типовые конструкции для аргументации</a:t>
            </a:r>
          </a:p>
        </p:txBody>
      </p:sp>
    </p:spTree>
    <p:extLst>
      <p:ext uri="{BB962C8B-B14F-4D97-AF65-F5344CB8AC3E}">
        <p14:creationId xmlns:p14="http://schemas.microsoft.com/office/powerpoint/2010/main" xmlns="" val="23720074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323528" y="476672"/>
            <a:ext cx="8568952" cy="4937125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ru-RU" sz="5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15.1    Известный русский писатель К</a:t>
            </a:r>
            <a:r>
              <a:rPr lang="ru-RU" sz="51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Г. Паустовский </a:t>
            </a:r>
            <a:r>
              <a:rPr lang="ru-RU" sz="5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утверждал: «Нет ничего такого в жизни и в нашем сознании, чего нельзя было бы передать русским словом». Это действительно так, потому что нет предмета, действия, явления, для которого не придумал слова человек. С помощью слов мы общаемся друг с другом, у собеседника можем вызвать различные чувства: грусть, радость, возмущение, переживание и многое другое. </a:t>
            </a:r>
          </a:p>
          <a:p>
            <a:pPr marL="0" indent="0">
              <a:buNone/>
            </a:pPr>
            <a:r>
              <a:rPr lang="ru-RU" sz="5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Постараюсь доказать это на конкретных примерах из текста Б</a:t>
            </a:r>
            <a:r>
              <a:rPr lang="ru-RU" sz="51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Васильева</a:t>
            </a:r>
            <a:r>
              <a:rPr lang="ru-RU" sz="5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Например, в предложении 6 слово «ослепли» означает, что человек ослеп, то есть стал слепым, он ничего не видит. </a:t>
            </a:r>
          </a:p>
          <a:p>
            <a:pPr marL="0" indent="0">
              <a:buNone/>
            </a:pPr>
            <a:r>
              <a:rPr lang="ru-RU" sz="5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предложении 53 этим же словом («ослепла») автор отмечает, что «теперь ослепла … не только она, но и её душа». В данном случае мы понимаем, что человека ранили в душу, в сердце, он очень переживает из-за какого-то отношения к себе. Вот какие разные чувства, эмоции можно передать одним и тем же словом.</a:t>
            </a:r>
          </a:p>
          <a:p>
            <a:pPr marL="0" indent="0">
              <a:buNone/>
            </a:pPr>
            <a:r>
              <a:rPr lang="ru-RU" sz="5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Следовательно, утверждение К</a:t>
            </a:r>
            <a:r>
              <a:rPr lang="ru-RU" sz="51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Паустовского </a:t>
            </a:r>
            <a:r>
              <a:rPr lang="ru-RU" sz="51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справедливо. Русским словом, действительно, можно передать всё в жизни и сознании человека.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850412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2646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Известный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лингвист Б.Н. Головин утверждает: «К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оценке достоинств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речи мы должны подходить с вопросом: насколько же удачно отобраны из языка и использованы для выражения мыслей и чувств различные языковые единицы».</a:t>
            </a:r>
          </a:p>
          <a:p>
            <a:pPr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          Конечно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же, ученый прав. Точное использование языковых единиц делает и речь говорящего, и речь пишущего правильной, образной, выразительной.</a:t>
            </a:r>
          </a:p>
          <a:p>
            <a:pPr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          Так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, в предложении 10 автор использует метафору: «Аничков дворец был сказочным детским царством». С помощью этого тропа автор противопоставляет жизнь детей в мирное время и в период войны.</a:t>
            </a:r>
          </a:p>
          <a:p>
            <a:pPr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           Кроме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того, в предложении 9 вместо нейтрального слова «дети» автор выбирает стилистически окрашенный синоним «питомцы», тем самым показывая читателю, насколько близки Р.А. Варшавской ее воспитанники.</a:t>
            </a:r>
          </a:p>
          <a:p>
            <a:pPr>
              <a:buNone/>
            </a:pP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           Таким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образом, благодаря различным языковым единицам и приемам речи, автору удается передать главную мысль текста, что «искусство помогло детям выжить», хотя «они еще не знали о его подлинной силе».</a:t>
            </a:r>
          </a:p>
          <a:p>
            <a:pPr>
              <a:buNone/>
            </a:pP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78</TotalTime>
  <Words>1548</Words>
  <Application>Microsoft Office PowerPoint</Application>
  <PresentationFormat>Экран (4:3)</PresentationFormat>
  <Paragraphs>116</Paragraphs>
  <Slides>21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Твердый переплет</vt:lpstr>
      <vt:lpstr>Подготовка к написанию сочинений  ОГЭ</vt:lpstr>
      <vt:lpstr>Слайд 2</vt:lpstr>
      <vt:lpstr>Слайд 3</vt:lpstr>
      <vt:lpstr>Слайд 4</vt:lpstr>
      <vt:lpstr>Слайд 5</vt:lpstr>
      <vt:lpstr>  План написания сочинения   9.1</vt:lpstr>
      <vt:lpstr>Типовые конструкции для аргументации</vt:lpstr>
      <vt:lpstr>Слайд 8</vt:lpstr>
      <vt:lpstr>Слайд 9</vt:lpstr>
      <vt:lpstr>  План написания сочинения 9.2</vt:lpstr>
      <vt:lpstr>Типовые конструкции для аргументации </vt:lpstr>
      <vt:lpstr>Слайд 12</vt:lpstr>
      <vt:lpstr>Слайд 13</vt:lpstr>
      <vt:lpstr>  План написания сочинения  9.3</vt:lpstr>
      <vt:lpstr>Типовые конструкции для аргументации </vt:lpstr>
      <vt:lpstr>Слайд 16</vt:lpstr>
      <vt:lpstr>Слайд 17</vt:lpstr>
      <vt:lpstr>Задание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Шаблоны сочинений к ОГЭ</dc:title>
  <dc:creator>admin</dc:creator>
  <cp:lastModifiedBy>Teacher</cp:lastModifiedBy>
  <cp:revision>14</cp:revision>
  <dcterms:created xsi:type="dcterms:W3CDTF">2016-10-18T17:18:21Z</dcterms:created>
  <dcterms:modified xsi:type="dcterms:W3CDTF">2021-02-26T08:11:31Z</dcterms:modified>
</cp:coreProperties>
</file>