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87" r:id="rId3"/>
    <p:sldId id="286" r:id="rId4"/>
    <p:sldId id="285" r:id="rId5"/>
    <p:sldId id="284" r:id="rId6"/>
    <p:sldId id="275" r:id="rId7"/>
    <p:sldId id="274" r:id="rId8"/>
    <p:sldId id="273" r:id="rId9"/>
    <p:sldId id="272" r:id="rId10"/>
    <p:sldId id="271" r:id="rId11"/>
    <p:sldId id="270" r:id="rId12"/>
    <p:sldId id="269" r:id="rId13"/>
    <p:sldId id="290" r:id="rId14"/>
    <p:sldId id="293" r:id="rId15"/>
    <p:sldId id="292" r:id="rId16"/>
    <p:sldId id="291" r:id="rId17"/>
    <p:sldId id="280" r:id="rId18"/>
    <p:sldId id="279" r:id="rId19"/>
    <p:sldId id="289" r:id="rId20"/>
    <p:sldId id="278" r:id="rId21"/>
    <p:sldId id="288" r:id="rId22"/>
    <p:sldId id="267" r:id="rId23"/>
  </p:sldIdLst>
  <p:sldSz cx="9144000" cy="6858000" type="screen4x3"/>
  <p:notesSz cx="6858000" cy="9144000"/>
  <p:embeddedFontLst>
    <p:embeddedFont>
      <p:font typeface="Bookman Old Style" pitchFamily="18" charset="0"/>
      <p:regular r:id="rId24"/>
      <p:bold r:id="rId25"/>
      <p:italic r:id="rId26"/>
      <p:boldItalic r:id="rId27"/>
    </p:embeddedFont>
    <p:embeddedFont>
      <p:font typeface="Monotype Corsiva" pitchFamily="66" charset="0"/>
      <p:italic r:id="rId28"/>
    </p:embeddedFont>
    <p:embeddedFont>
      <p:font typeface="Constantia" pitchFamily="18" charset="0"/>
      <p:regular r:id="rId29"/>
      <p:bold r:id="rId30"/>
      <p:italic r:id="rId31"/>
      <p:boldItalic r:id="rId32"/>
    </p:embeddedFont>
    <p:embeddedFont>
      <p:font typeface="Comic Sans MS" pitchFamily="66" charset="0"/>
      <p:regular r:id="rId33"/>
      <p:bold r:id="rId34"/>
      <p:italic r:id="rId35"/>
      <p:boldItalic r:id="rId36"/>
    </p:embeddedFont>
    <p:embeddedFont>
      <p:font typeface="Calibri" pitchFamily="34" charset="0"/>
      <p:regular r:id="rId37"/>
      <p:bold r:id="rId38"/>
      <p:italic r:id="rId39"/>
      <p:boldItalic r:id="rId4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08.06.2021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692696"/>
            <a:ext cx="6984776" cy="4658305"/>
            <a:chOff x="219931" y="1688914"/>
            <a:chExt cx="8688141" cy="3699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19931" y="1688914"/>
              <a:ext cx="8688141" cy="27133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ookman Old Style" pitchFamily="18" charset="0"/>
                  <a:cs typeface="Arial" charset="0"/>
                </a:rPr>
                <a:t>Профориентация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ookman Old Style" pitchFamily="18" charset="0"/>
                  <a:cs typeface="Arial" charset="0"/>
                </a:rPr>
                <a:t>как метод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ookman Old Style" pitchFamily="18" charset="0"/>
                  <a:cs typeface="Arial" charset="0"/>
                </a:rPr>
                <a:t>социально-коммуникативного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ookman Old Style" pitchFamily="18" charset="0"/>
                  <a:cs typeface="Arial" charset="0"/>
                </a:rPr>
                <a:t>развития детей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Bookman Old Style" pitchFamily="18" charset="0"/>
                  <a:cs typeface="Arial" charset="0"/>
                </a:rPr>
                <a:t>дошкольного возраста</a:t>
              </a:r>
              <a:endPara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5022055"/>
              <a:ext cx="7165477" cy="3666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i="1" dirty="0" smtClean="0">
                  <a:solidFill>
                    <a:srgbClr val="002060"/>
                  </a:solidFill>
                  <a:latin typeface="Bookman Old Style" pitchFamily="18" charset="0"/>
                  <a:cs typeface="Arial" charset="0"/>
                </a:rPr>
                <a:t>Выполнила: Котова Е. С.</a:t>
              </a:r>
              <a:endParaRPr lang="ru-RU" sz="2400" b="1" i="1" dirty="0">
                <a:solidFill>
                  <a:srgbClr val="002060"/>
                </a:solidFill>
                <a:latin typeface="Bookman Old Style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sz="3200" b="1" i="1" u="sng" dirty="0" smtClean="0">
                <a:solidFill>
                  <a:srgbClr val="002060"/>
                </a:solidFill>
                <a:latin typeface="Constantia" pitchFamily="18" charset="0"/>
              </a:rPr>
              <a:t>Игровые:</a:t>
            </a:r>
            <a:endParaRPr lang="ru-RU" sz="3200" b="1" i="1" u="sng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715200" cy="5145435"/>
          </a:xfrm>
        </p:spPr>
        <p:txBody>
          <a:bodyPr/>
          <a:lstStyle/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Дидактические игры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Игровые упражнения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Игры с правилами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Словесные игры</a:t>
            </a:r>
          </a:p>
          <a:p>
            <a:pPr algn="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Игры – воображения</a:t>
            </a:r>
          </a:p>
        </p:txBody>
      </p:sp>
      <p:pic>
        <p:nvPicPr>
          <p:cNvPr id="4" name="Рисунок 3" descr="1_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36096" y="3429000"/>
            <a:ext cx="3456384" cy="3240360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3645024"/>
            <a:ext cx="3096344" cy="2664296"/>
          </a:xfrm>
          <a:prstGeom prst="rect">
            <a:avLst/>
          </a:prstGeom>
        </p:spPr>
      </p:pic>
      <p:pic>
        <p:nvPicPr>
          <p:cNvPr id="7" name="Рисунок 6" descr="1138601_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7505" y="3284984"/>
            <a:ext cx="2304256" cy="2304256"/>
          </a:xfrm>
          <a:prstGeom prst="rect">
            <a:avLst/>
          </a:prstGeom>
        </p:spPr>
      </p:pic>
      <p:pic>
        <p:nvPicPr>
          <p:cNvPr id="8" name="Рисунок 7" descr="detsad-1642789-155519457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260648"/>
            <a:ext cx="3240360" cy="29138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15200" cy="936104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Дидактические игры по профориентации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00808"/>
            <a:ext cx="7715200" cy="4425355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Игры направленные на расширение представлений о профессиях взрослых. На обогащение словарного запаса.</a:t>
            </a:r>
            <a:endParaRPr lang="ru-RU" sz="28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IMG_20210517_144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8024" y="3140968"/>
            <a:ext cx="3995936" cy="3068960"/>
          </a:xfrm>
          <a:prstGeom prst="rect">
            <a:avLst/>
          </a:prstGeom>
        </p:spPr>
      </p:pic>
      <p:pic>
        <p:nvPicPr>
          <p:cNvPr id="6" name="Рисунок 5" descr="IMG_20210517_1442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-5400000">
            <a:off x="1317949" y="2722611"/>
            <a:ext cx="2880321" cy="37170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15200" cy="1656184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Сюжетно – ролевые игры</a:t>
            </a:r>
            <a:b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«Будущие  врачи»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10519_16595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2276872"/>
            <a:ext cx="3744417" cy="3600401"/>
          </a:xfrm>
        </p:spPr>
      </p:pic>
      <p:pic>
        <p:nvPicPr>
          <p:cNvPr id="5" name="Рисунок 4" descr="IMG_20210519_1701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8064" y="2276872"/>
            <a:ext cx="3456384" cy="3600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«Салон парикмахеров»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IMG_20210519_17045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412776"/>
            <a:ext cx="3995508" cy="3499444"/>
          </a:xfrm>
          <a:prstGeom prst="rect">
            <a:avLst/>
          </a:prstGeom>
        </p:spPr>
      </p:pic>
      <p:pic>
        <p:nvPicPr>
          <p:cNvPr id="7" name="Рисунок 6" descr="IMG_20210519_1704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60032" y="2276872"/>
            <a:ext cx="3707904" cy="32849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Познание профессии </a:t>
            </a:r>
            <a:b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«Инженера-конструктора»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00831_1556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436096" y="1700808"/>
            <a:ext cx="3346491" cy="2836912"/>
          </a:xfrm>
        </p:spPr>
      </p:pic>
      <p:pic>
        <p:nvPicPr>
          <p:cNvPr id="5" name="Рисунок 4" descr="IMG_20201214_1715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15616" y="1628800"/>
            <a:ext cx="3075806" cy="2376264"/>
          </a:xfrm>
          <a:prstGeom prst="rect">
            <a:avLst/>
          </a:prstGeom>
        </p:spPr>
      </p:pic>
      <p:pic>
        <p:nvPicPr>
          <p:cNvPr id="6" name="Рисунок 5" descr="IMG-20201215-WA00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63688" y="4049688"/>
            <a:ext cx="3888432" cy="26196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«Юные программисты»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1783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63688" y="3645024"/>
            <a:ext cx="5486400" cy="2366020"/>
          </a:xfrm>
        </p:spPr>
      </p:pic>
      <p:pic>
        <p:nvPicPr>
          <p:cNvPr id="5" name="Рисунок 4" descr="178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1052736"/>
            <a:ext cx="3823320" cy="2160240"/>
          </a:xfrm>
          <a:prstGeom prst="rect">
            <a:avLst/>
          </a:prstGeom>
        </p:spPr>
      </p:pic>
      <p:pic>
        <p:nvPicPr>
          <p:cNvPr id="6" name="Рисунок 5" descr="1786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1268760"/>
            <a:ext cx="3751312" cy="21602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«Подрастающие агрономы»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10216_0911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268760"/>
            <a:ext cx="3960440" cy="2116832"/>
          </a:xfrm>
        </p:spPr>
      </p:pic>
      <p:pic>
        <p:nvPicPr>
          <p:cNvPr id="5" name="Рисунок 4" descr="IMG_20210216_09140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3717032"/>
            <a:ext cx="4283968" cy="2852936"/>
          </a:xfrm>
          <a:prstGeom prst="rect">
            <a:avLst/>
          </a:prstGeom>
        </p:spPr>
      </p:pic>
      <p:pic>
        <p:nvPicPr>
          <p:cNvPr id="6" name="Рисунок 5" descr="IMG_20210216_0915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1340768"/>
            <a:ext cx="4320480" cy="23042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15200" cy="72008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Словесные:</a:t>
            </a:r>
            <a:endParaRPr lang="ru-RU" sz="28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715200" cy="5217443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Художественное слово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Рассказ воспитателя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Беседы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Проблемные ситуации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Высказывания и сообщения</a:t>
            </a:r>
            <a:endParaRPr lang="ru-RU" sz="2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p68_1_81ef40b527583fbc77f82936af9a79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3068960"/>
            <a:ext cx="4260424" cy="3501008"/>
          </a:xfrm>
          <a:prstGeom prst="rect">
            <a:avLst/>
          </a:prstGeom>
        </p:spPr>
      </p:pic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3212976"/>
            <a:ext cx="4176464" cy="33123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15200" cy="940966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Подборка иллюстраций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10517_1443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-5400000">
            <a:off x="5877396" y="3203724"/>
            <a:ext cx="3394472" cy="2404864"/>
          </a:xfrm>
        </p:spPr>
      </p:pic>
      <p:pic>
        <p:nvPicPr>
          <p:cNvPr id="5" name="Рисунок 4" descr="IMG_20210517_1443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-5400000">
            <a:off x="236054" y="2724386"/>
            <a:ext cx="3991372" cy="2952328"/>
          </a:xfrm>
          <a:prstGeom prst="rect">
            <a:avLst/>
          </a:prstGeom>
        </p:spPr>
      </p:pic>
      <p:pic>
        <p:nvPicPr>
          <p:cNvPr id="6" name="Рисунок 5" descr="IMG_20210517_14443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-5400000">
            <a:off x="3308437" y="1236179"/>
            <a:ext cx="3363838" cy="31409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778098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Подборка книг</a:t>
            </a:r>
            <a:endParaRPr lang="ru-RU" dirty="0"/>
          </a:p>
        </p:txBody>
      </p:sp>
      <p:pic>
        <p:nvPicPr>
          <p:cNvPr id="8" name="Содержимое 7" descr="IMG_20210524_14294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3968" y="1052736"/>
            <a:ext cx="4529476" cy="2337123"/>
          </a:xfrm>
        </p:spPr>
      </p:pic>
      <p:pic>
        <p:nvPicPr>
          <p:cNvPr id="9" name="Рисунок 8" descr="IMG_20210524_1430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3429000"/>
            <a:ext cx="4139952" cy="2924944"/>
          </a:xfrm>
          <a:prstGeom prst="rect">
            <a:avLst/>
          </a:prstGeom>
        </p:spPr>
      </p:pic>
      <p:pic>
        <p:nvPicPr>
          <p:cNvPr id="10" name="Рисунок 9" descr="IMG_20210524_1431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-5400000">
            <a:off x="597868" y="634380"/>
            <a:ext cx="2664296" cy="33569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15200" cy="3024336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«… Детская игра — это первый </a:t>
            </a:r>
            <a:r>
              <a:rPr lang="ru-RU" sz="3200" b="1" i="1" dirty="0" err="1" smtClean="0">
                <a:solidFill>
                  <a:srgbClr val="002060"/>
                </a:solidFill>
                <a:latin typeface="Bookman Old Style" pitchFamily="18" charset="0"/>
              </a:rPr>
              <a:t>профориентатор</a:t>
            </a: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 ребенка. В игре ребенок учится возможности быть,... быть капитаном, врачом и т.д.» </a:t>
            </a:r>
            <a:b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А.Г. </a:t>
            </a:r>
            <a:r>
              <a:rPr lang="ru-RU" sz="3200" b="1" i="1" dirty="0" err="1" smtClean="0">
                <a:solidFill>
                  <a:srgbClr val="002060"/>
                </a:solidFill>
                <a:latin typeface="Bookman Old Style" pitchFamily="18" charset="0"/>
              </a:rPr>
              <a:t>Асмолов</a:t>
            </a:r>
            <a:endParaRPr lang="ru-RU" sz="32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"/>
          </a:blip>
          <a:stretch>
            <a:fillRect/>
          </a:stretch>
        </p:blipFill>
        <p:spPr>
          <a:xfrm>
            <a:off x="2123728" y="3501008"/>
            <a:ext cx="5328592" cy="2952328"/>
          </a:xfr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Результаты: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latin typeface="Constantia" pitchFamily="18" charset="0"/>
              </a:rPr>
              <a:t>     </a:t>
            </a: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Значительно расширен словарный запас детей по теме.</a:t>
            </a:r>
            <a:b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Дети свободно дают описание многих профессий, рассказывают о труде взрослых.</a:t>
            </a:r>
            <a:b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Добросовестно относятся к поручениям, обязанностям принятым в группе.</a:t>
            </a:r>
            <a:b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Дети проявляют повышенный интерес к труду взрослых, проявляют желание оказать</a:t>
            </a:r>
            <a:b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помощь.</a:t>
            </a:r>
            <a:endParaRPr lang="ru-RU" sz="2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562074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Удивительная страна - Детство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 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Можно мечтать о своём будущем, например…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Кем быть?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5" name="Рисунок 4" descr="school-proforientation-1-1068x5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3212976"/>
            <a:ext cx="7488832" cy="32403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3442394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002060"/>
                </a:solidFill>
                <a:latin typeface="Monotype Corsiva" pitchFamily="66" charset="0"/>
              </a:rPr>
              <a:t>Спасибо</a:t>
            </a:r>
            <a:r>
              <a:rPr lang="ru-RU" sz="6000" b="1" i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6000" b="1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6000" b="1" i="1" dirty="0" smtClean="0">
                <a:solidFill>
                  <a:srgbClr val="002060"/>
                </a:solidFill>
                <a:latin typeface="Monotype Corsiva" pitchFamily="66" charset="0"/>
              </a:rPr>
              <a:t>за</a:t>
            </a:r>
            <a:br>
              <a:rPr lang="ru-RU" sz="6000" b="1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6000" b="1" i="1" dirty="0" smtClean="0">
                <a:solidFill>
                  <a:srgbClr val="002060"/>
                </a:solidFill>
                <a:latin typeface="Monotype Corsiva" pitchFamily="66" charset="0"/>
              </a:rPr>
              <a:t>внимание!!!</a:t>
            </a:r>
            <a:endParaRPr lang="ru-RU" sz="60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scale_12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15995" y="2997200"/>
            <a:ext cx="6426359" cy="3128963"/>
          </a:xfr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Актуальность профориентации.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В сложном процессе становления человека немало зависит от того, как ребенок адаптируется в мире людей, сможет ли он найти свое место в жизни и реализовать собственный потенциал. Родители и мы - педагоги, как никогда раньше, обеспокоены тем, что нужно сделать, чтобы ребенок, входящий во взрослый мир, стал уверенным, счастливым, умным, добрым и успешным.</a:t>
            </a:r>
            <a:b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endParaRPr lang="ru-RU" sz="2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Профессия – это профессиональная деятельность, которой человек,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как правило, посвящает всю свою жизнь. Результаты профессиональной деятельности приносят человеку моральное, эмоциональное и материальное удовлетворение. От верного выбора профессии зависят результаты профессиональной деятельности, которые приносят пользу обществу и стране.</a:t>
            </a:r>
            <a:endParaRPr lang="ru-RU" sz="2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unnamed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4005064"/>
            <a:ext cx="6552728" cy="27458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715200" cy="724942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Первый этап ранней </a:t>
            </a:r>
            <a:r>
              <a:rPr lang="ru-RU" sz="2400" b="1" i="1" dirty="0" err="1" smtClean="0">
                <a:solidFill>
                  <a:srgbClr val="002060"/>
                </a:solidFill>
                <a:latin typeface="Constantia" pitchFamily="18" charset="0"/>
              </a:rPr>
              <a:t>профориентационной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715200" cy="5001419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Constantia" pitchFamily="18" charset="0"/>
              </a:rPr>
              <a:t>   </a:t>
            </a: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работы, под названием эмоционально – образный, ребенок проходит именно в детском саду. Ранняя профориентация дошкольников становиться частью общекультурной среды, формирующей целостный жизненный опыт ребенка в социальной  сети, приобщаясь к которой ребенок принимает мир взрослых с его проблемами, успехами и решениями.</a:t>
            </a:r>
            <a:endParaRPr lang="ru-RU" sz="2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715200" cy="79695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Профориентация воспитанников</a:t>
            </a:r>
            <a:endParaRPr lang="ru-RU" sz="2400" dirty="0"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715200" cy="5073427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стала одним из направлений моей работы.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Задачи: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Выявить уровень знаний детей о профессиях.</a:t>
            </a:r>
            <a:b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Сформировать у детей представления о разных профессиях, показать значимость профессиональной деятельности для общества.</a:t>
            </a:r>
            <a:b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Развивать кругозор детей, их коммуникативные умения.</a:t>
            </a:r>
            <a:b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Воспитывать положительное отношение 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В доступной форме дать детям знания о профессиях. </a:t>
            </a:r>
            <a:endParaRPr lang="ru-RU" sz="2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930226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В практике с дошкольниками по ранней профориентации педагоги используют разнообразные методы, которые позволяют сделать работу наиболее интересной.</a:t>
            </a:r>
            <a:endParaRPr lang="ru-RU" sz="2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204864"/>
            <a:ext cx="7715200" cy="3921299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  <a:latin typeface="Constantia" pitchFamily="18" charset="0"/>
              </a:rPr>
              <a:t>Наглядные:</a:t>
            </a:r>
          </a:p>
          <a:p>
            <a:pPr algn="ctr">
              <a:buNone/>
            </a:pPr>
            <a:endParaRPr lang="ru-RU" sz="24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Наблюдения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Дидактические пособия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Рассматривание картин, иллюстраций, рисунков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Просмотр видеоматериала</a:t>
            </a:r>
            <a:endParaRPr lang="ru-RU" sz="24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Организация экскурсий, наблюдений.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10518_09014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2420888"/>
            <a:ext cx="2880320" cy="3528392"/>
          </a:xfrm>
        </p:spPr>
      </p:pic>
      <p:pic>
        <p:nvPicPr>
          <p:cNvPr id="5" name="Рисунок 4" descr="IMG_20210518_0905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28184" y="2420888"/>
            <a:ext cx="2736304" cy="3528392"/>
          </a:xfrm>
          <a:prstGeom prst="rect">
            <a:avLst/>
          </a:prstGeom>
        </p:spPr>
      </p:pic>
      <p:pic>
        <p:nvPicPr>
          <p:cNvPr id="6" name="Рисунок 5" descr="IMG_20210519_17072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31840" y="2132856"/>
            <a:ext cx="3024336" cy="38164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15200" cy="792088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Используем в работе «</a:t>
            </a:r>
            <a:r>
              <a:rPr lang="ru-RU" b="1" i="1" dirty="0" err="1" smtClean="0">
                <a:solidFill>
                  <a:srgbClr val="002060"/>
                </a:solidFill>
                <a:latin typeface="Monotype Corsiva" pitchFamily="66" charset="0"/>
              </a:rPr>
              <a:t>Лэпбук</a:t>
            </a:r>
            <a:r>
              <a:rPr lang="ru-RU" b="1" i="1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  <a:endParaRPr lang="ru-RU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10517_13093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1196752"/>
            <a:ext cx="3480214" cy="2908920"/>
          </a:xfrm>
        </p:spPr>
      </p:pic>
      <p:pic>
        <p:nvPicPr>
          <p:cNvPr id="5" name="Рисунок 4" descr="IMG_20210517_13095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1340768"/>
            <a:ext cx="4067944" cy="2520280"/>
          </a:xfrm>
          <a:prstGeom prst="rect">
            <a:avLst/>
          </a:prstGeom>
        </p:spPr>
      </p:pic>
      <p:pic>
        <p:nvPicPr>
          <p:cNvPr id="6" name="Рисунок 5" descr="IMG_20210517_1310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3717032"/>
            <a:ext cx="3888432" cy="2664296"/>
          </a:xfrm>
          <a:prstGeom prst="rect">
            <a:avLst/>
          </a:prstGeom>
        </p:spPr>
      </p:pic>
      <p:pic>
        <p:nvPicPr>
          <p:cNvPr id="7" name="Рисунок 6" descr="IMG_20210517_13101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5976" y="3933056"/>
            <a:ext cx="4572000" cy="22768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83229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1">
      <a:dk1>
        <a:srgbClr val="600000"/>
      </a:dk1>
      <a:lt1>
        <a:srgbClr val="600000"/>
      </a:lt1>
      <a:dk2>
        <a:srgbClr val="600000"/>
      </a:dk2>
      <a:lt2>
        <a:srgbClr val="600000"/>
      </a:lt2>
      <a:accent1>
        <a:srgbClr val="600000"/>
      </a:accent1>
      <a:accent2>
        <a:srgbClr val="C00000"/>
      </a:accent2>
      <a:accent3>
        <a:srgbClr val="600000"/>
      </a:accent3>
      <a:accent4>
        <a:srgbClr val="600000"/>
      </a:accent4>
      <a:accent5>
        <a:srgbClr val="600000"/>
      </a:accent5>
      <a:accent6>
        <a:srgbClr val="600000"/>
      </a:accent6>
      <a:hlink>
        <a:srgbClr val="600000"/>
      </a:hlink>
      <a:folHlink>
        <a:srgbClr val="60000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360</Words>
  <Application>Microsoft Office PowerPoint</Application>
  <PresentationFormat>Экран (4:3)</PresentationFormat>
  <Paragraphs>55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Bookman Old Style</vt:lpstr>
      <vt:lpstr>Monotype Corsiva</vt:lpstr>
      <vt:lpstr>Constantia</vt:lpstr>
      <vt:lpstr>Comic Sans MS</vt:lpstr>
      <vt:lpstr>Calibri</vt:lpstr>
      <vt:lpstr>1_Тема Office</vt:lpstr>
      <vt:lpstr>Слайд 1</vt:lpstr>
      <vt:lpstr>«… Детская игра — это первый профориентатор ребенка. В игре ребенок учится возможности быть,... быть капитаном, врачом и т.д.»  А.Г. Асмолов</vt:lpstr>
      <vt:lpstr>Актуальность профориентации.</vt:lpstr>
      <vt:lpstr> Профессия – это профессиональная деятельность, которой человек, </vt:lpstr>
      <vt:lpstr>Первый этап ранней профориентационной</vt:lpstr>
      <vt:lpstr>Профориентация воспитанников</vt:lpstr>
      <vt:lpstr>В практике с дошкольниками по ранней профориентации педагоги используют разнообразные методы, которые позволяют сделать работу наиболее интересной.</vt:lpstr>
      <vt:lpstr>Организация экскурсий, наблюдений.</vt:lpstr>
      <vt:lpstr>Используем в работе «Лэпбук»</vt:lpstr>
      <vt:lpstr>Игровые:</vt:lpstr>
      <vt:lpstr>Дидактические игры по профориентации</vt:lpstr>
      <vt:lpstr>Сюжетно – ролевые игры «Будущие  врачи»</vt:lpstr>
      <vt:lpstr>«Салон парикмахеров»</vt:lpstr>
      <vt:lpstr>Познание профессии  «Инженера-конструктора»</vt:lpstr>
      <vt:lpstr>«Юные программисты»</vt:lpstr>
      <vt:lpstr>«Подрастающие агрономы»</vt:lpstr>
      <vt:lpstr>Словесные:</vt:lpstr>
      <vt:lpstr>Подборка иллюстраций</vt:lpstr>
      <vt:lpstr>Подборка книг</vt:lpstr>
      <vt:lpstr>Результаты:</vt:lpstr>
      <vt:lpstr>Удивительная страна - Детство!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</dc:title>
  <dc:creator>Елена Котова</dc:creator>
  <cp:keywords>Шаблон презентации</cp:keywords>
  <cp:lastModifiedBy>Елена Котова</cp:lastModifiedBy>
  <cp:revision>66</cp:revision>
  <dcterms:created xsi:type="dcterms:W3CDTF">2014-07-06T18:18:01Z</dcterms:created>
  <dcterms:modified xsi:type="dcterms:W3CDTF">2021-06-08T10:31:42Z</dcterms:modified>
</cp:coreProperties>
</file>