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3" r:id="rId3"/>
    <p:sldId id="283" r:id="rId4"/>
    <p:sldId id="267" r:id="rId5"/>
    <p:sldId id="298" r:id="rId6"/>
    <p:sldId id="266" r:id="rId7"/>
    <p:sldId id="284" r:id="rId8"/>
    <p:sldId id="295" r:id="rId9"/>
    <p:sldId id="302" r:id="rId10"/>
    <p:sldId id="285" r:id="rId11"/>
    <p:sldId id="286" r:id="rId12"/>
    <p:sldId id="268" r:id="rId13"/>
    <p:sldId id="300" r:id="rId14"/>
    <p:sldId id="301" r:id="rId15"/>
    <p:sldId id="287" r:id="rId16"/>
    <p:sldId id="288" r:id="rId17"/>
    <p:sldId id="289" r:id="rId18"/>
    <p:sldId id="290" r:id="rId19"/>
    <p:sldId id="291" r:id="rId20"/>
    <p:sldId id="292" r:id="rId21"/>
    <p:sldId id="306" r:id="rId22"/>
    <p:sldId id="307" r:id="rId23"/>
    <p:sldId id="308" r:id="rId24"/>
    <p:sldId id="305" r:id="rId25"/>
    <p:sldId id="311" r:id="rId26"/>
    <p:sldId id="312" r:id="rId27"/>
    <p:sldId id="27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FF"/>
    <a:srgbClr val="800080"/>
    <a:srgbClr val="CCECFF"/>
    <a:srgbClr val="0000CC"/>
    <a:srgbClr val="3399FF"/>
    <a:srgbClr val="FF0066"/>
    <a:srgbClr val="000000"/>
    <a:srgbClr val="FF6600"/>
    <a:srgbClr val="006600"/>
    <a:srgbClr val="33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132" autoAdjust="0"/>
    <p:restoredTop sz="94709" autoAdjust="0"/>
  </p:normalViewPr>
  <p:slideViewPr>
    <p:cSldViewPr>
      <p:cViewPr varScale="1">
        <p:scale>
          <a:sx n="42" d="100"/>
          <a:sy n="42" d="100"/>
        </p:scale>
        <p:origin x="420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9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16D-FA21-41EE-879C-2E6551626D3F}" type="datetimeFigureOut">
              <a:rPr lang="ru-RU" smtClean="0"/>
              <a:pPr/>
              <a:t>24.10.2020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9238-017C-4943-B00F-88AF90555B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16D-FA21-41EE-879C-2E6551626D3F}" type="datetimeFigureOut">
              <a:rPr lang="ru-RU" smtClean="0"/>
              <a:pPr/>
              <a:t>24.10.2020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9238-017C-4943-B00F-88AF90555B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16D-FA21-41EE-879C-2E6551626D3F}" type="datetimeFigureOut">
              <a:rPr lang="ru-RU" smtClean="0"/>
              <a:pPr/>
              <a:t>24.10.2020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9238-017C-4943-B00F-88AF90555B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16D-FA21-41EE-879C-2E6551626D3F}" type="datetimeFigureOut">
              <a:rPr lang="ru-RU" smtClean="0"/>
              <a:pPr/>
              <a:t>24.10.2020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9238-017C-4943-B00F-88AF90555B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16D-FA21-41EE-879C-2E6551626D3F}" type="datetimeFigureOut">
              <a:rPr lang="ru-RU" smtClean="0"/>
              <a:pPr/>
              <a:t>24.10.2020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9238-017C-4943-B00F-88AF90555B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16D-FA21-41EE-879C-2E6551626D3F}" type="datetimeFigureOut">
              <a:rPr lang="ru-RU" smtClean="0"/>
              <a:pPr/>
              <a:t>24.10.2020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9238-017C-4943-B00F-88AF90555B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16D-FA21-41EE-879C-2E6551626D3F}" type="datetimeFigureOut">
              <a:rPr lang="ru-RU" smtClean="0"/>
              <a:pPr/>
              <a:t>24.10.2020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9238-017C-4943-B00F-88AF90555B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16D-FA21-41EE-879C-2E6551626D3F}" type="datetimeFigureOut">
              <a:rPr lang="ru-RU" smtClean="0"/>
              <a:pPr/>
              <a:t>24.10.2020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9238-017C-4943-B00F-88AF90555B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16D-FA21-41EE-879C-2E6551626D3F}" type="datetimeFigureOut">
              <a:rPr lang="ru-RU" smtClean="0"/>
              <a:pPr/>
              <a:t>24.10.2020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9238-017C-4943-B00F-88AF90555B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16D-FA21-41EE-879C-2E6551626D3F}" type="datetimeFigureOut">
              <a:rPr lang="ru-RU" smtClean="0"/>
              <a:pPr/>
              <a:t>24.10.2020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459238-017C-4943-B00F-88AF90555BC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F716D-FA21-41EE-879C-2E6551626D3F}" type="datetimeFigureOut">
              <a:rPr lang="ru-RU" smtClean="0"/>
              <a:pPr/>
              <a:t>24.10.2020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3459238-017C-4943-B00F-88AF90555BC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13F716D-FA21-41EE-879C-2E6551626D3F}" type="datetimeFigureOut">
              <a:rPr lang="ru-RU" smtClean="0"/>
              <a:pPr/>
              <a:t>24.10.2020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3459238-017C-4943-B00F-88AF90555BC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&#1085;.&#1085;\&#1056;&#1072;&#1073;&#1086;&#1095;&#1080;&#1081;%20&#1089;&#1090;&#1086;&#1083;\&#1048;&#1085;&#1085;&#1072;\&#1053;&#1086;&#1074;&#1072;&#1103;%20&#1087;&#1072;&#1087;&#1082;&#1072;\040%20AKON%20FT.%20SWEET%20RUSH%20-%20TROUBLEMAKER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http://er3ed.qrz.ru/berestov.jpg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http://bond1958.narod.ru/brein_ring/formula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http://pics.livejournal.com/aksenova_n/pic/00181w0b/s320x240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285992"/>
            <a:ext cx="8572560" cy="17859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Приемы быстрого счета</a:t>
            </a:r>
            <a:endParaRPr lang="ru-RU" sz="7200" dirty="0">
              <a:solidFill>
                <a:srgbClr val="FF66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040 AKON FT. SWEET RUSH - TROUBLEMAKE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 flipH="1" flipV="1">
            <a:off x="214282" y="500042"/>
            <a:ext cx="619128" cy="285752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571472" y="857232"/>
            <a:ext cx="8286808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«Устный счет  -  гимнастика для ума»</a:t>
            </a:r>
            <a:endParaRPr lang="ru-RU" sz="36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785794"/>
            <a:ext cx="8072494" cy="11430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/>
              <a:t>Возведение в квадрат чисел , оканчивающихся цифрой 5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35480"/>
            <a:ext cx="8229600" cy="235077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b="1" dirty="0"/>
              <a:t>Для того чтобы возвести в квадрат число оканчивающееся на 5, надо найти значение </a:t>
            </a:r>
            <a:r>
              <a:rPr lang="ru-RU" b="1" dirty="0" smtClean="0"/>
              <a:t>выражения:</a:t>
            </a:r>
          </a:p>
          <a:p>
            <a:pPr algn="just"/>
            <a:r>
              <a:rPr lang="ru-RU" b="1" dirty="0" smtClean="0"/>
              <a:t> 100∙количество </a:t>
            </a:r>
            <a:r>
              <a:rPr lang="ru-RU" b="1" dirty="0"/>
              <a:t>десятков </a:t>
            </a:r>
            <a:r>
              <a:rPr lang="ru-RU" b="1" dirty="0" smtClean="0"/>
              <a:t>числа ∙ (</a:t>
            </a:r>
            <a:r>
              <a:rPr lang="ru-RU" b="1" dirty="0"/>
              <a:t>количество десятков+1)+25</a:t>
            </a:r>
            <a:r>
              <a:rPr lang="ru-RU" b="1" dirty="0" smtClean="0"/>
              <a:t>.</a:t>
            </a:r>
          </a:p>
          <a:p>
            <a:pPr algn="just"/>
            <a:r>
              <a:rPr lang="ru-RU" b="1" dirty="0" smtClean="0"/>
              <a:t>Пример.                 =100 ∙ 18 ∙ (</a:t>
            </a:r>
            <a:r>
              <a:rPr lang="ru-RU" b="1" dirty="0"/>
              <a:t>18+1)+25=34225.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0100" y="5357826"/>
            <a:ext cx="70009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800080"/>
                </a:solidFill>
              </a:rPr>
              <a:t>Проверь себя!</a:t>
            </a:r>
          </a:p>
          <a:p>
            <a:pPr algn="ctr"/>
            <a:r>
              <a:rPr lang="ru-RU" sz="4000" dirty="0" smtClean="0"/>
              <a:t>=100 ∙10∙(10 +1) +25=11025</a:t>
            </a:r>
            <a:endParaRPr lang="ru-RU" sz="4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2844" y="4286256"/>
            <a:ext cx="8715436" cy="1143008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800080"/>
                </a:solidFill>
              </a:rPr>
              <a:t>Задание:  </a:t>
            </a:r>
            <a:r>
              <a:rPr lang="ru-RU" sz="3200" b="1" dirty="0" smtClean="0">
                <a:solidFill>
                  <a:srgbClr val="800080"/>
                </a:solidFill>
              </a:rPr>
              <a:t>возведите в квадрат число </a:t>
            </a:r>
            <a:r>
              <a:rPr lang="ru-RU" sz="4400" b="1" dirty="0" smtClean="0">
                <a:solidFill>
                  <a:srgbClr val="800080"/>
                </a:solidFill>
              </a:rPr>
              <a:t>105</a:t>
            </a:r>
            <a:endParaRPr lang="ru-RU" sz="4400" b="1" dirty="0">
              <a:solidFill>
                <a:srgbClr val="80008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285984" y="3643315"/>
          <a:ext cx="857256" cy="5238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Формула" r:id="rId3" imgW="304560" imgH="203040" progId="Equation.3">
                  <p:embed/>
                </p:oleObj>
              </mc:Choice>
              <mc:Fallback>
                <p:oleObj name="Формула" r:id="rId3" imgW="304560" imgH="2030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5984" y="3643315"/>
                        <a:ext cx="857256" cy="5238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42843" y="5857892"/>
          <a:ext cx="1285883" cy="7858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Формула" r:id="rId5" imgW="304560" imgH="203040" progId="Equation.3">
                  <p:embed/>
                </p:oleObj>
              </mc:Choice>
              <mc:Fallback>
                <p:oleObj name="Формула" r:id="rId5" imgW="304560" imgH="2030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43" y="5857892"/>
                        <a:ext cx="1285883" cy="78581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 advClick="0" advTm="20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9" y="428604"/>
            <a:ext cx="8786841" cy="164306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/>
              <a:t>Увеличение и уменьшение суммы в выражении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2071678"/>
            <a:ext cx="8643998" cy="4429155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b="1" dirty="0"/>
              <a:t>Если от суммы двух чисел отнять разность тех же чисел, то в результате получится удвоенное </a:t>
            </a:r>
            <a:r>
              <a:rPr lang="ru-RU" b="1" dirty="0" smtClean="0"/>
              <a:t> меньшее </a:t>
            </a:r>
            <a:r>
              <a:rPr lang="ru-RU" b="1" dirty="0"/>
              <a:t>число, то есть   </a:t>
            </a:r>
            <a:r>
              <a:rPr lang="ru-RU" sz="4400" b="1" dirty="0" smtClean="0">
                <a:solidFill>
                  <a:srgbClr val="800080"/>
                </a:solidFill>
              </a:rPr>
              <a:t>(</a:t>
            </a:r>
            <a:r>
              <a:rPr lang="en-US" sz="4400" b="1" dirty="0" err="1" smtClean="0">
                <a:solidFill>
                  <a:srgbClr val="800080"/>
                </a:solidFill>
              </a:rPr>
              <a:t>a+b</a:t>
            </a:r>
            <a:r>
              <a:rPr lang="en-US" sz="4400" b="1" dirty="0" smtClean="0">
                <a:solidFill>
                  <a:srgbClr val="800080"/>
                </a:solidFill>
              </a:rPr>
              <a:t>)-(a-b)=2b </a:t>
            </a:r>
            <a:endParaRPr lang="ru-RU" sz="4400" b="1" dirty="0" smtClean="0">
              <a:solidFill>
                <a:srgbClr val="800080"/>
              </a:solidFill>
            </a:endParaRPr>
          </a:p>
          <a:p>
            <a:pPr algn="just"/>
            <a:r>
              <a:rPr lang="ru-RU" b="1" dirty="0" smtClean="0"/>
              <a:t>Пример.  </a:t>
            </a:r>
            <a:r>
              <a:rPr lang="en-US" sz="3600" b="1" dirty="0" smtClean="0">
                <a:solidFill>
                  <a:srgbClr val="800080"/>
                </a:solidFill>
              </a:rPr>
              <a:t>(</a:t>
            </a:r>
            <a:r>
              <a:rPr lang="en-US" sz="3600" b="1" dirty="0">
                <a:solidFill>
                  <a:srgbClr val="800080"/>
                </a:solidFill>
              </a:rPr>
              <a:t>3+2)-(3-2)=</a:t>
            </a:r>
            <a:r>
              <a:rPr lang="en-US" sz="3600" b="1" dirty="0" smtClean="0">
                <a:solidFill>
                  <a:srgbClr val="800080"/>
                </a:solidFill>
              </a:rPr>
              <a:t>2∙2=4</a:t>
            </a:r>
            <a:endParaRPr lang="ru-RU" sz="3600" b="1" dirty="0" smtClean="0">
              <a:solidFill>
                <a:srgbClr val="800080"/>
              </a:solidFill>
            </a:endParaRPr>
          </a:p>
          <a:p>
            <a:pPr algn="just"/>
            <a:r>
              <a:rPr lang="ru-RU" b="1" dirty="0" smtClean="0"/>
              <a:t> </a:t>
            </a:r>
            <a:r>
              <a:rPr lang="ru-RU" b="1" dirty="0"/>
              <a:t>Если к сумме двух чисел прибавить их разность, то получится удвоенное большее число, то есть</a:t>
            </a:r>
            <a:r>
              <a:rPr lang="en-US" b="1" dirty="0"/>
              <a:t> </a:t>
            </a:r>
            <a:endParaRPr lang="ru-RU" b="1" dirty="0"/>
          </a:p>
          <a:p>
            <a:pPr algn="just">
              <a:buFont typeface="Wingdings" pitchFamily="2" charset="2"/>
              <a:buNone/>
            </a:pPr>
            <a:r>
              <a:rPr lang="ru-RU" b="1" dirty="0" smtClean="0"/>
              <a:t>             </a:t>
            </a:r>
            <a:r>
              <a:rPr lang="ru-RU" sz="4400" b="1" dirty="0" smtClean="0">
                <a:solidFill>
                  <a:srgbClr val="800080"/>
                </a:solidFill>
              </a:rPr>
              <a:t>(</a:t>
            </a:r>
            <a:r>
              <a:rPr lang="en-US" sz="4400" b="1" dirty="0" err="1">
                <a:solidFill>
                  <a:srgbClr val="800080"/>
                </a:solidFill>
              </a:rPr>
              <a:t>a+b</a:t>
            </a:r>
            <a:r>
              <a:rPr lang="en-US" sz="4400" b="1" dirty="0">
                <a:solidFill>
                  <a:srgbClr val="800080"/>
                </a:solidFill>
              </a:rPr>
              <a:t>)+(a-b)=</a:t>
            </a:r>
            <a:r>
              <a:rPr lang="en-US" sz="4400" b="1" dirty="0" smtClean="0">
                <a:solidFill>
                  <a:srgbClr val="800080"/>
                </a:solidFill>
              </a:rPr>
              <a:t>2a</a:t>
            </a:r>
            <a:endParaRPr lang="ru-RU" sz="4400" b="1" dirty="0" smtClean="0">
              <a:solidFill>
                <a:srgbClr val="800080"/>
              </a:solidFill>
            </a:endParaRPr>
          </a:p>
          <a:p>
            <a:pPr algn="just"/>
            <a:r>
              <a:rPr lang="ru-RU" b="1" dirty="0" smtClean="0"/>
              <a:t>Пример. </a:t>
            </a:r>
            <a:r>
              <a:rPr lang="en-US" sz="3600" b="1" dirty="0" smtClean="0">
                <a:solidFill>
                  <a:srgbClr val="800080"/>
                </a:solidFill>
              </a:rPr>
              <a:t>(3+2</a:t>
            </a:r>
            <a:r>
              <a:rPr lang="en-US" sz="3600" b="1" dirty="0">
                <a:solidFill>
                  <a:srgbClr val="800080"/>
                </a:solidFill>
              </a:rPr>
              <a:t>)+(3-2)=</a:t>
            </a:r>
            <a:r>
              <a:rPr lang="en-US" sz="3600" b="1" dirty="0" smtClean="0">
                <a:solidFill>
                  <a:srgbClr val="800080"/>
                </a:solidFill>
              </a:rPr>
              <a:t>3 ∙ 2=6</a:t>
            </a:r>
            <a:endParaRPr lang="ru-RU" sz="3600" b="1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ransition spd="slow" advClick="0" advTm="20000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305800" cy="12858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i="1" dirty="0" smtClean="0"/>
              <a:t>Умножение на число, оканчивающиеся на 5</a:t>
            </a:r>
            <a:endParaRPr lang="ru-RU" sz="5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2000240"/>
            <a:ext cx="8786874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Чтобы четное двузначное число умножить на число, оканчивающееся на 5, можно применить следующее правило.</a:t>
            </a:r>
          </a:p>
          <a:p>
            <a:r>
              <a:rPr lang="ru-RU" sz="2800" b="1" i="1" dirty="0" smtClean="0">
                <a:solidFill>
                  <a:srgbClr val="800080"/>
                </a:solidFill>
              </a:rPr>
              <a:t>Если один из сомножителей увеличить в несколько раз, а другой уменьшить во столько же раз, произведение не изменится.</a:t>
            </a:r>
            <a:endParaRPr lang="ru-RU" sz="2800" b="1" dirty="0" smtClean="0">
              <a:solidFill>
                <a:srgbClr val="800080"/>
              </a:solidFill>
            </a:endParaRPr>
          </a:p>
          <a:p>
            <a:r>
              <a:rPr lang="ru-RU" sz="2800" i="1" dirty="0" smtClean="0"/>
              <a:t>Примеры:</a:t>
            </a:r>
            <a:endParaRPr lang="ru-RU" sz="2800" dirty="0" smtClean="0"/>
          </a:p>
          <a:p>
            <a:r>
              <a:rPr lang="ru-RU" sz="2800" dirty="0" smtClean="0"/>
              <a:t>44 ∙  5 = (44 : 2) ∙  5 ∙  2 = 22 ∙  10 = 220;</a:t>
            </a:r>
          </a:p>
          <a:p>
            <a:r>
              <a:rPr lang="ru-RU" sz="2800" dirty="0" smtClean="0"/>
              <a:t>28 ∙  15 = (28 : 2) ∙  15 ∙  2 = 14 ∙  30 = 420;</a:t>
            </a:r>
          </a:p>
          <a:p>
            <a:r>
              <a:rPr lang="ru-RU" sz="2800" dirty="0" smtClean="0"/>
              <a:t>32 ∙  25 = (32 : 2) ∙  25 ∙  2 = 16 ∙  50 = 800.</a:t>
            </a:r>
          </a:p>
          <a:p>
            <a:endParaRPr lang="ru-RU" dirty="0" smtClean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305800" cy="12858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i="1" dirty="0" smtClean="0"/>
              <a:t>Умножение на число, оканчивающиеся на 5</a:t>
            </a:r>
            <a:endParaRPr lang="ru-RU" sz="5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2000240"/>
            <a:ext cx="850112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b="1" dirty="0" smtClean="0"/>
              <a:t>При умножении на </a:t>
            </a:r>
            <a:r>
              <a:rPr lang="ru-RU" sz="2800" b="1" dirty="0" smtClean="0">
                <a:solidFill>
                  <a:srgbClr val="800080"/>
                </a:solidFill>
              </a:rPr>
              <a:t>65, 75, 85, 95 </a:t>
            </a:r>
            <a:r>
              <a:rPr lang="ru-RU" sz="2800" b="1" dirty="0" smtClean="0"/>
              <a:t>числа следует брать небольшие, в пределе второго десятка. Если возьмем произвольное число (четное), тогда придется потрудиться и перемножить двузначные числа:</a:t>
            </a:r>
          </a:p>
          <a:p>
            <a:r>
              <a:rPr lang="ru-RU" sz="2800" b="1" i="1" dirty="0" smtClean="0"/>
              <a:t>Примеры</a:t>
            </a:r>
            <a:r>
              <a:rPr lang="ru-RU" sz="2800" i="1" dirty="0" smtClean="0"/>
              <a:t>:</a:t>
            </a:r>
            <a:endParaRPr lang="ru-RU" sz="2800" dirty="0" smtClean="0"/>
          </a:p>
          <a:p>
            <a:r>
              <a:rPr lang="ru-RU" sz="2400" b="1" dirty="0" smtClean="0"/>
              <a:t>48 ∙ 65 = (48 : 2) ∙  65 ∙  2 = 24 ∙  130 = (24 ∙  10 + 24 ∙  3) ∙  10 =  (240 + 72) ∙  10 = 312 ∙  10 = 3120;</a:t>
            </a:r>
          </a:p>
          <a:p>
            <a:r>
              <a:rPr lang="ru-RU" sz="2400" b="1" dirty="0" smtClean="0"/>
              <a:t>36 ∙  85 = (36 : 2) ∙  85 ∙  2 = 18 ∙  170 = (18 ∙  10 + 18 ∙  7) ∙  10 =  (180 + 126) ∙  10 = 306 ∙  10 = 3060.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305800" cy="12858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i="1" dirty="0" smtClean="0"/>
              <a:t>Умножение на число, оканчивающиеся на 5</a:t>
            </a:r>
            <a:endParaRPr lang="ru-RU" sz="5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143116"/>
            <a:ext cx="835824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Чтобы научиться быстро умножать на </a:t>
            </a:r>
            <a:r>
              <a:rPr lang="ru-RU" sz="3200" b="1" dirty="0" smtClean="0">
                <a:solidFill>
                  <a:srgbClr val="800080"/>
                </a:solidFill>
              </a:rPr>
              <a:t>65, 75, 85 и 95</a:t>
            </a:r>
            <a:r>
              <a:rPr lang="ru-RU" sz="3200" dirty="0" smtClean="0"/>
              <a:t>, надо хорошо знать, как умножать устно двузначные числа такого вида: </a:t>
            </a:r>
          </a:p>
          <a:p>
            <a:r>
              <a:rPr lang="ru-RU" sz="3200" dirty="0" smtClean="0"/>
              <a:t>14 ∙  18 = 14 ∙  (10 + 8) = 14 ∙  10 + 14 ∙  8 = 140 + 112 = 252; </a:t>
            </a:r>
          </a:p>
          <a:p>
            <a:r>
              <a:rPr lang="ru-RU" sz="3200" dirty="0" smtClean="0"/>
              <a:t>13 ∙  19 = 13 ∙  (20 - 1) = 13 ∙  20 - 13 = 260 - 13 = 247.</a:t>
            </a:r>
          </a:p>
        </p:txBody>
      </p:sp>
      <p:pic>
        <p:nvPicPr>
          <p:cNvPr id="4" name="Picture 3" descr="C:\Program Files\Microsoft Office\Media\CntCD1\ClipArt3\j0238023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18956" y="0"/>
            <a:ext cx="1625044" cy="11430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642918"/>
            <a:ext cx="8229600" cy="91841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/>
              <a:t>Деление на 5, на 50, на 25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1500174"/>
            <a:ext cx="8715436" cy="51435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200" dirty="0" smtClean="0"/>
              <a:t>   При </a:t>
            </a:r>
            <a:r>
              <a:rPr lang="ru-RU" sz="3200" dirty="0"/>
              <a:t>делении </a:t>
            </a:r>
            <a:r>
              <a:rPr lang="ru-RU" sz="3200" b="1" dirty="0" smtClean="0">
                <a:solidFill>
                  <a:srgbClr val="0000CC"/>
                </a:solidFill>
              </a:rPr>
              <a:t>на 5, на 50, на 25 </a:t>
            </a:r>
            <a:r>
              <a:rPr lang="ru-RU" sz="3200" dirty="0" smtClean="0"/>
              <a:t>можно </a:t>
            </a:r>
            <a:r>
              <a:rPr lang="ru-RU" sz="3200" dirty="0" err="1" smtClean="0"/>
              <a:t>вос-пользоваться</a:t>
            </a:r>
            <a:r>
              <a:rPr lang="ru-RU" sz="3200" dirty="0" smtClean="0"/>
              <a:t> </a:t>
            </a:r>
            <a:r>
              <a:rPr lang="ru-RU" sz="3200" dirty="0"/>
              <a:t>следующими выражениями:</a:t>
            </a:r>
          </a:p>
          <a:p>
            <a:pPr algn="just">
              <a:buFont typeface="Wingdings" pitchFamily="2" charset="2"/>
              <a:buNone/>
            </a:pPr>
            <a:r>
              <a:rPr lang="ru-RU" sz="3200" dirty="0"/>
              <a:t>   </a:t>
            </a:r>
            <a:r>
              <a:rPr lang="en-US" sz="4400" b="1" dirty="0">
                <a:solidFill>
                  <a:srgbClr val="800080"/>
                </a:solidFill>
              </a:rPr>
              <a:t>a</a:t>
            </a:r>
            <a:r>
              <a:rPr lang="ru-RU" sz="4400" b="1" dirty="0">
                <a:solidFill>
                  <a:srgbClr val="800080"/>
                </a:solidFill>
              </a:rPr>
              <a:t>:</a:t>
            </a:r>
            <a:r>
              <a:rPr lang="en-US" sz="4400" b="1" dirty="0" smtClean="0">
                <a:solidFill>
                  <a:srgbClr val="800080"/>
                </a:solidFill>
              </a:rPr>
              <a:t>5=a ∙ </a:t>
            </a:r>
            <a:r>
              <a:rPr lang="ru-RU" sz="4400" b="1" dirty="0" smtClean="0">
                <a:solidFill>
                  <a:srgbClr val="800080"/>
                </a:solidFill>
              </a:rPr>
              <a:t>2:10</a:t>
            </a:r>
            <a:r>
              <a:rPr lang="en-US" sz="4400" b="1" dirty="0" smtClean="0">
                <a:solidFill>
                  <a:srgbClr val="800080"/>
                </a:solidFill>
              </a:rPr>
              <a:t>  </a:t>
            </a:r>
            <a:r>
              <a:rPr lang="ru-RU" sz="4400" b="1" dirty="0" smtClean="0">
                <a:solidFill>
                  <a:srgbClr val="800080"/>
                </a:solidFill>
              </a:rPr>
              <a:t>         </a:t>
            </a:r>
            <a:r>
              <a:rPr lang="en-US" sz="4400" b="1" dirty="0" smtClean="0">
                <a:solidFill>
                  <a:srgbClr val="800080"/>
                </a:solidFill>
              </a:rPr>
              <a:t>a</a:t>
            </a:r>
            <a:r>
              <a:rPr lang="ru-RU" sz="4400" b="1" dirty="0">
                <a:solidFill>
                  <a:srgbClr val="800080"/>
                </a:solidFill>
              </a:rPr>
              <a:t>:</a:t>
            </a:r>
            <a:r>
              <a:rPr lang="en-US" sz="4400" b="1" dirty="0" smtClean="0">
                <a:solidFill>
                  <a:srgbClr val="800080"/>
                </a:solidFill>
              </a:rPr>
              <a:t>50=a ∙ </a:t>
            </a:r>
            <a:r>
              <a:rPr lang="ru-RU" sz="4400" b="1" dirty="0" smtClean="0">
                <a:solidFill>
                  <a:srgbClr val="800080"/>
                </a:solidFill>
              </a:rPr>
              <a:t>2:100</a:t>
            </a:r>
            <a:r>
              <a:rPr lang="en-US" sz="4400" b="1" dirty="0" smtClean="0">
                <a:solidFill>
                  <a:srgbClr val="800080"/>
                </a:solidFill>
              </a:rPr>
              <a:t>  </a:t>
            </a:r>
            <a:endParaRPr lang="en-US" sz="4400" b="1" dirty="0">
              <a:solidFill>
                <a:srgbClr val="800080"/>
              </a:solidFill>
            </a:endParaRPr>
          </a:p>
          <a:p>
            <a:pPr algn="just">
              <a:buFont typeface="Wingdings" pitchFamily="2" charset="2"/>
              <a:buNone/>
            </a:pPr>
            <a:r>
              <a:rPr lang="ru-RU" sz="4400" b="1" dirty="0" smtClean="0">
                <a:solidFill>
                  <a:srgbClr val="800080"/>
                </a:solidFill>
              </a:rPr>
              <a:t>  </a:t>
            </a:r>
            <a:r>
              <a:rPr lang="en-US" sz="4400" b="1" dirty="0" smtClean="0">
                <a:solidFill>
                  <a:srgbClr val="800080"/>
                </a:solidFill>
              </a:rPr>
              <a:t>a</a:t>
            </a:r>
            <a:r>
              <a:rPr lang="ru-RU" sz="4400" b="1" dirty="0">
                <a:solidFill>
                  <a:srgbClr val="800080"/>
                </a:solidFill>
              </a:rPr>
              <a:t>:</a:t>
            </a:r>
            <a:r>
              <a:rPr lang="en-US" sz="4400" b="1" dirty="0" smtClean="0">
                <a:solidFill>
                  <a:srgbClr val="800080"/>
                </a:solidFill>
              </a:rPr>
              <a:t>25=a ∙ </a:t>
            </a:r>
            <a:r>
              <a:rPr lang="ru-RU" sz="4400" b="1" dirty="0" smtClean="0">
                <a:solidFill>
                  <a:srgbClr val="800080"/>
                </a:solidFill>
              </a:rPr>
              <a:t>4:100</a:t>
            </a:r>
            <a:endParaRPr lang="ru-RU" sz="4400" b="1" dirty="0">
              <a:solidFill>
                <a:srgbClr val="800080"/>
              </a:solidFill>
            </a:endParaRPr>
          </a:p>
          <a:p>
            <a:pPr algn="just">
              <a:buFont typeface="Wingdings" pitchFamily="2" charset="2"/>
              <a:buNone/>
            </a:pPr>
            <a:r>
              <a:rPr lang="ru-RU" sz="3200" dirty="0" smtClean="0"/>
              <a:t>Примеры:</a:t>
            </a:r>
            <a:endParaRPr lang="ru-RU" sz="3200" dirty="0"/>
          </a:p>
          <a:p>
            <a:pPr algn="just">
              <a:buFont typeface="Wingdings" pitchFamily="2" charset="2"/>
              <a:buNone/>
            </a:pPr>
            <a:r>
              <a:rPr lang="ru-RU" sz="3200" dirty="0" smtClean="0"/>
              <a:t>35:5=35 ∙ 2:10=70:10=7</a:t>
            </a:r>
            <a:endParaRPr lang="ru-RU" sz="3200" dirty="0"/>
          </a:p>
          <a:p>
            <a:pPr algn="just">
              <a:buFont typeface="Wingdings" pitchFamily="2" charset="2"/>
              <a:buNone/>
            </a:pPr>
            <a:r>
              <a:rPr lang="ru-RU" sz="3200" dirty="0" smtClean="0"/>
              <a:t>3750:50=3750 ∙ 2:100=7500:100=75</a:t>
            </a:r>
            <a:endParaRPr lang="ru-RU" sz="3200" dirty="0"/>
          </a:p>
          <a:p>
            <a:pPr algn="just">
              <a:buFont typeface="Wingdings" pitchFamily="2" charset="2"/>
              <a:buNone/>
            </a:pPr>
            <a:r>
              <a:rPr lang="ru-RU" sz="3200" dirty="0" smtClean="0"/>
              <a:t>6400:25=6400 ∙ 4:100=25600:100=256</a:t>
            </a:r>
            <a:endParaRPr lang="ru-RU" sz="3200" dirty="0"/>
          </a:p>
          <a:p>
            <a:pPr algn="just">
              <a:buFont typeface="Wingdings" pitchFamily="2" charset="2"/>
              <a:buNone/>
            </a:pPr>
            <a:endParaRPr lang="ru-RU" sz="3200" dirty="0"/>
          </a:p>
          <a:p>
            <a:pPr>
              <a:buFont typeface="Wingdings" pitchFamily="2" charset="2"/>
              <a:buNone/>
            </a:pPr>
            <a:endParaRPr lang="en-US" sz="3200" dirty="0"/>
          </a:p>
          <a:p>
            <a:pPr>
              <a:buFont typeface="Wingdings" pitchFamily="2" charset="2"/>
              <a:buNone/>
            </a:pP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7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680"/>
                            </p:stCondLst>
                            <p:childTnLst>
                              <p:par>
                                <p:cTn id="1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87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60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87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120"/>
                            </p:stCondLst>
                            <p:childTnLst>
                              <p:par>
                                <p:cTn id="3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87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480"/>
                            </p:stCondLst>
                            <p:childTnLst>
                              <p:par>
                                <p:cTn id="3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8" dur="80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9" dur="80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80"/>
                                        <p:tgtEl>
                                          <p:spTgt spid="87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320"/>
                            </p:stCondLst>
                            <p:childTnLst>
                              <p:par>
                                <p:cTn id="4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4" dur="80"/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5" dur="80"/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80"/>
                                        <p:tgtEl>
                                          <p:spTgt spid="87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560"/>
                            </p:stCondLst>
                            <p:childTnLst>
                              <p:par>
                                <p:cTn id="4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0" dur="80"/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1" dur="80"/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87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/>
      <p:bldP spid="8704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121442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/>
              <a:t>Способы быстрого сложения и вычитания натуральных чисел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2500306"/>
            <a:ext cx="8358246" cy="3741737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3600" dirty="0" smtClean="0"/>
              <a:t>Если </a:t>
            </a:r>
            <a:r>
              <a:rPr lang="ru-RU" sz="3600" dirty="0"/>
              <a:t>одно из слагаемых увеличить на несколько единиц, то из полученной суммы надо вычесть столько же единиц.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3600" dirty="0"/>
              <a:t>   </a:t>
            </a:r>
            <a:r>
              <a:rPr lang="ru-RU" sz="3600" dirty="0" smtClean="0"/>
              <a:t>Пример.   </a:t>
            </a:r>
            <a:r>
              <a:rPr lang="ru-RU" sz="3600" b="1" dirty="0">
                <a:solidFill>
                  <a:srgbClr val="0000CC"/>
                </a:solidFill>
              </a:rPr>
              <a:t>785+963=785+(963+7)-</a:t>
            </a:r>
            <a:r>
              <a:rPr lang="ru-RU" sz="3600" b="1" dirty="0" smtClean="0">
                <a:solidFill>
                  <a:srgbClr val="0000CC"/>
                </a:solidFill>
              </a:rPr>
              <a:t>7=785+970-7</a:t>
            </a:r>
            <a:r>
              <a:rPr lang="ru-RU" sz="3600" b="1" dirty="0">
                <a:solidFill>
                  <a:srgbClr val="0000CC"/>
                </a:solidFill>
              </a:rPr>
              <a:t>= 1748</a:t>
            </a:r>
          </a:p>
        </p:txBody>
      </p:sp>
    </p:spTree>
  </p:cSld>
  <p:clrMapOvr>
    <a:masterClrMapping/>
  </p:clrMapOvr>
  <p:transition spd="med" advTm="20000"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714356"/>
            <a:ext cx="8229600" cy="1285876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/>
              <a:t>Способы быстрого сложения и вычитания натуральных чисел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34" y="2214554"/>
            <a:ext cx="8229600" cy="438912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Если </a:t>
            </a:r>
            <a:r>
              <a:rPr lang="ru-RU" sz="3600" dirty="0"/>
              <a:t>одно из слагаемых увеличить на несколько единиц, а второе уменьшить на столько же единиц, то сумма не </a:t>
            </a:r>
            <a:r>
              <a:rPr lang="ru-RU" sz="3600" dirty="0" smtClean="0"/>
              <a:t>изменится</a:t>
            </a:r>
            <a:r>
              <a:rPr lang="ru-RU" sz="3600" dirty="0"/>
              <a:t>.</a:t>
            </a:r>
          </a:p>
          <a:p>
            <a:pPr>
              <a:buFont typeface="Wingdings" pitchFamily="2" charset="2"/>
              <a:buNone/>
            </a:pPr>
            <a:r>
              <a:rPr lang="ru-RU" sz="3600" dirty="0"/>
              <a:t>   </a:t>
            </a:r>
            <a:r>
              <a:rPr lang="ru-RU" sz="3600" dirty="0" smtClean="0"/>
              <a:t>Пример.   </a:t>
            </a:r>
            <a:r>
              <a:rPr lang="ru-RU" sz="3600" b="1" dirty="0">
                <a:solidFill>
                  <a:srgbClr val="0000CC"/>
                </a:solidFill>
              </a:rPr>
              <a:t>762+639=(762+8)+(639-8)=</a:t>
            </a:r>
            <a:r>
              <a:rPr lang="ru-RU" sz="3600" b="1" dirty="0" smtClean="0">
                <a:solidFill>
                  <a:srgbClr val="0000CC"/>
                </a:solidFill>
              </a:rPr>
              <a:t>770 +  </a:t>
            </a:r>
            <a:r>
              <a:rPr lang="ru-RU" sz="3600" b="1" dirty="0">
                <a:solidFill>
                  <a:srgbClr val="0000CC"/>
                </a:solidFill>
              </a:rPr>
              <a:t>631=1401</a:t>
            </a:r>
          </a:p>
        </p:txBody>
      </p:sp>
    </p:spTree>
  </p:cSld>
  <p:clrMapOvr>
    <a:masterClrMapping/>
  </p:clrMapOvr>
  <p:transition spd="med" advTm="2000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/>
      <p:bldP spid="8397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857232"/>
            <a:ext cx="8229600" cy="1285876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/>
              <a:t>Способы быстрого сложения и вычитания натуральных чисел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2143116"/>
            <a:ext cx="8229600" cy="4389120"/>
          </a:xfrm>
        </p:spPr>
        <p:txBody>
          <a:bodyPr>
            <a:normAutofit/>
          </a:bodyPr>
          <a:lstStyle/>
          <a:p>
            <a:pPr algn="just"/>
            <a:r>
              <a:rPr lang="ru-RU" sz="3600" dirty="0" smtClean="0"/>
              <a:t>Если </a:t>
            </a:r>
            <a:r>
              <a:rPr lang="ru-RU" sz="3600" dirty="0"/>
              <a:t>вычитаемое уменьшить на несколько единиц и уменьшаемое увеличить на столько же единиц, то разность не </a:t>
            </a:r>
            <a:r>
              <a:rPr lang="ru-RU" sz="3600" dirty="0" smtClean="0"/>
              <a:t>изменится</a:t>
            </a:r>
            <a:r>
              <a:rPr lang="ru-RU" sz="3600" dirty="0"/>
              <a:t>.</a:t>
            </a:r>
          </a:p>
          <a:p>
            <a:pPr>
              <a:buFont typeface="Wingdings" pitchFamily="2" charset="2"/>
              <a:buNone/>
            </a:pPr>
            <a:r>
              <a:rPr lang="ru-RU" sz="3600" dirty="0"/>
              <a:t>   </a:t>
            </a:r>
            <a:r>
              <a:rPr lang="ru-RU" sz="3600" dirty="0" smtClean="0"/>
              <a:t>Пример.  </a:t>
            </a:r>
            <a:r>
              <a:rPr lang="ru-RU" sz="3600" b="1" dirty="0">
                <a:solidFill>
                  <a:srgbClr val="0000CC"/>
                </a:solidFill>
              </a:rPr>
              <a:t>529-435=(529-5)-(435+5)=524-440=84</a:t>
            </a:r>
          </a:p>
        </p:txBody>
      </p:sp>
    </p:spTree>
  </p:cSld>
  <p:clrMapOvr>
    <a:masterClrMapping/>
  </p:clrMapOvr>
  <p:transition spd="med" advTm="20000"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571480"/>
            <a:ext cx="8229600" cy="142875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/>
              <a:t>Способы быстрого умножения и деления натуральных чисел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2000240"/>
            <a:ext cx="8534430" cy="4857760"/>
          </a:xfrm>
        </p:spPr>
        <p:txBody>
          <a:bodyPr>
            <a:noAutofit/>
          </a:bodyPr>
          <a:lstStyle/>
          <a:p>
            <a:pPr algn="just">
              <a:lnSpc>
                <a:spcPct val="90000"/>
              </a:lnSpc>
            </a:pPr>
            <a:r>
              <a:rPr lang="ru-RU" sz="2800" b="1" dirty="0"/>
              <a:t>Для получения единиц произведения перемножают единицы множителей, </a:t>
            </a:r>
            <a:endParaRPr lang="ru-RU" sz="2800" b="1" dirty="0" smtClean="0"/>
          </a:p>
          <a:p>
            <a:pPr algn="just">
              <a:lnSpc>
                <a:spcPct val="90000"/>
              </a:lnSpc>
            </a:pPr>
            <a:r>
              <a:rPr lang="ru-RU" sz="2800" b="1" dirty="0" smtClean="0"/>
              <a:t>для </a:t>
            </a:r>
            <a:r>
              <a:rPr lang="ru-RU" sz="2800" b="1" dirty="0"/>
              <a:t>получения десятков умножают десятки одного на единицы другого множителя и наоборот и результаты складывают, </a:t>
            </a:r>
            <a:endParaRPr lang="ru-RU" sz="2800" b="1" dirty="0" smtClean="0"/>
          </a:p>
          <a:p>
            <a:pPr algn="just">
              <a:lnSpc>
                <a:spcPct val="90000"/>
              </a:lnSpc>
            </a:pPr>
            <a:r>
              <a:rPr lang="ru-RU" sz="2800" b="1" dirty="0" smtClean="0"/>
              <a:t>для </a:t>
            </a:r>
            <a:r>
              <a:rPr lang="ru-RU" sz="2800" b="1" dirty="0"/>
              <a:t>получения сотен перемножают десятки.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/>
              <a:t>   </a:t>
            </a:r>
            <a:r>
              <a:rPr lang="ru-RU" sz="2800" b="1" dirty="0" smtClean="0"/>
              <a:t>Пример. 62∙58=3596   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/>
              <a:t>а) 8 ∙ 2=16</a:t>
            </a:r>
            <a:r>
              <a:rPr lang="ru-RU" sz="2800" b="1" dirty="0"/>
              <a:t>, пишем 6 помним 1.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/>
              <a:t>б) 8 ∙ 6+5 ∙ 2+1=59</a:t>
            </a:r>
            <a:r>
              <a:rPr lang="ru-RU" sz="2800" b="1" dirty="0"/>
              <a:t>, пишем 9,  </a:t>
            </a:r>
            <a:r>
              <a:rPr lang="ru-RU" sz="2800" b="1" dirty="0" smtClean="0"/>
              <a:t>помним </a:t>
            </a:r>
            <a:r>
              <a:rPr lang="ru-RU" sz="2800" b="1" dirty="0"/>
              <a:t>5.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 smtClean="0"/>
              <a:t>в) 5 ∙ 6+5=35</a:t>
            </a:r>
            <a:r>
              <a:rPr lang="ru-RU" sz="2800" b="1" dirty="0"/>
              <a:t>.</a:t>
            </a:r>
          </a:p>
          <a:p>
            <a:pPr algn="just">
              <a:lnSpc>
                <a:spcPct val="90000"/>
              </a:lnSpc>
              <a:buFont typeface="Wingdings" pitchFamily="2" charset="2"/>
              <a:buNone/>
            </a:pPr>
            <a:r>
              <a:rPr lang="ru-RU" sz="2800" b="1" dirty="0"/>
              <a:t>                      </a:t>
            </a:r>
          </a:p>
        </p:txBody>
      </p:sp>
    </p:spTree>
  </p:cSld>
  <p:clrMapOvr>
    <a:masterClrMapping/>
  </p:clrMapOvr>
  <p:transition spd="med" advTm="20000">
    <p:cover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714356"/>
            <a:ext cx="8229600" cy="84698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/>
              <a:t>Счёт на пальцах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35480"/>
            <a:ext cx="6000792" cy="463679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Способ  быстрого умножения чисел в пределах первого десятка на 9.   Допустим, нам нужно умножить 7 на 9. </a:t>
            </a:r>
          </a:p>
          <a:p>
            <a:pPr>
              <a:buNone/>
            </a:pPr>
            <a:r>
              <a:rPr lang="ru-RU" b="1" dirty="0" smtClean="0"/>
              <a:t>Повернём руки ладонями к себе и загнём седьмой палец (начиная считать от большого пальца слева). </a:t>
            </a:r>
          </a:p>
          <a:p>
            <a:pPr>
              <a:buNone/>
            </a:pPr>
            <a:r>
              <a:rPr lang="ru-RU" b="1" dirty="0" smtClean="0"/>
              <a:t>Число пальцев слева от загнутого будет равно десяткам, а справа - единицам искомого произведения.</a:t>
            </a:r>
          </a:p>
          <a:p>
            <a:endParaRPr lang="ru-RU" b="1" dirty="0"/>
          </a:p>
        </p:txBody>
      </p:sp>
      <p:pic>
        <p:nvPicPr>
          <p:cNvPr id="4" name="Рисунок 3" descr="http://pics.livejournal.com/gava/pic/000bp999"/>
          <p:cNvPicPr/>
          <p:nvPr/>
        </p:nvPicPr>
        <p:blipFill>
          <a:blip r:embed="rId2"/>
          <a:srcRect t="2590" b="17561"/>
          <a:stretch>
            <a:fillRect/>
          </a:stretch>
        </p:blipFill>
        <p:spPr bwMode="auto">
          <a:xfrm>
            <a:off x="6000760" y="2500306"/>
            <a:ext cx="292895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postupivuz.ru/img/liliana/1257368127_bi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142852"/>
            <a:ext cx="116459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500042"/>
            <a:ext cx="8643998" cy="121443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/>
              <a:t>Умножение чисел, у которых число </a:t>
            </a:r>
            <a:r>
              <a:rPr lang="ru-RU" sz="3600" b="1" dirty="0" err="1" smtClean="0"/>
              <a:t>десят-ков</a:t>
            </a:r>
            <a:r>
              <a:rPr lang="ru-RU" sz="3600" b="1" dirty="0" smtClean="0"/>
              <a:t> </a:t>
            </a:r>
            <a:r>
              <a:rPr lang="ru-RU" sz="3600" b="1" dirty="0"/>
              <a:t>одинаково, а сумма </a:t>
            </a:r>
            <a:r>
              <a:rPr lang="ru-RU" sz="3600" b="1" dirty="0" smtClean="0"/>
              <a:t>единиц равна </a:t>
            </a:r>
            <a:r>
              <a:rPr lang="ru-RU" sz="3600" b="1" dirty="0"/>
              <a:t>10 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714488"/>
            <a:ext cx="8821769" cy="3143272"/>
          </a:xfrm>
        </p:spPr>
        <p:txBody>
          <a:bodyPr/>
          <a:lstStyle/>
          <a:p>
            <a:r>
              <a:rPr lang="ru-RU" b="1" dirty="0"/>
              <a:t>Число десятков любого множителя умножить на число, которое больше на 1, затем перемножить отдельно единицы этих чисел и, наконец, к первому результату справа приписать второй.</a:t>
            </a:r>
          </a:p>
          <a:p>
            <a:pPr>
              <a:buFont typeface="Wingdings" pitchFamily="2" charset="2"/>
              <a:buNone/>
            </a:pPr>
            <a:r>
              <a:rPr lang="ru-RU" b="1" dirty="0"/>
              <a:t>   </a:t>
            </a:r>
            <a:r>
              <a:rPr lang="ru-RU" b="1" dirty="0" smtClean="0"/>
              <a:t>Пример.   204</a:t>
            </a:r>
            <a:r>
              <a:rPr lang="ru-RU" sz="2400" b="1" dirty="0" smtClean="0"/>
              <a:t> ∙ </a:t>
            </a:r>
            <a:r>
              <a:rPr lang="ru-RU" b="1" dirty="0" smtClean="0"/>
              <a:t>206=42024 </a:t>
            </a:r>
          </a:p>
          <a:p>
            <a:pPr>
              <a:buFont typeface="Wingdings" pitchFamily="2" charset="2"/>
              <a:buNone/>
            </a:pPr>
            <a:r>
              <a:rPr lang="ru-RU" b="1" dirty="0" smtClean="0"/>
              <a:t> а) 20</a:t>
            </a:r>
            <a:r>
              <a:rPr lang="ru-RU" sz="2400" b="1" dirty="0" smtClean="0"/>
              <a:t> ∙ </a:t>
            </a:r>
            <a:r>
              <a:rPr lang="ru-RU" b="1" dirty="0" smtClean="0"/>
              <a:t>(</a:t>
            </a:r>
            <a:r>
              <a:rPr lang="ru-RU" b="1" dirty="0"/>
              <a:t>20+1)=</a:t>
            </a:r>
            <a:r>
              <a:rPr lang="ru-RU" b="1" dirty="0" smtClean="0"/>
              <a:t>420,   пишем </a:t>
            </a:r>
            <a:r>
              <a:rPr lang="ru-RU" b="1" dirty="0"/>
              <a:t>420</a:t>
            </a:r>
          </a:p>
          <a:p>
            <a:pPr>
              <a:buFont typeface="Wingdings" pitchFamily="2" charset="2"/>
              <a:buNone/>
            </a:pPr>
            <a:r>
              <a:rPr lang="ru-RU" b="1" dirty="0"/>
              <a:t> </a:t>
            </a:r>
            <a:r>
              <a:rPr lang="ru-RU" b="1" dirty="0" smtClean="0"/>
              <a:t>б) 6</a:t>
            </a:r>
            <a:r>
              <a:rPr lang="ru-RU" sz="2400" b="1" dirty="0" smtClean="0"/>
              <a:t> ∙ </a:t>
            </a:r>
            <a:r>
              <a:rPr lang="ru-RU" b="1" dirty="0" smtClean="0"/>
              <a:t>4=24</a:t>
            </a:r>
            <a:r>
              <a:rPr lang="ru-RU" b="1" dirty="0"/>
              <a:t>, пишем 24</a:t>
            </a:r>
          </a:p>
        </p:txBody>
      </p:sp>
      <p:sp>
        <p:nvSpPr>
          <p:cNvPr id="4" name="Содержимое 3"/>
          <p:cNvSpPr txBox="1">
            <a:spLocks/>
          </p:cNvSpPr>
          <p:nvPr/>
        </p:nvSpPr>
        <p:spPr>
          <a:xfrm>
            <a:off x="500034" y="4786322"/>
            <a:ext cx="8229600" cy="707702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>
            <a:normAutofit fontScale="92500" lnSpcReduction="10000"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Задание: умножьте     38∙ 32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80008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5534561"/>
            <a:ext cx="8501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800080"/>
                </a:solidFill>
              </a:rPr>
              <a:t>Проверь себя!</a:t>
            </a:r>
          </a:p>
          <a:p>
            <a:pPr algn="ctr"/>
            <a:r>
              <a:rPr lang="ru-RU" sz="4000" dirty="0" smtClean="0"/>
              <a:t>38 ∙ 32=</a:t>
            </a:r>
            <a:r>
              <a:rPr lang="en-US" sz="4000" dirty="0" smtClean="0"/>
              <a:t>[</a:t>
            </a:r>
            <a:r>
              <a:rPr lang="ru-RU" sz="4000" dirty="0" smtClean="0"/>
              <a:t>3 ∙ 4</a:t>
            </a:r>
            <a:r>
              <a:rPr lang="en-US" sz="4000" dirty="0" smtClean="0"/>
              <a:t>=</a:t>
            </a:r>
            <a:r>
              <a:rPr lang="ru-RU" sz="4000" dirty="0" smtClean="0"/>
              <a:t>12, 8∙2=16</a:t>
            </a:r>
            <a:r>
              <a:rPr lang="en-US" sz="4000" dirty="0" smtClean="0"/>
              <a:t>]</a:t>
            </a:r>
            <a:r>
              <a:rPr lang="ru-RU" sz="4000" dirty="0" smtClean="0"/>
              <a:t>=1216</a:t>
            </a:r>
            <a:endParaRPr lang="ru-RU" sz="4000" dirty="0"/>
          </a:p>
        </p:txBody>
      </p:sp>
    </p:spTree>
  </p:cSld>
  <p:clrMapOvr>
    <a:masterClrMapping/>
  </p:clrMapOvr>
  <p:transition spd="med" advTm="20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i="1" dirty="0" smtClean="0"/>
              <a:t>Прием перекрестного умножения </a:t>
            </a:r>
            <a:br>
              <a:rPr lang="ru-RU" sz="3600" b="1" i="1" dirty="0" smtClean="0"/>
            </a:br>
            <a:r>
              <a:rPr lang="ru-RU" sz="3600" b="1" i="1" dirty="0" smtClean="0"/>
              <a:t>при действии с двузначными числами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000" b="1" dirty="0" smtClean="0">
                <a:solidFill>
                  <a:srgbClr val="800080"/>
                </a:solidFill>
              </a:rPr>
              <a:t>Древние греки и индусы в старину называли его «способом молнии» или «умножение крестиком»</a:t>
            </a:r>
            <a:endParaRPr lang="ru-RU" sz="3000" dirty="0" smtClean="0">
              <a:solidFill>
                <a:srgbClr val="800080"/>
              </a:solidFill>
            </a:endParaRPr>
          </a:p>
          <a:p>
            <a:pPr>
              <a:buNone/>
            </a:pPr>
            <a:r>
              <a:rPr lang="ru-RU" sz="3000" b="1" dirty="0" smtClean="0">
                <a:solidFill>
                  <a:srgbClr val="800080"/>
                </a:solidFill>
              </a:rPr>
              <a:t> Пример:      24 ∙ 32 = 768              </a:t>
            </a:r>
            <a:r>
              <a:rPr lang="ru-RU" b="1" dirty="0" smtClean="0"/>
              <a:t>               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dirty="0" smtClean="0"/>
              <a:t>Последовательно производим следующие действия:</a:t>
            </a:r>
          </a:p>
          <a:p>
            <a:pPr>
              <a:buNone/>
            </a:pPr>
            <a:r>
              <a:rPr lang="ru-RU" b="1" dirty="0" smtClean="0"/>
              <a:t>1.    4 ∙  2 = 8 – это последняя цифра результата.        </a:t>
            </a:r>
          </a:p>
          <a:p>
            <a:pPr>
              <a:buNone/>
            </a:pPr>
            <a:r>
              <a:rPr lang="ru-RU" b="1" dirty="0" smtClean="0"/>
              <a:t>2.    2 ∙  2 = 4; 4 ∙  3 = 12; 4 + 12 = 16.  </a:t>
            </a:r>
          </a:p>
          <a:p>
            <a:pPr>
              <a:buNone/>
            </a:pPr>
            <a:r>
              <a:rPr lang="ru-RU" b="1" dirty="0" smtClean="0"/>
              <a:t>      6 –  предпоследняя цифра в ответе, единицу запоминаем.</a:t>
            </a:r>
          </a:p>
          <a:p>
            <a:pPr>
              <a:buNone/>
            </a:pPr>
            <a:r>
              <a:rPr lang="ru-RU" b="1" dirty="0" smtClean="0"/>
              <a:t>3.    2 ∙  3 = 6,  6 + 1 = 7 – это первая цифра в ответе.</a:t>
            </a:r>
          </a:p>
          <a:p>
            <a:pPr>
              <a:buNone/>
            </a:pPr>
            <a:r>
              <a:rPr lang="ru-RU" b="1" dirty="0" smtClean="0"/>
              <a:t>            </a:t>
            </a:r>
          </a:p>
          <a:p>
            <a:pPr>
              <a:buNone/>
            </a:pPr>
            <a:r>
              <a:rPr lang="ru-RU" b="1" dirty="0" smtClean="0"/>
              <a:t>Ответ: 768.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Умножение однозначного или двухзначного числа на 37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428868"/>
            <a:ext cx="5072098" cy="3065156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/>
              <a:t> 2 ∙ 37 = 74   и   3 ∙ 37 = 111      </a:t>
            </a:r>
            <a:endParaRPr lang="ru-RU" sz="24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/>
              <a:t> </a:t>
            </a:r>
            <a:endParaRPr lang="ru-RU" sz="8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/>
              <a:t>37 ∙  6 = 37 ∙  3 ∙  2 = 111 ∙  2 =222</a:t>
            </a:r>
            <a:endParaRPr lang="ru-RU" sz="24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/>
              <a:t> </a:t>
            </a:r>
            <a:endParaRPr lang="ru-RU" sz="8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/>
              <a:t>37 ∙  8 = 37 ∙  (6+2) = 222 + 74 = 296</a:t>
            </a:r>
            <a:endParaRPr lang="ru-RU" sz="24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/>
              <a:t> </a:t>
            </a:r>
            <a:endParaRPr lang="ru-RU" sz="8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400" b="1" i="1" dirty="0" smtClean="0"/>
              <a:t>37 ∙  18 = 37 ∙  3 ∙  6 = 111 ∙  6 = 666</a:t>
            </a:r>
            <a:endParaRPr lang="ru-RU" sz="2400" b="1" dirty="0" smtClean="0"/>
          </a:p>
          <a:p>
            <a:pPr marL="0" indent="0">
              <a:spcBef>
                <a:spcPts val="0"/>
              </a:spcBef>
              <a:buNone/>
            </a:pPr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72132" y="1928802"/>
            <a:ext cx="2786082" cy="2234458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DE6C36"/>
              </a:buClr>
              <a:buSzPct val="95000"/>
            </a:pPr>
            <a:r>
              <a:rPr lang="ru-RU" sz="2400" b="1" i="1" dirty="0" smtClean="0">
                <a:solidFill>
                  <a:prstClr val="black"/>
                </a:solidFill>
              </a:rPr>
              <a:t>37</a:t>
            </a:r>
            <a:r>
              <a:rPr lang="ru-RU" sz="2400" b="1" i="1" dirty="0" smtClean="0"/>
              <a:t> ∙ </a:t>
            </a:r>
            <a:r>
              <a:rPr lang="ru-RU" sz="2400" b="1" i="1" dirty="0" smtClean="0">
                <a:solidFill>
                  <a:prstClr val="black"/>
                </a:solidFill>
              </a:rPr>
              <a:t>3=111</a:t>
            </a:r>
            <a:endParaRPr lang="ru-RU" sz="2400" dirty="0" smtClean="0">
              <a:solidFill>
                <a:prstClr val="black"/>
              </a:solidFill>
            </a:endParaRPr>
          </a:p>
          <a:p>
            <a:pPr marL="274320" lvl="0" indent="-274320">
              <a:spcBef>
                <a:spcPct val="20000"/>
              </a:spcBef>
              <a:buClr>
                <a:srgbClr val="DE6C36"/>
              </a:buClr>
              <a:buSzPct val="95000"/>
            </a:pPr>
            <a:r>
              <a:rPr lang="ru-RU" sz="2400" b="1" i="1" dirty="0" smtClean="0">
                <a:solidFill>
                  <a:prstClr val="black"/>
                </a:solidFill>
              </a:rPr>
              <a:t>37</a:t>
            </a:r>
            <a:r>
              <a:rPr lang="ru-RU" sz="2400" b="1" i="1" dirty="0" smtClean="0"/>
              <a:t> ∙ </a:t>
            </a:r>
            <a:r>
              <a:rPr lang="ru-RU" sz="2400" b="1" i="1" dirty="0" smtClean="0">
                <a:solidFill>
                  <a:prstClr val="black"/>
                </a:solidFill>
              </a:rPr>
              <a:t>6=222</a:t>
            </a:r>
            <a:endParaRPr lang="ru-RU" sz="2400" dirty="0" smtClean="0">
              <a:solidFill>
                <a:prstClr val="black"/>
              </a:solidFill>
            </a:endParaRPr>
          </a:p>
          <a:p>
            <a:pPr marL="274320" lvl="0" indent="-274320">
              <a:spcBef>
                <a:spcPct val="20000"/>
              </a:spcBef>
              <a:buClr>
                <a:srgbClr val="DE6C36"/>
              </a:buClr>
              <a:buSzPct val="95000"/>
            </a:pPr>
            <a:r>
              <a:rPr lang="ru-RU" sz="2400" b="1" i="1" dirty="0" smtClean="0">
                <a:solidFill>
                  <a:prstClr val="black"/>
                </a:solidFill>
              </a:rPr>
              <a:t>37</a:t>
            </a:r>
            <a:r>
              <a:rPr lang="ru-RU" sz="2400" b="1" i="1" dirty="0" smtClean="0"/>
              <a:t> ∙ </a:t>
            </a:r>
            <a:r>
              <a:rPr lang="ru-RU" sz="2400" b="1" i="1" dirty="0" smtClean="0">
                <a:solidFill>
                  <a:prstClr val="black"/>
                </a:solidFill>
              </a:rPr>
              <a:t>9=333</a:t>
            </a:r>
            <a:endParaRPr lang="ru-RU" sz="2400" dirty="0" smtClean="0">
              <a:solidFill>
                <a:prstClr val="black"/>
              </a:solidFill>
            </a:endParaRPr>
          </a:p>
          <a:p>
            <a:pPr marL="274320" lvl="0" indent="-274320">
              <a:spcBef>
                <a:spcPct val="20000"/>
              </a:spcBef>
              <a:buClr>
                <a:srgbClr val="DE6C36"/>
              </a:buClr>
              <a:buSzPct val="95000"/>
            </a:pPr>
            <a:r>
              <a:rPr lang="ru-RU" sz="2400" b="1" i="1" dirty="0" smtClean="0">
                <a:solidFill>
                  <a:prstClr val="black"/>
                </a:solidFill>
              </a:rPr>
              <a:t>37</a:t>
            </a:r>
            <a:r>
              <a:rPr lang="ru-RU" sz="2400" b="1" i="1" dirty="0" smtClean="0"/>
              <a:t> ∙ </a:t>
            </a:r>
            <a:r>
              <a:rPr lang="ru-RU" sz="2400" b="1" i="1" dirty="0" smtClean="0">
                <a:solidFill>
                  <a:prstClr val="black"/>
                </a:solidFill>
              </a:rPr>
              <a:t>12=444</a:t>
            </a:r>
          </a:p>
          <a:p>
            <a:pPr marL="274320" lvl="0" indent="-274320">
              <a:spcBef>
                <a:spcPct val="20000"/>
              </a:spcBef>
              <a:buClr>
                <a:srgbClr val="DE6C36"/>
              </a:buClr>
              <a:buSzPct val="95000"/>
            </a:pPr>
            <a:r>
              <a:rPr lang="ru-RU" sz="2400" b="1" i="1" dirty="0" smtClean="0"/>
              <a:t>37 ∙ 15=555 и </a:t>
            </a:r>
            <a:r>
              <a:rPr lang="ru-RU" sz="2400" b="1" i="1" dirty="0" err="1" smtClean="0"/>
              <a:t>т.д</a:t>
            </a:r>
            <a:endParaRPr lang="ru-RU" sz="2400" dirty="0" smtClean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00694" y="4786322"/>
            <a:ext cx="2857520" cy="1791260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DE6C36"/>
              </a:buClr>
              <a:buSzPct val="95000"/>
            </a:pPr>
            <a:r>
              <a:rPr lang="ru-RU" sz="2400" b="1" i="1" dirty="0" smtClean="0">
                <a:solidFill>
                  <a:prstClr val="black"/>
                </a:solidFill>
              </a:rPr>
              <a:t>7</a:t>
            </a:r>
            <a:r>
              <a:rPr lang="ru-RU" sz="2400" b="1" i="1" dirty="0" smtClean="0"/>
              <a:t> ∙ </a:t>
            </a:r>
            <a:r>
              <a:rPr lang="ru-RU" sz="2400" b="1" i="1" dirty="0" smtClean="0">
                <a:solidFill>
                  <a:prstClr val="black"/>
                </a:solidFill>
              </a:rPr>
              <a:t>11</a:t>
            </a:r>
            <a:r>
              <a:rPr lang="ru-RU" sz="2400" b="1" i="1" dirty="0" smtClean="0"/>
              <a:t> ∙ </a:t>
            </a:r>
            <a:r>
              <a:rPr lang="ru-RU" sz="2400" b="1" i="1" dirty="0" smtClean="0">
                <a:solidFill>
                  <a:prstClr val="black"/>
                </a:solidFill>
              </a:rPr>
              <a:t>13=1001</a:t>
            </a:r>
            <a:endParaRPr lang="ru-RU" sz="2400" b="1" dirty="0" smtClean="0">
              <a:solidFill>
                <a:prstClr val="black"/>
              </a:solidFill>
            </a:endParaRPr>
          </a:p>
          <a:p>
            <a:pPr marL="274320" lvl="0" indent="-274320">
              <a:spcBef>
                <a:spcPct val="20000"/>
              </a:spcBef>
              <a:buClr>
                <a:srgbClr val="DE6C36"/>
              </a:buClr>
              <a:buSzPct val="95000"/>
            </a:pPr>
            <a:r>
              <a:rPr lang="ru-RU" sz="2400" b="1" i="1" dirty="0" smtClean="0">
                <a:solidFill>
                  <a:prstClr val="black"/>
                </a:solidFill>
              </a:rPr>
              <a:t>77</a:t>
            </a:r>
            <a:r>
              <a:rPr lang="ru-RU" sz="2400" b="1" i="1" dirty="0" smtClean="0"/>
              <a:t> ∙ </a:t>
            </a:r>
            <a:r>
              <a:rPr lang="ru-RU" sz="2400" b="1" i="1" dirty="0" smtClean="0">
                <a:solidFill>
                  <a:prstClr val="black"/>
                </a:solidFill>
              </a:rPr>
              <a:t>13=1001</a:t>
            </a:r>
            <a:endParaRPr lang="ru-RU" sz="2400" b="1" dirty="0" smtClean="0">
              <a:solidFill>
                <a:prstClr val="black"/>
              </a:solidFill>
            </a:endParaRPr>
          </a:p>
          <a:p>
            <a:pPr marL="274320" lvl="0" indent="-274320">
              <a:spcBef>
                <a:spcPct val="20000"/>
              </a:spcBef>
              <a:buClr>
                <a:srgbClr val="DE6C36"/>
              </a:buClr>
              <a:buSzPct val="95000"/>
            </a:pPr>
            <a:r>
              <a:rPr lang="ru-RU" sz="2400" b="1" i="1" dirty="0" smtClean="0">
                <a:solidFill>
                  <a:prstClr val="black"/>
                </a:solidFill>
              </a:rPr>
              <a:t>77</a:t>
            </a:r>
            <a:r>
              <a:rPr lang="ru-RU" sz="2400" b="1" i="1" dirty="0" smtClean="0"/>
              <a:t> ∙ </a:t>
            </a:r>
            <a:r>
              <a:rPr lang="ru-RU" sz="2400" b="1" i="1" dirty="0" smtClean="0">
                <a:solidFill>
                  <a:prstClr val="black"/>
                </a:solidFill>
              </a:rPr>
              <a:t>26=2002</a:t>
            </a:r>
            <a:endParaRPr lang="ru-RU" sz="2400" b="1" dirty="0" smtClean="0">
              <a:solidFill>
                <a:prstClr val="black"/>
              </a:solidFill>
            </a:endParaRPr>
          </a:p>
          <a:p>
            <a:pPr marL="274320" lvl="0" indent="-274320">
              <a:spcBef>
                <a:spcPct val="20000"/>
              </a:spcBef>
              <a:buClr>
                <a:srgbClr val="DE6C36"/>
              </a:buClr>
              <a:buSzPct val="95000"/>
            </a:pPr>
            <a:r>
              <a:rPr lang="ru-RU" sz="2400" b="1" i="1" dirty="0" smtClean="0">
                <a:solidFill>
                  <a:prstClr val="black"/>
                </a:solidFill>
              </a:rPr>
              <a:t>77</a:t>
            </a:r>
            <a:r>
              <a:rPr lang="ru-RU" sz="2400" b="1" i="1" dirty="0" smtClean="0"/>
              <a:t> ∙ </a:t>
            </a:r>
            <a:r>
              <a:rPr lang="ru-RU" sz="2400" b="1" i="1" dirty="0" smtClean="0">
                <a:solidFill>
                  <a:prstClr val="black"/>
                </a:solidFill>
              </a:rPr>
              <a:t>39=3003 и </a:t>
            </a:r>
            <a:r>
              <a:rPr lang="ru-RU" sz="2400" b="1" i="1" dirty="0" err="1" smtClean="0">
                <a:solidFill>
                  <a:prstClr val="black"/>
                </a:solidFill>
              </a:rPr>
              <a:t>т.д</a:t>
            </a:r>
            <a:endParaRPr lang="ru-RU" sz="2400" b="1" dirty="0" smtClean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86314" y="4143380"/>
            <a:ext cx="40719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DE6C36"/>
              </a:buClr>
              <a:buSzPct val="95000"/>
            </a:pPr>
            <a:r>
              <a:rPr lang="ru-RU" sz="3200" b="1" dirty="0" smtClean="0">
                <a:solidFill>
                  <a:srgbClr val="FF0000"/>
                </a:solidFill>
              </a:rPr>
              <a:t>Легко запомнить!!!</a:t>
            </a:r>
            <a:endParaRPr lang="ru-RU" sz="3200" dirty="0" smtClean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1785926"/>
            <a:ext cx="25090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Запомни!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/>
              <a:t>Легко запомнить!!!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928802"/>
            <a:ext cx="8715436" cy="4429156"/>
          </a:xfrm>
          <a:solidFill>
            <a:schemeClr val="accent1">
              <a:lumMod val="20000"/>
              <a:lumOff val="80000"/>
            </a:schemeClr>
          </a:solidFill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3600" b="1" i="1" dirty="0" smtClean="0"/>
              <a:t> 11 ∙  11 =121</a:t>
            </a:r>
            <a:endParaRPr lang="ru-RU" sz="36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3600" b="1" i="1" dirty="0" smtClean="0"/>
              <a:t>111 ∙ 111 = 12321</a:t>
            </a:r>
            <a:endParaRPr lang="ru-RU" sz="36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3600" b="1" i="1" dirty="0" smtClean="0"/>
              <a:t>1111 ∙  1111 = 1234321 </a:t>
            </a:r>
            <a:endParaRPr lang="ru-RU" sz="36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3600" b="1" i="1" dirty="0" smtClean="0"/>
              <a:t>11111 ∙  11111 =123454321 </a:t>
            </a:r>
            <a:endParaRPr lang="ru-RU" sz="36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3600" b="1" i="1" dirty="0" smtClean="0"/>
              <a:t>..........................</a:t>
            </a:r>
            <a:endParaRPr lang="ru-RU" sz="36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4800" b="1" i="1" dirty="0" smtClean="0"/>
              <a:t>111111111 ∙  111111111 = 12345678987654321</a:t>
            </a:r>
            <a:endParaRPr lang="ru-RU" sz="4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42910" y="1000108"/>
            <a:ext cx="7858180" cy="528641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Ну-ка в сторону карандаши!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Ни костяшек. Ни ручек. Ни мела.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Устный счёт! Мы творим это дело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Только силой ума и души.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Числа сходятся где-то во тьме,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И глаза начинают светиться,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И кругом только умные лица,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tx1"/>
                </a:solidFill>
              </a:rPr>
              <a:t>Потому что считаем в уме.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                                               </a:t>
            </a:r>
          </a:p>
          <a:p>
            <a:pPr algn="r">
              <a:buNone/>
            </a:pPr>
            <a:r>
              <a:rPr lang="ru-RU" sz="2000" b="1" dirty="0" smtClean="0">
                <a:solidFill>
                  <a:schemeClr val="tx1"/>
                </a:solidFill>
              </a:rPr>
              <a:t>Валентин Берестов (1928-1998) </a:t>
            </a:r>
            <a:endParaRPr lang="ru-RU" sz="3200" b="1" dirty="0"/>
          </a:p>
        </p:txBody>
      </p:sp>
      <p:pic>
        <p:nvPicPr>
          <p:cNvPr id="3" name="Рисунок 2" descr="Валентин Берестов. Berestov Valentin"/>
          <p:cNvPicPr/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7286644" y="3571876"/>
            <a:ext cx="1526722" cy="1970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Картина Н.П. Богданова-Бельского «Устный счёт»</a:t>
            </a:r>
            <a:endParaRPr lang="ru-RU" dirty="0"/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4071934" y="1857364"/>
            <a:ext cx="4857784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34290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solidFill>
                  <a:srgbClr val="800080"/>
                </a:solidFill>
              </a:rPr>
              <a:t>Картина Н.П. Богданова-Бельского «Устный счёт» была написана в 1895 г., то есть более 110 лет назад.</a:t>
            </a:r>
          </a:p>
          <a:p>
            <a:pPr lvl="0" indent="34290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Посмотрите, как сосредоточенно думает мальчик, изображенный на переднем плане. Видно, нелегкую задачу дал учитель. Но этот ученик, наверно, скоро закончит работу, ошибки не должно быть: уж очень серьезно относится он к устному счету. А тот, который что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то шепчет на ухо учителю, кажется, уже решил задачу, только его ответ не совсем правильный. Смотрите: учитель слушает ученика внимательно, но на лице нет одобрения, значит, ученик сделал что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–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то не так. А может, учитель терпеливо ожидает, когда и другие сосчитают, и потому не спешит одобрить ответ?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8673" name="Рисунок 7" descr="http://bond1958.narod.ru/brein_ring/formula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3929058" y="5703817"/>
            <a:ext cx="4865929" cy="115418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14810" y="5072074"/>
            <a:ext cx="45720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42900" algn="ctr" fontAlgn="base">
              <a:spcBef>
                <a:spcPct val="0"/>
              </a:spcBef>
              <a:spcAft>
                <a:spcPct val="0"/>
              </a:spcAft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dirty="0" smtClean="0">
                <a:solidFill>
                  <a:srgbClr val="80008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А какую же задачу дал им учитель? Не сможем решить ее и мы? </a:t>
            </a:r>
            <a:endParaRPr lang="ru-RU" dirty="0" smtClean="0">
              <a:solidFill>
                <a:srgbClr val="800080"/>
              </a:solidFill>
              <a:latin typeface="Arial" pitchFamily="34" charset="0"/>
            </a:endParaRPr>
          </a:p>
        </p:txBody>
      </p:sp>
      <p:pic>
        <p:nvPicPr>
          <p:cNvPr id="9" name="Рисунок 8" descr="общ 003.jpg"/>
          <p:cNvPicPr>
            <a:picLocks noChangeAspect="1"/>
          </p:cNvPicPr>
          <p:nvPr/>
        </p:nvPicPr>
        <p:blipFill>
          <a:blip r:embed="rId4"/>
          <a:srcRect l="3753" t="49707" r="65356" b="27083"/>
          <a:stretch>
            <a:fillRect/>
          </a:stretch>
        </p:blipFill>
        <p:spPr>
          <a:xfrm rot="10800000">
            <a:off x="0" y="1857364"/>
            <a:ext cx="4014320" cy="41481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>Картина Н.П. Богданова-Бельского «Устный счёт»</a:t>
            </a:r>
            <a:endParaRPr lang="ru-RU" dirty="0"/>
          </a:p>
        </p:txBody>
      </p:sp>
      <p:pic>
        <p:nvPicPr>
          <p:cNvPr id="4" name="Содержимое 3" descr="http://pics.livejournal.com/aksenova_n/pic/00181w0b/s320x240"/>
          <p:cNvPicPr>
            <a:picLocks noGrp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6786578" y="1928802"/>
            <a:ext cx="1764792" cy="219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42844" y="2071678"/>
            <a:ext cx="657229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Художник изобразил на этой картине невыдуманных учеников и учителя. Учитель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Сергей Александрович Рачинский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, известный русский педагог, замечательный представитель русских образованных людей позапрошлого века. Он был доктором естественных наук и профессором ботаники Московского университета. В 1868 г. С. А. Рачинский решает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уйти в народ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. Он держит экзамен на звание учителя начальных классов. На свои средства открывает школу для  крестьянских  детей в селе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Татево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Смоленской губернии и становится в ней учителем. Его ученики так хорошо считали устно, что этому удивлялись все посетители школы. Не случайно, художник изобразил С. А. Рачинского вместе с его учениками именно на уроке устного решения задач.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Эта картина - гимн учителю и ученику!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общ 003.jpg"/>
          <p:cNvPicPr>
            <a:picLocks noChangeAspect="1"/>
          </p:cNvPicPr>
          <p:nvPr/>
        </p:nvPicPr>
        <p:blipFill>
          <a:blip r:embed="rId4"/>
          <a:srcRect l="3753" t="49707" r="65356" b="27083"/>
          <a:stretch>
            <a:fillRect/>
          </a:stretch>
        </p:blipFill>
        <p:spPr>
          <a:xfrm rot="10800000">
            <a:off x="6715140" y="4214818"/>
            <a:ext cx="2286016" cy="23622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2571744"/>
            <a:ext cx="914400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ВНИМАНИЕ!!!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643050"/>
            <a:ext cx="8104218" cy="2801947"/>
          </a:xfrm>
        </p:spPr>
        <p:txBody>
          <a:bodyPr/>
          <a:lstStyle/>
          <a:p>
            <a:pPr algn="just"/>
            <a:r>
              <a:rPr lang="ru-RU" sz="2500" b="1" dirty="0"/>
              <a:t>Можно очень просто умножать такие числа. </a:t>
            </a:r>
            <a:endParaRPr lang="ru-RU" sz="2500" b="1" dirty="0" smtClean="0"/>
          </a:p>
          <a:p>
            <a:pPr algn="just"/>
            <a:r>
              <a:rPr lang="ru-RU" sz="2500" b="1" dirty="0" smtClean="0"/>
              <a:t>К </a:t>
            </a:r>
            <a:r>
              <a:rPr lang="ru-RU" sz="2500" b="1" dirty="0"/>
              <a:t>одному из чисел надо прибавить количество единиц другого, умножить  на 10 и прибавить произведение единиц чисел. </a:t>
            </a:r>
            <a:endParaRPr lang="ru-RU" sz="2500" b="1" dirty="0" smtClean="0"/>
          </a:p>
          <a:p>
            <a:pPr algn="just"/>
            <a:r>
              <a:rPr lang="ru-RU" sz="2500" b="1" dirty="0" smtClean="0"/>
              <a:t>Пример 1.  16∙18</a:t>
            </a:r>
            <a:r>
              <a:rPr lang="ru-RU" sz="2500" b="1" dirty="0"/>
              <a:t>=(16+8</a:t>
            </a:r>
            <a:r>
              <a:rPr lang="ru-RU" sz="2500" b="1" dirty="0" smtClean="0"/>
              <a:t>) ∙ 10+6 ∙ 8=288</a:t>
            </a:r>
            <a:r>
              <a:rPr lang="ru-RU" sz="2500" b="1" dirty="0"/>
              <a:t>, или </a:t>
            </a:r>
            <a:endParaRPr lang="ru-RU" sz="2500" b="1" dirty="0" smtClean="0"/>
          </a:p>
          <a:p>
            <a:pPr algn="just"/>
            <a:r>
              <a:rPr lang="ru-RU" sz="2500" b="1" dirty="0" smtClean="0"/>
              <a:t>Пример 2.  17 ∙ 17</a:t>
            </a:r>
            <a:r>
              <a:rPr lang="ru-RU" sz="2500" b="1" dirty="0"/>
              <a:t>=(17+7</a:t>
            </a:r>
            <a:r>
              <a:rPr lang="ru-RU" sz="2500" b="1" dirty="0" smtClean="0"/>
              <a:t>) ∙ 10+7 ∙ 7=289</a:t>
            </a:r>
            <a:r>
              <a:rPr lang="ru-RU" sz="2500" b="1" dirty="0"/>
              <a:t>.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title"/>
          </p:nvPr>
        </p:nvSpPr>
        <p:spPr>
          <a:xfrm>
            <a:off x="285720" y="642918"/>
            <a:ext cx="8572560" cy="857257"/>
          </a:xfrm>
        </p:spPr>
        <p:txBody>
          <a:bodyPr>
            <a:normAutofit/>
          </a:bodyPr>
          <a:lstStyle/>
          <a:p>
            <a:r>
              <a:rPr lang="ru-RU" b="1" dirty="0"/>
              <a:t>Умножение чисел от </a:t>
            </a:r>
            <a:r>
              <a:rPr lang="ru-RU" b="1" dirty="0" smtClean="0"/>
              <a:t>10 </a:t>
            </a:r>
            <a:r>
              <a:rPr lang="ru-RU" b="1" dirty="0"/>
              <a:t>до </a:t>
            </a:r>
            <a:r>
              <a:rPr lang="ru-RU" b="1" dirty="0" smtClean="0"/>
              <a:t>20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14282" y="4429132"/>
            <a:ext cx="8501122" cy="8572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800080"/>
                </a:solidFill>
              </a:rPr>
              <a:t>Задание:  </a:t>
            </a:r>
            <a:r>
              <a:rPr lang="ru-RU" sz="3200" b="1" dirty="0" smtClean="0">
                <a:solidFill>
                  <a:srgbClr val="800080"/>
                </a:solidFill>
              </a:rPr>
              <a:t>Умножьте быстро </a:t>
            </a:r>
            <a:r>
              <a:rPr lang="ru-RU" sz="4400" b="1" dirty="0" smtClean="0">
                <a:solidFill>
                  <a:srgbClr val="800080"/>
                </a:solidFill>
              </a:rPr>
              <a:t>19 ∙ 13</a:t>
            </a:r>
            <a:endParaRPr lang="ru-RU" sz="4400" b="1" dirty="0">
              <a:solidFill>
                <a:srgbClr val="80008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5357826"/>
            <a:ext cx="70009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800080"/>
                </a:solidFill>
              </a:rPr>
              <a:t>Проверь себя!</a:t>
            </a:r>
          </a:p>
          <a:p>
            <a:pPr algn="ctr"/>
            <a:r>
              <a:rPr lang="ru-RU" sz="4000" dirty="0" smtClean="0"/>
              <a:t>19 ∙13=(19+3) ∙10 +9 ∙3=247</a:t>
            </a:r>
            <a:endParaRPr lang="ru-RU" sz="4000" dirty="0"/>
          </a:p>
        </p:txBody>
      </p:sp>
    </p:spTree>
  </p:cSld>
  <p:clrMapOvr>
    <a:masterClrMapping/>
  </p:clrMapOvr>
  <p:transition spd="slow" advClick="0" advTm="20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305800" cy="114300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Умножение на 11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500174"/>
            <a:ext cx="864399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6600"/>
              </a:buClr>
              <a:buSzPct val="125000"/>
              <a:buFont typeface="Arial" pitchFamily="34" charset="0"/>
              <a:buChar char="•"/>
            </a:pPr>
            <a:r>
              <a:rPr lang="ru-RU" sz="2400" b="1" dirty="0" smtClean="0"/>
              <a:t>  Чтобы двузначное число, сумма цифр которого не превышает 10, умножить на 11, надо цифры этого числа раздвинуть и поставить между ними сумму этих цифр.</a:t>
            </a:r>
          </a:p>
          <a:p>
            <a:pPr>
              <a:buClr>
                <a:srgbClr val="FF6600"/>
              </a:buClr>
              <a:buFont typeface="Arial" pitchFamily="34" charset="0"/>
              <a:buChar char="•"/>
            </a:pP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800080"/>
                </a:solidFill>
              </a:rPr>
              <a:t>Примеры:</a:t>
            </a:r>
          </a:p>
          <a:p>
            <a:pPr>
              <a:buClr>
                <a:srgbClr val="FF6600"/>
              </a:buClr>
            </a:pPr>
            <a:r>
              <a:rPr lang="ru-RU" sz="2400" b="1" dirty="0" smtClean="0">
                <a:solidFill>
                  <a:srgbClr val="800080"/>
                </a:solidFill>
              </a:rPr>
              <a:t>72 ∙ 11 = 7 (7 + 2) 2 = 792;</a:t>
            </a:r>
          </a:p>
          <a:p>
            <a:pPr>
              <a:buClr>
                <a:srgbClr val="FF6600"/>
              </a:buClr>
            </a:pPr>
            <a:r>
              <a:rPr lang="ru-RU" sz="2400" b="1" dirty="0" smtClean="0">
                <a:solidFill>
                  <a:srgbClr val="800080"/>
                </a:solidFill>
              </a:rPr>
              <a:t>35 ∙ 11 = 3 (3 + 5) 5 = 385.</a:t>
            </a:r>
          </a:p>
          <a:p>
            <a:pPr>
              <a:buClr>
                <a:srgbClr val="FF6600"/>
              </a:buClr>
              <a:buFont typeface="Arial" pitchFamily="34" charset="0"/>
              <a:buChar char="•"/>
            </a:pPr>
            <a:r>
              <a:rPr lang="ru-RU" sz="2400" b="1" dirty="0" smtClean="0"/>
              <a:t>  Чтобы умножить на 11 двузначное число, сумма цифр которого 10 или больше 10, надо мысленно раздвинуть цифры этого числа, поставить между ними сумму этих цифр, а затем к первой цифре прибавить единицу, а вторую и последнюю (третью) оставить без изменения.</a:t>
            </a:r>
          </a:p>
          <a:p>
            <a:pPr>
              <a:buClr>
                <a:srgbClr val="FF6600"/>
              </a:buClr>
              <a:buFont typeface="Arial" pitchFamily="34" charset="0"/>
              <a:buChar char="•"/>
            </a:pP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800080"/>
                </a:solidFill>
              </a:rPr>
              <a:t>Пример</a:t>
            </a:r>
            <a:r>
              <a:rPr lang="ru-RU" sz="2400" b="1" i="1" dirty="0" smtClean="0">
                <a:solidFill>
                  <a:srgbClr val="800080"/>
                </a:solidFill>
              </a:rPr>
              <a:t>.  </a:t>
            </a:r>
          </a:p>
          <a:p>
            <a:pPr>
              <a:buClr>
                <a:srgbClr val="FF6600"/>
              </a:buClr>
            </a:pPr>
            <a:r>
              <a:rPr lang="ru-RU" sz="2400" b="1" i="1" dirty="0" smtClean="0">
                <a:solidFill>
                  <a:srgbClr val="800080"/>
                </a:solidFill>
              </a:rPr>
              <a:t>   </a:t>
            </a:r>
            <a:r>
              <a:rPr lang="ru-RU" sz="2400" b="1" dirty="0" smtClean="0">
                <a:solidFill>
                  <a:srgbClr val="800080"/>
                </a:solidFill>
              </a:rPr>
              <a:t>94 ∙  11 = 9 (9 + 4) 4 = 9 (13) 4 = (9 + 1) 34 = 1034.</a:t>
            </a: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305800" cy="1143008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Умножение на 11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1785926"/>
            <a:ext cx="8501122" cy="8572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800080"/>
                </a:solidFill>
              </a:rPr>
              <a:t>Задание:  </a:t>
            </a:r>
            <a:r>
              <a:rPr lang="ru-RU" sz="3200" b="1" dirty="0" smtClean="0">
                <a:solidFill>
                  <a:srgbClr val="800080"/>
                </a:solidFill>
              </a:rPr>
              <a:t>Умножьте быстро </a:t>
            </a:r>
            <a:r>
              <a:rPr lang="ru-RU" sz="4400" b="1" dirty="0" smtClean="0">
                <a:solidFill>
                  <a:srgbClr val="800080"/>
                </a:solidFill>
              </a:rPr>
              <a:t>54 ∙ 11</a:t>
            </a:r>
            <a:endParaRPr lang="ru-RU" sz="4400" b="1" dirty="0">
              <a:solidFill>
                <a:srgbClr val="80008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00100" y="2857496"/>
            <a:ext cx="70009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800080"/>
                </a:solidFill>
              </a:rPr>
              <a:t>Проверь себя!</a:t>
            </a:r>
          </a:p>
          <a:p>
            <a:pPr algn="ctr"/>
            <a:r>
              <a:rPr lang="ru-RU" sz="4000" dirty="0" smtClean="0"/>
              <a:t>54 ∙11=5(5+4)4=594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000100" y="5357826"/>
            <a:ext cx="70009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800080"/>
                </a:solidFill>
              </a:rPr>
              <a:t>Проверь себя!</a:t>
            </a:r>
          </a:p>
          <a:p>
            <a:pPr algn="ctr"/>
            <a:r>
              <a:rPr lang="ru-RU" sz="4000" dirty="0" smtClean="0"/>
              <a:t>67 ∙11=6(6+7)7=737</a:t>
            </a:r>
            <a:endParaRPr lang="ru-RU" sz="40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4286256"/>
            <a:ext cx="8501122" cy="8572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800080"/>
                </a:solidFill>
              </a:rPr>
              <a:t>Задание:  </a:t>
            </a:r>
            <a:r>
              <a:rPr lang="ru-RU" sz="3200" b="1" dirty="0" smtClean="0">
                <a:solidFill>
                  <a:srgbClr val="800080"/>
                </a:solidFill>
              </a:rPr>
              <a:t>Умножьте быстро </a:t>
            </a:r>
            <a:r>
              <a:rPr lang="ru-RU" sz="4400" b="1" dirty="0" smtClean="0">
                <a:solidFill>
                  <a:srgbClr val="800080"/>
                </a:solidFill>
              </a:rPr>
              <a:t>67∙ 11</a:t>
            </a:r>
            <a:endParaRPr lang="ru-RU" sz="4400" b="1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305800" cy="928694"/>
          </a:xfrm>
        </p:spPr>
        <p:txBody>
          <a:bodyPr/>
          <a:lstStyle/>
          <a:p>
            <a:r>
              <a:rPr lang="ru-RU" sz="5400" b="1" i="1" dirty="0" smtClean="0"/>
              <a:t>Умножение на 22, 33, ..., 99</a:t>
            </a:r>
            <a:endParaRPr lang="ru-RU" sz="5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428736"/>
            <a:ext cx="87154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6600"/>
              </a:buClr>
              <a:buFont typeface="Cambria" pitchFamily="18" charset="0"/>
              <a:buChar char="•"/>
            </a:pPr>
            <a:r>
              <a:rPr lang="ru-RU" sz="2400" b="1" dirty="0" smtClean="0"/>
              <a:t> Чтобы двузначное число умножить на 22, 33, ..., 99, надо этот множитель представить в виде произведения однозначного числа (от 2 до 9) на 11, то есть 44 = 4 11; 55 = 5 ∙  11 и т.д. Затем произведение первых чисел умножить на 11.</a:t>
            </a:r>
          </a:p>
          <a:p>
            <a:pPr>
              <a:buClr>
                <a:srgbClr val="FF6600"/>
              </a:buClr>
              <a:buFont typeface="Cambria" pitchFamily="18" charset="0"/>
              <a:buChar char="•"/>
            </a:pPr>
            <a:r>
              <a:rPr lang="ru-RU" sz="2400" b="1" dirty="0" smtClean="0"/>
              <a:t> Пример 1.   24 ∙  22 = 24 ∙  2 ∙  11 = 48 ∙  11 = 528</a:t>
            </a:r>
          </a:p>
          <a:p>
            <a:pPr>
              <a:buClr>
                <a:srgbClr val="FF6600"/>
              </a:buClr>
              <a:buFont typeface="Cambria" pitchFamily="18" charset="0"/>
              <a:buChar char="•"/>
            </a:pPr>
            <a:r>
              <a:rPr lang="ru-RU" sz="2400" b="1" dirty="0" smtClean="0"/>
              <a:t> Пример 2.  23 ∙  33 = 23 ∙  3 ∙  11= 69 ∙  11 = 759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7158" y="4286256"/>
            <a:ext cx="8501122" cy="8572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800080"/>
                </a:solidFill>
              </a:rPr>
              <a:t>Задание:  </a:t>
            </a:r>
            <a:r>
              <a:rPr lang="ru-RU" sz="3200" b="1" dirty="0" smtClean="0">
                <a:solidFill>
                  <a:srgbClr val="800080"/>
                </a:solidFill>
              </a:rPr>
              <a:t>Умножьте  </a:t>
            </a:r>
            <a:r>
              <a:rPr lang="ru-RU" sz="4400" b="1" dirty="0" smtClean="0">
                <a:solidFill>
                  <a:srgbClr val="800080"/>
                </a:solidFill>
              </a:rPr>
              <a:t>18∙ 44</a:t>
            </a:r>
            <a:endParaRPr lang="ru-RU" sz="4400" b="1" dirty="0">
              <a:solidFill>
                <a:srgbClr val="80008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0100" y="5357826"/>
            <a:ext cx="700092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800080"/>
                </a:solidFill>
              </a:rPr>
              <a:t>Проверь себя!</a:t>
            </a:r>
          </a:p>
          <a:p>
            <a:pPr algn="ctr"/>
            <a:r>
              <a:rPr lang="ru-RU" sz="3600" dirty="0" smtClean="0"/>
              <a:t>18 ∙  44 = 18 ∙ 4 ∙ 11= 72 ∙  11 = 792</a:t>
            </a:r>
            <a:endParaRPr lang="ru-RU" sz="36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333375"/>
            <a:ext cx="7313612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/>
              <a:t>Умножение на 25</a:t>
            </a: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357298"/>
            <a:ext cx="8429684" cy="2643206"/>
          </a:xfrm>
        </p:spPr>
        <p:txBody>
          <a:bodyPr/>
          <a:lstStyle/>
          <a:p>
            <a:pPr marL="0" algn="just">
              <a:spcBef>
                <a:spcPts val="0"/>
              </a:spcBef>
            </a:pPr>
            <a:r>
              <a:rPr lang="ru-RU" b="1" dirty="0"/>
              <a:t>Чтобы умножить какое-нибудь число, нужно данное число разделить 4. </a:t>
            </a:r>
            <a:endParaRPr lang="ru-RU" b="1" dirty="0" smtClean="0"/>
          </a:p>
          <a:p>
            <a:pPr marL="0" algn="just">
              <a:spcBef>
                <a:spcPts val="0"/>
              </a:spcBef>
            </a:pPr>
            <a:r>
              <a:rPr lang="ru-RU" b="1" dirty="0" smtClean="0"/>
              <a:t>Ответ </a:t>
            </a:r>
            <a:r>
              <a:rPr lang="ru-RU" b="1" dirty="0"/>
              <a:t>- полные сотни, остаток – неполные (1, 2, 3 или 25, 50, 75). </a:t>
            </a:r>
            <a:endParaRPr lang="ru-RU" b="1" dirty="0" smtClean="0"/>
          </a:p>
          <a:p>
            <a:pPr marL="0" algn="just">
              <a:spcBef>
                <a:spcPts val="0"/>
              </a:spcBef>
            </a:pPr>
            <a:r>
              <a:rPr lang="ru-RU" b="1" dirty="0" smtClean="0"/>
              <a:t>Пример. 135</a:t>
            </a:r>
            <a:r>
              <a:rPr lang="ru-RU" sz="2800" b="1" dirty="0" smtClean="0"/>
              <a:t> ∙ </a:t>
            </a:r>
            <a:r>
              <a:rPr lang="ru-RU" b="1" dirty="0" smtClean="0"/>
              <a:t>25</a:t>
            </a:r>
            <a:r>
              <a:rPr lang="ru-RU" b="1" dirty="0"/>
              <a:t>=(135:4=100:4+35:4)=33 сотни, остаток 3 (или неполная сотня – 75)=3375.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158" y="3929066"/>
            <a:ext cx="8501122" cy="857256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800080"/>
                </a:solidFill>
              </a:rPr>
              <a:t>Задание:  </a:t>
            </a:r>
            <a:r>
              <a:rPr lang="ru-RU" sz="3200" b="1" dirty="0" smtClean="0">
                <a:solidFill>
                  <a:srgbClr val="800080"/>
                </a:solidFill>
              </a:rPr>
              <a:t>Умножьте быстро </a:t>
            </a:r>
            <a:r>
              <a:rPr lang="ru-RU" sz="4400" b="1" dirty="0" smtClean="0">
                <a:solidFill>
                  <a:srgbClr val="800080"/>
                </a:solidFill>
              </a:rPr>
              <a:t>126 ∙ 25</a:t>
            </a:r>
            <a:endParaRPr lang="ru-RU" sz="4400" b="1" dirty="0">
              <a:solidFill>
                <a:srgbClr val="80008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4929198"/>
            <a:ext cx="87154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800080"/>
                </a:solidFill>
              </a:rPr>
              <a:t>Проверь себя!</a:t>
            </a:r>
          </a:p>
          <a:p>
            <a:pPr algn="ctr"/>
            <a:r>
              <a:rPr lang="ru-RU" sz="3600" b="1" dirty="0" smtClean="0"/>
              <a:t>126:4=100:4+26:4= 31 сотня, остаток 2(или неполная сотня – 50)=3150</a:t>
            </a:r>
            <a:endParaRPr lang="ru-RU" sz="3600" b="1" dirty="0"/>
          </a:p>
        </p:txBody>
      </p:sp>
    </p:spTree>
  </p:cSld>
  <p:clrMapOvr>
    <a:masterClrMapping/>
  </p:clrMapOvr>
  <p:transition spd="slow" advClick="0" advTm="20000"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1000108"/>
            <a:ext cx="8643998" cy="114300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/>
              <a:t>Умножение на 5,</a:t>
            </a:r>
            <a:r>
              <a:rPr lang="en-US" sz="5400" b="1" dirty="0"/>
              <a:t> </a:t>
            </a:r>
            <a:r>
              <a:rPr lang="ru-RU" sz="5400" b="1" dirty="0"/>
              <a:t>на 50,</a:t>
            </a:r>
            <a:r>
              <a:rPr lang="en-US" sz="5400" b="1" dirty="0"/>
              <a:t> </a:t>
            </a:r>
            <a:r>
              <a:rPr lang="ru-RU" sz="5400" b="1" dirty="0"/>
              <a:t>на 25, на 125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2143116"/>
            <a:ext cx="8288367" cy="4714884"/>
          </a:xfrm>
        </p:spPr>
        <p:txBody>
          <a:bodyPr/>
          <a:lstStyle/>
          <a:p>
            <a:r>
              <a:rPr lang="ru-RU" dirty="0"/>
              <a:t>При умножении на эти числа можно воспользоваться</a:t>
            </a:r>
            <a:r>
              <a:rPr lang="en-US" dirty="0"/>
              <a:t> </a:t>
            </a:r>
            <a:r>
              <a:rPr lang="ru-RU" dirty="0"/>
              <a:t>следующими выражениями:</a:t>
            </a:r>
          </a:p>
          <a:p>
            <a:pPr>
              <a:buFont typeface="Wingdings" pitchFamily="2" charset="2"/>
              <a:buNone/>
            </a:pPr>
            <a:r>
              <a:rPr lang="ru-RU" sz="4000" b="1" dirty="0">
                <a:solidFill>
                  <a:srgbClr val="FF0000"/>
                </a:solidFill>
              </a:rPr>
              <a:t>   </a:t>
            </a:r>
            <a:r>
              <a:rPr lang="en-US" sz="4000" b="1" dirty="0" smtClean="0">
                <a:solidFill>
                  <a:srgbClr val="FF0000"/>
                </a:solidFill>
              </a:rPr>
              <a:t>a ∙ 5=a ∙ 10</a:t>
            </a:r>
            <a:r>
              <a:rPr lang="ru-RU" sz="4000" b="1" dirty="0">
                <a:solidFill>
                  <a:srgbClr val="FF0000"/>
                </a:solidFill>
              </a:rPr>
              <a:t>:</a:t>
            </a:r>
            <a:r>
              <a:rPr lang="en-US" sz="4000" b="1" dirty="0">
                <a:solidFill>
                  <a:srgbClr val="FF0000"/>
                </a:solidFill>
              </a:rPr>
              <a:t>2   </a:t>
            </a:r>
            <a:r>
              <a:rPr lang="en-US" sz="4000" b="1" dirty="0" smtClean="0">
                <a:solidFill>
                  <a:srgbClr val="FF0000"/>
                </a:solidFill>
              </a:rPr>
              <a:t>a ∙ 50=a ∙ 100</a:t>
            </a:r>
            <a:r>
              <a:rPr lang="ru-RU" sz="4000" b="1" dirty="0">
                <a:solidFill>
                  <a:srgbClr val="FF0000"/>
                </a:solidFill>
              </a:rPr>
              <a:t>:</a:t>
            </a:r>
            <a:r>
              <a:rPr lang="en-US" sz="4000" b="1" dirty="0">
                <a:solidFill>
                  <a:srgbClr val="FF0000"/>
                </a:solidFill>
              </a:rPr>
              <a:t>2  </a:t>
            </a:r>
          </a:p>
          <a:p>
            <a:pPr>
              <a:buFont typeface="Wingdings" pitchFamily="2" charset="2"/>
              <a:buNone/>
            </a:pPr>
            <a:r>
              <a:rPr lang="en-US" sz="4000" b="1" dirty="0">
                <a:solidFill>
                  <a:srgbClr val="FF0000"/>
                </a:solidFill>
              </a:rPr>
              <a:t> </a:t>
            </a:r>
            <a:r>
              <a:rPr lang="en-US" sz="4000" b="1" dirty="0" smtClean="0">
                <a:solidFill>
                  <a:srgbClr val="FF0000"/>
                </a:solidFill>
              </a:rPr>
              <a:t>a ∙ 25=a ∙ 100</a:t>
            </a:r>
            <a:r>
              <a:rPr lang="ru-RU" sz="4000" b="1" dirty="0">
                <a:solidFill>
                  <a:srgbClr val="FF0000"/>
                </a:solidFill>
              </a:rPr>
              <a:t>:</a:t>
            </a:r>
            <a:r>
              <a:rPr lang="en-US" sz="4000" b="1" dirty="0">
                <a:solidFill>
                  <a:srgbClr val="FF0000"/>
                </a:solidFill>
              </a:rPr>
              <a:t>4 </a:t>
            </a:r>
            <a:r>
              <a:rPr lang="ru-RU" sz="4000" b="1" dirty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en-US" sz="4000" b="1" dirty="0" smtClean="0">
                <a:solidFill>
                  <a:srgbClr val="FF0000"/>
                </a:solidFill>
              </a:rPr>
              <a:t> ∙ </a:t>
            </a:r>
            <a:r>
              <a:rPr lang="ru-RU" sz="4000" b="1" dirty="0" smtClean="0">
                <a:solidFill>
                  <a:srgbClr val="FF0000"/>
                </a:solidFill>
              </a:rPr>
              <a:t>125=а</a:t>
            </a:r>
            <a:r>
              <a:rPr lang="en-US" sz="4000" b="1" dirty="0" smtClean="0">
                <a:solidFill>
                  <a:srgbClr val="FF0000"/>
                </a:solidFill>
              </a:rPr>
              <a:t> ∙ </a:t>
            </a:r>
            <a:r>
              <a:rPr lang="ru-RU" sz="4000" b="1" dirty="0" smtClean="0">
                <a:solidFill>
                  <a:srgbClr val="FF0000"/>
                </a:solidFill>
              </a:rPr>
              <a:t>1000:8</a:t>
            </a:r>
            <a:endParaRPr lang="en-US" sz="4000" b="1" dirty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dirty="0" smtClean="0"/>
              <a:t>Пример1. 17</a:t>
            </a:r>
            <a:r>
              <a:rPr lang="en-US" b="1" dirty="0" smtClean="0"/>
              <a:t> ∙ </a:t>
            </a:r>
            <a:r>
              <a:rPr lang="ru-RU" dirty="0" smtClean="0"/>
              <a:t>5=17</a:t>
            </a:r>
            <a:r>
              <a:rPr lang="en-US" b="1" dirty="0" smtClean="0"/>
              <a:t> ∙ </a:t>
            </a:r>
            <a:r>
              <a:rPr lang="ru-RU" dirty="0" smtClean="0"/>
              <a:t>10:2=170:2=85</a:t>
            </a:r>
            <a:r>
              <a:rPr lang="en-US" dirty="0" smtClean="0"/>
              <a:t> </a:t>
            </a: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dirty="0" smtClean="0"/>
              <a:t>Пример 2. 43 </a:t>
            </a:r>
            <a:r>
              <a:rPr lang="en-US" b="1" dirty="0" smtClean="0"/>
              <a:t>∙ </a:t>
            </a:r>
            <a:r>
              <a:rPr lang="ru-RU" dirty="0" smtClean="0"/>
              <a:t>50=43</a:t>
            </a:r>
            <a:r>
              <a:rPr lang="en-US" b="1" dirty="0" smtClean="0"/>
              <a:t> ∙ </a:t>
            </a:r>
            <a:r>
              <a:rPr lang="ru-RU" dirty="0" smtClean="0"/>
              <a:t>100:2=4300:2=2150</a:t>
            </a: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dirty="0" smtClean="0"/>
              <a:t>Пример 3. 27</a:t>
            </a:r>
            <a:r>
              <a:rPr lang="en-US" b="1" dirty="0" smtClean="0"/>
              <a:t> ∙ </a:t>
            </a:r>
            <a:r>
              <a:rPr lang="ru-RU" dirty="0" smtClean="0"/>
              <a:t>25=27</a:t>
            </a:r>
            <a:r>
              <a:rPr lang="en-US" b="1" dirty="0" smtClean="0"/>
              <a:t> ∙ </a:t>
            </a:r>
            <a:r>
              <a:rPr lang="ru-RU" dirty="0" smtClean="0"/>
              <a:t>100:4=2700:4=675</a:t>
            </a:r>
            <a:endParaRPr lang="ru-RU" dirty="0"/>
          </a:p>
          <a:p>
            <a:pPr>
              <a:buFont typeface="Wingdings" pitchFamily="2" charset="2"/>
              <a:buNone/>
            </a:pPr>
            <a:r>
              <a:rPr lang="ru-RU" dirty="0" smtClean="0"/>
              <a:t>Пример 4. 96</a:t>
            </a:r>
            <a:r>
              <a:rPr lang="en-US" b="1" dirty="0" smtClean="0"/>
              <a:t> ∙ </a:t>
            </a:r>
            <a:r>
              <a:rPr lang="ru-RU" dirty="0" smtClean="0"/>
              <a:t>125=96:8</a:t>
            </a:r>
            <a:r>
              <a:rPr lang="en-US" b="1" dirty="0" smtClean="0"/>
              <a:t> ∙ </a:t>
            </a:r>
            <a:r>
              <a:rPr lang="ru-RU" dirty="0" smtClean="0"/>
              <a:t>1000=12</a:t>
            </a:r>
            <a:r>
              <a:rPr lang="ru-RU" sz="2800" dirty="0" smtClean="0"/>
              <a:t> ∙ 1</a:t>
            </a:r>
            <a:r>
              <a:rPr lang="ru-RU" dirty="0" smtClean="0"/>
              <a:t>000=12000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3071810"/>
            <a:ext cx="8501122" cy="1357322"/>
          </a:xfrm>
          <a:prstGeom prst="roundRect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Wingdings" pitchFamily="2" charset="2"/>
              <a:buNone/>
            </a:pPr>
            <a:r>
              <a:rPr lang="en-US" sz="4000" b="1" dirty="0" smtClean="0">
                <a:solidFill>
                  <a:srgbClr val="800080"/>
                </a:solidFill>
              </a:rPr>
              <a:t>a ∙ 5=a ∙ 10</a:t>
            </a:r>
            <a:r>
              <a:rPr lang="ru-RU" sz="4000" b="1" dirty="0" smtClean="0">
                <a:solidFill>
                  <a:srgbClr val="800080"/>
                </a:solidFill>
              </a:rPr>
              <a:t>:</a:t>
            </a:r>
            <a:r>
              <a:rPr lang="en-US" sz="4000" b="1" dirty="0" smtClean="0">
                <a:solidFill>
                  <a:srgbClr val="800080"/>
                </a:solidFill>
              </a:rPr>
              <a:t>2   </a:t>
            </a:r>
            <a:r>
              <a:rPr lang="ru-RU" sz="4000" b="1" dirty="0" smtClean="0">
                <a:solidFill>
                  <a:srgbClr val="800080"/>
                </a:solidFill>
              </a:rPr>
              <a:t>            </a:t>
            </a:r>
            <a:r>
              <a:rPr lang="en-US" sz="4000" b="1" dirty="0" smtClean="0">
                <a:solidFill>
                  <a:srgbClr val="800080"/>
                </a:solidFill>
              </a:rPr>
              <a:t>a ∙ 50=a ∙ 100</a:t>
            </a:r>
            <a:r>
              <a:rPr lang="ru-RU" sz="4000" b="1" dirty="0" smtClean="0">
                <a:solidFill>
                  <a:srgbClr val="800080"/>
                </a:solidFill>
              </a:rPr>
              <a:t>:</a:t>
            </a:r>
            <a:r>
              <a:rPr lang="en-US" sz="4000" b="1" dirty="0" smtClean="0">
                <a:solidFill>
                  <a:srgbClr val="800080"/>
                </a:solidFill>
              </a:rPr>
              <a:t>2  </a:t>
            </a:r>
          </a:p>
          <a:p>
            <a:pPr>
              <a:buFont typeface="Wingdings" pitchFamily="2" charset="2"/>
              <a:buNone/>
            </a:pPr>
            <a:r>
              <a:rPr lang="en-US" sz="4000" b="1" dirty="0" smtClean="0">
                <a:solidFill>
                  <a:schemeClr val="tx1"/>
                </a:solidFill>
              </a:rPr>
              <a:t>a ∙ 25=a ∙ 100</a:t>
            </a:r>
            <a:r>
              <a:rPr lang="ru-RU" sz="4000" b="1" dirty="0" smtClean="0">
                <a:solidFill>
                  <a:schemeClr val="tx1"/>
                </a:solidFill>
              </a:rPr>
              <a:t>:</a:t>
            </a:r>
            <a:r>
              <a:rPr lang="en-US" sz="4000" b="1" dirty="0" smtClean="0">
                <a:solidFill>
                  <a:schemeClr val="tx1"/>
                </a:solidFill>
              </a:rPr>
              <a:t>4 </a:t>
            </a:r>
            <a:r>
              <a:rPr lang="ru-RU" sz="4000" b="1" dirty="0" smtClean="0">
                <a:solidFill>
                  <a:schemeClr val="tx1"/>
                </a:solidFill>
              </a:rPr>
              <a:t>     </a:t>
            </a:r>
            <a:r>
              <a:rPr lang="ru-RU" sz="4000" b="1" dirty="0" smtClean="0">
                <a:solidFill>
                  <a:srgbClr val="800080"/>
                </a:solidFill>
              </a:rPr>
              <a:t>а</a:t>
            </a:r>
            <a:r>
              <a:rPr lang="en-US" sz="4000" b="1" dirty="0" smtClean="0">
                <a:solidFill>
                  <a:srgbClr val="800080"/>
                </a:solidFill>
              </a:rPr>
              <a:t> ∙ </a:t>
            </a:r>
            <a:r>
              <a:rPr lang="ru-RU" sz="4000" b="1" dirty="0" smtClean="0">
                <a:solidFill>
                  <a:srgbClr val="800080"/>
                </a:solidFill>
              </a:rPr>
              <a:t>125=а</a:t>
            </a:r>
            <a:r>
              <a:rPr lang="en-US" sz="4000" b="1" dirty="0" smtClean="0">
                <a:solidFill>
                  <a:srgbClr val="800080"/>
                </a:solidFill>
              </a:rPr>
              <a:t> ∙ </a:t>
            </a:r>
            <a:r>
              <a:rPr lang="ru-RU" sz="4000" b="1" dirty="0" smtClean="0">
                <a:solidFill>
                  <a:srgbClr val="800080"/>
                </a:solidFill>
              </a:rPr>
              <a:t>1000:8</a:t>
            </a:r>
            <a:endParaRPr lang="en-US" sz="4000" b="1" dirty="0">
              <a:solidFill>
                <a:srgbClr val="800080"/>
              </a:solidFill>
            </a:endParaRPr>
          </a:p>
        </p:txBody>
      </p:sp>
    </p:spTree>
  </p:cSld>
  <p:clrMapOvr>
    <a:masterClrMapping/>
  </p:clrMapOvr>
  <p:transition spd="slow" advClick="0" advTm="20000"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99345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solidFill>
                  <a:srgbClr val="800080"/>
                </a:solidFill>
              </a:rPr>
              <a:t>Задание: умножьте     824∙25</a:t>
            </a:r>
            <a:endParaRPr lang="ru-RU" sz="4400" b="1" dirty="0">
              <a:solidFill>
                <a:srgbClr val="80008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71538" y="2143116"/>
            <a:ext cx="70009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800080"/>
                </a:solidFill>
              </a:rPr>
              <a:t>Проверь себя!</a:t>
            </a:r>
          </a:p>
          <a:p>
            <a:pPr algn="ctr"/>
            <a:r>
              <a:rPr lang="ru-RU" sz="4000" dirty="0" smtClean="0"/>
              <a:t>824 ∙ 25=824:4 ∙ 100=20600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000100" y="5143512"/>
            <a:ext cx="70009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800080"/>
                </a:solidFill>
              </a:rPr>
              <a:t>Проверь себя!</a:t>
            </a:r>
          </a:p>
          <a:p>
            <a:pPr algn="ctr"/>
            <a:r>
              <a:rPr lang="ru-RU" sz="4000" dirty="0" smtClean="0"/>
              <a:t>348 ∙ 50=348:2 ∙ 100=17400</a:t>
            </a:r>
            <a:endParaRPr lang="ru-RU" sz="4000" dirty="0"/>
          </a:p>
        </p:txBody>
      </p:sp>
      <p:sp>
        <p:nvSpPr>
          <p:cNvPr id="8" name="Содержимое 3"/>
          <p:cNvSpPr txBox="1">
            <a:spLocks/>
          </p:cNvSpPr>
          <p:nvPr/>
        </p:nvSpPr>
        <p:spPr>
          <a:xfrm>
            <a:off x="428596" y="3857628"/>
            <a:ext cx="8229600" cy="993454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Задание: умножьте     348∙50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rgbClr val="80008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688</TotalTime>
  <Words>1841</Words>
  <Application>Microsoft Office PowerPoint</Application>
  <PresentationFormat>Экран (4:3)</PresentationFormat>
  <Paragraphs>179</Paragraphs>
  <Slides>27</Slides>
  <Notes>0</Notes>
  <HiddenSlides>0</HiddenSlides>
  <MMClips>1</MMClips>
  <ScaleCrop>false</ScaleCrop>
  <HeadingPairs>
    <vt:vector size="8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8" baseType="lpstr">
      <vt:lpstr>Arial</vt:lpstr>
      <vt:lpstr>Calibri</vt:lpstr>
      <vt:lpstr>Cambria</vt:lpstr>
      <vt:lpstr>Franklin Gothic Book</vt:lpstr>
      <vt:lpstr>Perpetua</vt:lpstr>
      <vt:lpstr>Tahoma</vt:lpstr>
      <vt:lpstr>Times New Roman</vt:lpstr>
      <vt:lpstr>Wingdings</vt:lpstr>
      <vt:lpstr>Wingdings 2</vt:lpstr>
      <vt:lpstr>Поток</vt:lpstr>
      <vt:lpstr>Формула</vt:lpstr>
      <vt:lpstr>Приемы быстрого счета</vt:lpstr>
      <vt:lpstr>Счёт на пальцах</vt:lpstr>
      <vt:lpstr>Умножение чисел от 10 до 20</vt:lpstr>
      <vt:lpstr>Умножение на 11</vt:lpstr>
      <vt:lpstr>Умножение на 11</vt:lpstr>
      <vt:lpstr>Умножение на 22, 33, ..., 99</vt:lpstr>
      <vt:lpstr>Умножение на 25</vt:lpstr>
      <vt:lpstr>Умножение на 5, на 50, на 25, на 125</vt:lpstr>
      <vt:lpstr>Презентация PowerPoint</vt:lpstr>
      <vt:lpstr>Возведение в квадрат чисел , оканчивающихся цифрой 5</vt:lpstr>
      <vt:lpstr>Увеличение и уменьшение суммы в выражении</vt:lpstr>
      <vt:lpstr>Умножение на число, оканчивающиеся на 5</vt:lpstr>
      <vt:lpstr>Умножение на число, оканчивающиеся на 5</vt:lpstr>
      <vt:lpstr>Умножение на число, оканчивающиеся на 5</vt:lpstr>
      <vt:lpstr>Деление на 5, на 50, на 25</vt:lpstr>
      <vt:lpstr>Способы быстрого сложения и вычитания натуральных чисел</vt:lpstr>
      <vt:lpstr>Способы быстрого сложения и вычитания натуральных чисел</vt:lpstr>
      <vt:lpstr>Способы быстрого сложения и вычитания натуральных чисел</vt:lpstr>
      <vt:lpstr>Способы быстрого умножения и деления натуральных чисел</vt:lpstr>
      <vt:lpstr>Умножение чисел, у которых число десят-ков одинаково, а сумма единиц равна 10 </vt:lpstr>
      <vt:lpstr>Прием перекрестного умножения  при действии с двузначными числами</vt:lpstr>
      <vt:lpstr>Умножение однозначного или двухзначного числа на 37</vt:lpstr>
      <vt:lpstr>Легко запомнить!!!</vt:lpstr>
      <vt:lpstr>Презентация PowerPoint</vt:lpstr>
      <vt:lpstr>Картина Н.П. Богданова-Бельского «Устный счёт»</vt:lpstr>
      <vt:lpstr>Картина Н.П. Богданова-Бельского «Устный счёт»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мир математики!</dc:title>
  <dc:creator>Тасенко</dc:creator>
  <cp:lastModifiedBy>Teacher</cp:lastModifiedBy>
  <cp:revision>133</cp:revision>
  <dcterms:created xsi:type="dcterms:W3CDTF">2009-12-04T03:22:14Z</dcterms:created>
  <dcterms:modified xsi:type="dcterms:W3CDTF">2020-10-24T08:47:22Z</dcterms:modified>
</cp:coreProperties>
</file>