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0A589B-46B2-4E7B-BEB4-2F5E419713DD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D40922A-13B8-4874-B450-89208765F6C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persons/8236/konstantin-korovin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culture.ru/persons/9420/savva-mamontov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ulture.ru/persons/8760/vsevolod-meierkhold" TargetMode="External"/><Relationship Id="rId3" Type="http://schemas.openxmlformats.org/officeDocument/2006/relationships/hyperlink" Target="https://www.culture.ru/movies/1976/aleksandr-golovin" TargetMode="External"/><Relationship Id="rId7" Type="http://schemas.openxmlformats.org/officeDocument/2006/relationships/hyperlink" Target="https://www.culture.ru/persons/8304/igor-stravinskii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culture.ru/persons/8299/modest-musorgskii" TargetMode="External"/><Relationship Id="rId5" Type="http://schemas.openxmlformats.org/officeDocument/2006/relationships/hyperlink" Target="https://www.culture.ru/materials/97497/barin-kotoryi-zazhigal-zvezdy-sergei-dyagilev" TargetMode="External"/><Relationship Id="rId4" Type="http://schemas.openxmlformats.org/officeDocument/2006/relationships/hyperlink" Target="https://www.culture.ru/persons/8302/nikolai-rimskii-korsakov" TargetMode="External"/><Relationship Id="rId9" Type="http://schemas.openxmlformats.org/officeDocument/2006/relationships/hyperlink" Target="https://www.culture.ru/books/69/maskara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persons/9331/leon-bakst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culture.ru/institutes/10163/aleksandrinskii-teat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persons/8960/aleksandr-benua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sz="1600" dirty="0" smtClean="0"/>
              <a:t>Подготовила </a:t>
            </a:r>
          </a:p>
          <a:p>
            <a:pPr algn="r"/>
            <a:r>
              <a:rPr lang="ru-RU" sz="1600" dirty="0" smtClean="0"/>
              <a:t>Аристова А.Г.</a:t>
            </a:r>
          </a:p>
          <a:p>
            <a:pPr algn="r"/>
            <a:r>
              <a:rPr lang="ru-RU" sz="1600" dirty="0" smtClean="0"/>
              <a:t>Учитель ИЗО</a:t>
            </a:r>
          </a:p>
          <a:p>
            <a:pPr algn="r"/>
            <a:r>
              <a:rPr lang="ru-RU" sz="1600" dirty="0" smtClean="0"/>
              <a:t>Школа№183 Центрального района Санкт-Петербурга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Театральные художники Серебряного века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атр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230858"/>
            <a:ext cx="6248400" cy="4167683"/>
          </a:xfrm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781800" y="2143116"/>
            <a:ext cx="1984248" cy="392909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Работа над костюмом начинается с эскизов. Их выполняет художник. Он же оформляет вообще весь спектакль. Профессия театрального художника очень многогранна. Он является и дизайнером сцены, и декоратором, и художником. Немаловажно при этом и взаимодействие с режиссёром: только совместная работа позволяет реализовать творческий замысел постановки, ее задумку. Кстати, в каждом театре есть декоративно-бутафорский цех. Здесь изготавливают предметы, которые используются в спектаклях. Для создания декораций применяют самые разные материалы: папье-маше, дерево, гипс, холст.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1800" y="1142984"/>
            <a:ext cx="1981200" cy="100013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>Чем занимается </a:t>
            </a:r>
            <a:r>
              <a:rPr lang="ru-RU" smtClean="0"/>
              <a:t>театральный художник?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679573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/>
              <a:t>Мстислав </a:t>
            </a:r>
            <a:r>
              <a:rPr lang="ru-RU" sz="2600" dirty="0" err="1"/>
              <a:t>Добужинский</a:t>
            </a:r>
            <a:endParaRPr lang="ru-RU" sz="2600" dirty="0"/>
          </a:p>
          <a:p>
            <a:r>
              <a:rPr lang="ru-RU" b="0" dirty="0"/>
              <a:t>Свои первые театральные работы Мстислав </a:t>
            </a:r>
            <a:r>
              <a:rPr lang="ru-RU" b="0" dirty="0" err="1"/>
              <a:t>Добужинский</a:t>
            </a:r>
            <a:r>
              <a:rPr lang="ru-RU" b="0" dirty="0"/>
              <a:t> выполнил по заказу </a:t>
            </a:r>
            <a:r>
              <a:rPr lang="ru-RU" b="0" dirty="0" smtClean="0"/>
              <a:t> </a:t>
            </a:r>
            <a:r>
              <a:rPr lang="ru-RU" b="0" dirty="0"/>
              <a:t>Одним из самых удачных стало оформление спектакля по тургеневской пьесе «Месяц в деревне».</a:t>
            </a:r>
            <a:endParaRPr lang="ru-RU" dirty="0"/>
          </a:p>
        </p:txBody>
      </p:sp>
      <p:pic>
        <p:nvPicPr>
          <p:cNvPr id="10" name="Содержимое 9" descr="Добужинский.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3429000"/>
            <a:ext cx="4040188" cy="2484563"/>
          </a:xfrm>
        </p:spPr>
      </p:pic>
      <p:pic>
        <p:nvPicPr>
          <p:cNvPr id="11" name="Содержимое 10" descr="Добужинский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071688"/>
            <a:ext cx="4011533" cy="264319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cap="all" dirty="0" smtClean="0">
                <a:solidFill>
                  <a:srgbClr val="FFFF00"/>
                </a:solidFill>
              </a:rPr>
              <a:t>В  </a:t>
            </a:r>
            <a:r>
              <a:rPr lang="ru-RU" sz="1600" b="1" i="1" dirty="0" smtClean="0">
                <a:solidFill>
                  <a:srgbClr val="FFFF00"/>
                </a:solidFill>
              </a:rPr>
              <a:t>XIX </a:t>
            </a:r>
            <a:r>
              <a:rPr lang="ru-RU" sz="1600" b="1" i="1" dirty="0">
                <a:solidFill>
                  <a:srgbClr val="FFFF00"/>
                </a:solidFill>
              </a:rPr>
              <a:t>— начале ХХ века художники часто не только писали картины, но и оформляли театральные сцены. Многие из них работали для Русских сезонов Сергея Дягилева и создавали </a:t>
            </a:r>
            <a:r>
              <a:rPr lang="ru-RU" sz="1600" b="1" i="1" dirty="0" smtClean="0">
                <a:solidFill>
                  <a:srgbClr val="FFFF00"/>
                </a:solidFill>
              </a:rPr>
              <a:t>декорации.</a:t>
            </a:r>
            <a:br>
              <a:rPr lang="ru-RU" sz="1600" b="1" i="1" dirty="0" smtClean="0">
                <a:solidFill>
                  <a:srgbClr val="FFFF00"/>
                </a:solidFill>
              </a:rPr>
            </a:br>
            <a:r>
              <a:rPr lang="ru-RU" sz="1600" b="1" i="1" dirty="0" smtClean="0">
                <a:solidFill>
                  <a:srgbClr val="FFFF00"/>
                </a:solidFill>
              </a:rPr>
              <a:t>Московской </a:t>
            </a:r>
            <a:r>
              <a:rPr lang="ru-RU" sz="1600" b="1" i="1" dirty="0">
                <a:solidFill>
                  <a:srgbClr val="FFFF00"/>
                </a:solidFill>
              </a:rPr>
              <a:t>частной оперы Саввы Мамонтова, Большого и </a:t>
            </a:r>
            <a:r>
              <a:rPr lang="ru-RU" sz="1600" b="1" i="1" dirty="0" err="1">
                <a:solidFill>
                  <a:srgbClr val="FFFF00"/>
                </a:solidFill>
              </a:rPr>
              <a:t>Мариинского</a:t>
            </a:r>
            <a:r>
              <a:rPr lang="ru-RU" sz="1600" b="1" i="1" dirty="0">
                <a:solidFill>
                  <a:srgbClr val="FFFF00"/>
                </a:solidFill>
              </a:rPr>
              <a:t> театров. 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3"/>
          </p:nvPr>
        </p:nvSpPr>
        <p:spPr>
          <a:xfrm>
            <a:off x="4643439" y="2000240"/>
            <a:ext cx="1785950" cy="357190"/>
          </a:xfrm>
        </p:spPr>
        <p:txBody>
          <a:bodyPr>
            <a:normAutofit lnSpcReduction="10000"/>
          </a:bodyPr>
          <a:lstStyle/>
          <a:p>
            <a:endParaRPr lang="ru-RU" sz="1800" dirty="0" smtClean="0"/>
          </a:p>
          <a:p>
            <a:endParaRPr lang="ru-RU" sz="5500" i="1" dirty="0"/>
          </a:p>
          <a:p>
            <a:endParaRPr lang="ru-R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Корровин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797721"/>
            <a:ext cx="6248400" cy="5033958"/>
          </a:xfrm>
        </p:spPr>
      </p:pic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000" dirty="0"/>
              <a:t>Первые шаги в качестве художника-сценографа </a:t>
            </a:r>
            <a:r>
              <a:rPr lang="ru-RU" sz="1000" dirty="0">
                <a:hlinkClick r:id="rId3"/>
              </a:rPr>
              <a:t>Константин Коровин</a:t>
            </a:r>
            <a:r>
              <a:rPr lang="ru-RU" sz="1000" dirty="0"/>
              <a:t> сделал в частной опере </a:t>
            </a:r>
            <a:r>
              <a:rPr lang="ru-RU" sz="1000" dirty="0">
                <a:hlinkClick r:id="rId4"/>
              </a:rPr>
              <a:t>Саввы Мамонтова</a:t>
            </a:r>
            <a:r>
              <a:rPr lang="ru-RU" sz="1000" dirty="0"/>
              <a:t>. Там в 1885 году он оформил «</a:t>
            </a:r>
            <a:r>
              <a:rPr lang="ru-RU" sz="1000" dirty="0" err="1"/>
              <a:t>Виндзорских</a:t>
            </a:r>
            <a:r>
              <a:rPr lang="ru-RU" sz="1000" dirty="0"/>
              <a:t> проказниц» </a:t>
            </a:r>
            <a:r>
              <a:rPr lang="ru-RU" sz="1000" dirty="0" err="1"/>
              <a:t>Отто</a:t>
            </a:r>
            <a:r>
              <a:rPr lang="ru-RU" sz="1000" dirty="0"/>
              <a:t> Николаи. В следующие 15 лет Коровин работал в театре Мамонтова над десятком постановок — среди них «Аида», «Самсон и </a:t>
            </a:r>
            <a:r>
              <a:rPr lang="ru-RU" sz="1000" dirty="0" err="1"/>
              <a:t>Далила</a:t>
            </a:r>
            <a:r>
              <a:rPr lang="ru-RU" sz="1000" dirty="0"/>
              <a:t>» </a:t>
            </a:r>
            <a:r>
              <a:rPr lang="ru-RU" sz="1000" dirty="0" err="1"/>
              <a:t>и</a:t>
            </a:r>
            <a:r>
              <a:rPr lang="ru-RU" sz="1000" dirty="0"/>
              <a:t> «</a:t>
            </a:r>
            <a:r>
              <a:rPr lang="ru-RU" sz="1000" dirty="0" err="1"/>
              <a:t>Хованщина</a:t>
            </a:r>
            <a:r>
              <a:rPr lang="ru-RU" sz="1000" dirty="0"/>
              <a:t>».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Константин Коровин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оловин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112139"/>
            <a:ext cx="6248400" cy="4405122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3200" dirty="0"/>
              <a:t>В Большой театр </a:t>
            </a:r>
            <a:r>
              <a:rPr lang="ru-RU" sz="3200" dirty="0">
                <a:hlinkClick r:id="rId3"/>
              </a:rPr>
              <a:t>Александр Головин</a:t>
            </a:r>
            <a:r>
              <a:rPr lang="ru-RU" sz="3200" dirty="0"/>
              <a:t> попал по рекомендации Василия Поленова — здесь он создал декорации для опер «Ледяной дом» Арсения </a:t>
            </a:r>
            <a:r>
              <a:rPr lang="ru-RU" sz="3200" dirty="0" err="1"/>
              <a:t>Корещенко</a:t>
            </a:r>
            <a:r>
              <a:rPr lang="ru-RU" sz="3200" dirty="0"/>
              <a:t> и «</a:t>
            </a:r>
            <a:r>
              <a:rPr lang="ru-RU" sz="3200" dirty="0" err="1"/>
              <a:t>Псковитянка</a:t>
            </a:r>
            <a:r>
              <a:rPr lang="ru-RU" sz="3200" dirty="0"/>
              <a:t>» </a:t>
            </a:r>
            <a:r>
              <a:rPr lang="ru-RU" sz="3200" dirty="0">
                <a:hlinkClick r:id="rId4"/>
              </a:rPr>
              <a:t>Николая Римского-Корсакова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Работал Головин и для «Русских сезонов» </a:t>
            </a:r>
            <a:r>
              <a:rPr lang="ru-RU" sz="3200" dirty="0">
                <a:hlinkClick r:id="rId5"/>
              </a:rPr>
              <a:t>Дягилева</a:t>
            </a:r>
            <a:r>
              <a:rPr lang="ru-RU" sz="3200" dirty="0" smtClean="0"/>
              <a:t> в Париже — он оформил оперу «Борис Годунов» </a:t>
            </a:r>
            <a:r>
              <a:rPr lang="ru-RU" sz="3200" dirty="0">
                <a:hlinkClick r:id="rId6"/>
              </a:rPr>
              <a:t>Модеста Мусоргского</a:t>
            </a:r>
            <a:r>
              <a:rPr lang="ru-RU" sz="3200" dirty="0" smtClean="0"/>
              <a:t> и балет «Жар-птица» </a:t>
            </a:r>
            <a:r>
              <a:rPr lang="ru-RU" sz="3200" dirty="0">
                <a:hlinkClick r:id="rId7"/>
              </a:rPr>
              <a:t>Игоря Стравинского</a:t>
            </a:r>
            <a:r>
              <a:rPr lang="ru-RU" sz="3200" dirty="0" smtClean="0"/>
              <a:t>. Готовил постановки и для </a:t>
            </a:r>
            <a:r>
              <a:rPr lang="ru-RU" sz="3200" dirty="0" err="1" smtClean="0"/>
              <a:t>Мариинского</a:t>
            </a:r>
            <a:r>
              <a:rPr lang="ru-RU" sz="3200" dirty="0" smtClean="0"/>
              <a:t> театра: всего он оформил там 15 спектаклей. Вместе с </a:t>
            </a:r>
            <a:r>
              <a:rPr lang="ru-RU" sz="3200" dirty="0">
                <a:hlinkClick r:id="rId8"/>
              </a:rPr>
              <a:t>Всеволодом Мейерхольдом</a:t>
            </a:r>
            <a:r>
              <a:rPr lang="ru-RU" sz="3200" dirty="0" smtClean="0"/>
              <a:t> Головин поставил «Орфея и </a:t>
            </a:r>
            <a:r>
              <a:rPr lang="ru-RU" sz="3200" dirty="0" err="1" smtClean="0"/>
              <a:t>Эвридику</a:t>
            </a:r>
            <a:r>
              <a:rPr lang="ru-RU" sz="3200" dirty="0" smtClean="0"/>
              <a:t>», «Электру» и «Каменного гостя». Мейерхольд писал: </a:t>
            </a:r>
            <a:r>
              <a:rPr lang="ru-RU" sz="3200" i="1" dirty="0" smtClean="0"/>
              <a:t>«Два имени никогда не исчезнут из моей памяти: Головин и покойный Николай Сапунов, это те, кому, как и мне, приоткрыты были потайные двери в страну чудес»</a:t>
            </a:r>
            <a:r>
              <a:rPr lang="ru-RU" sz="3200" dirty="0" smtClean="0"/>
              <a:t>. Последней совместной работой Мейерхольда и Головина стал </a:t>
            </a:r>
            <a:r>
              <a:rPr lang="ru-RU" sz="3200" dirty="0" err="1" smtClean="0"/>
              <a:t>лермонтовский</a:t>
            </a:r>
            <a:r>
              <a:rPr lang="ru-RU" sz="3200" dirty="0" smtClean="0"/>
              <a:t> </a:t>
            </a:r>
            <a:r>
              <a:rPr lang="ru-RU" sz="3200" dirty="0">
                <a:hlinkClick r:id="rId9"/>
              </a:rPr>
              <a:t>«Маскарад»</a:t>
            </a:r>
            <a:r>
              <a:rPr lang="ru-RU" sz="3200" dirty="0" smtClean="0"/>
              <a:t>. Головин для этого спектакля написал около четырех тысяч рисунков и эскизов декораций, тканей и реквизита. После революции их творческий союз распался. В 1925 году во </a:t>
            </a:r>
            <a:r>
              <a:rPr lang="ru-RU" sz="3200" dirty="0" err="1" smtClean="0"/>
              <a:t>МХАТе</a:t>
            </a:r>
            <a:r>
              <a:rPr lang="ru-RU" sz="3200" dirty="0" smtClean="0"/>
              <a:t> Головин оформил «Женитьбу Фигаро», а также «Отелло» — этот спектакль для художника стал последним.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Головин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акст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766932"/>
            <a:ext cx="6248400" cy="5095535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Одной из первых театральных работ </a:t>
            </a:r>
            <a:r>
              <a:rPr lang="ru-RU" dirty="0">
                <a:hlinkClick r:id="rId3"/>
              </a:rPr>
              <a:t>Льва </a:t>
            </a:r>
            <a:r>
              <a:rPr lang="ru-RU" dirty="0" err="1">
                <a:hlinkClick r:id="rId3"/>
              </a:rPr>
              <a:t>Бакста</a:t>
            </a:r>
            <a:r>
              <a:rPr lang="ru-RU" dirty="0"/>
              <a:t> был балет «Фея кукол» Йозефа Байера, поставленный в 1900 году. </a:t>
            </a:r>
            <a:r>
              <a:rPr lang="ru-RU" dirty="0" err="1"/>
              <a:t>Бакст</a:t>
            </a:r>
            <a:r>
              <a:rPr lang="ru-RU" dirty="0"/>
              <a:t> много работал для Эрмитажного и </a:t>
            </a:r>
            <a:r>
              <a:rPr lang="ru-RU" dirty="0">
                <a:hlinkClick r:id="rId4"/>
              </a:rPr>
              <a:t>Александринского</a:t>
            </a:r>
            <a:r>
              <a:rPr lang="ru-RU" dirty="0"/>
              <a:t> театров. Позже он сотрудничал с Русскими сезонами Сергея Дягилева, благодаря которым его узнали в Европе. </a:t>
            </a:r>
            <a:r>
              <a:rPr lang="ru-RU" dirty="0" err="1"/>
              <a:t>Бакст</a:t>
            </a:r>
            <a:r>
              <a:rPr lang="ru-RU" dirty="0"/>
              <a:t> декорировал балеты «Клеопатра», «</a:t>
            </a:r>
            <a:r>
              <a:rPr lang="ru-RU" dirty="0" err="1"/>
              <a:t>Шехерезада</a:t>
            </a:r>
            <a:r>
              <a:rPr lang="ru-RU" dirty="0"/>
              <a:t>», «Карнавал» и другие. Особенно художнику удавались античные и восточные произведения. Как театральный художник </a:t>
            </a:r>
            <a:r>
              <a:rPr lang="ru-RU" dirty="0" err="1"/>
              <a:t>Бакст</a:t>
            </a:r>
            <a:r>
              <a:rPr lang="ru-RU" dirty="0"/>
              <a:t> достиг особенного мастерства в создании костюмов. Модели, придуманные </a:t>
            </a:r>
            <a:r>
              <a:rPr lang="ru-RU" dirty="0" err="1"/>
              <a:t>Бакстом</a:t>
            </a:r>
            <a:r>
              <a:rPr lang="ru-RU" dirty="0"/>
              <a:t>, не только нашли свое место на сцене, но и серьезно повлияли на мировую моду того времени.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Лев </a:t>
            </a:r>
            <a:r>
              <a:rPr lang="ru-RU" dirty="0" err="1"/>
              <a:t>Бакст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ну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015289"/>
            <a:ext cx="6248400" cy="4598822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Первой театральной работой </a:t>
            </a:r>
            <a:r>
              <a:rPr lang="ru-RU" dirty="0">
                <a:hlinkClick r:id="rId3"/>
              </a:rPr>
              <a:t>Александра Бенуа</a:t>
            </a:r>
            <a:r>
              <a:rPr lang="ru-RU" dirty="0"/>
              <a:t> стало оформление одноактной оперы «Месть Амура» в Эрмитажном театре в 1900 году. Через два года он уже работал над грандиозной оперой «Гибель богов» Вагнера на сцене </a:t>
            </a:r>
            <a:r>
              <a:rPr lang="ru-RU" dirty="0" err="1"/>
              <a:t>Мариинского</a:t>
            </a:r>
            <a:r>
              <a:rPr lang="ru-RU" dirty="0"/>
              <a:t> театра, а затем — над балетом «Павильон </a:t>
            </a:r>
            <a:r>
              <a:rPr lang="ru-RU" dirty="0" err="1"/>
              <a:t>Армиды</a:t>
            </a:r>
            <a:r>
              <a:rPr lang="ru-RU" dirty="0"/>
              <a:t>» Черепнина, к которому он к тому же написал либретто</a:t>
            </a:r>
            <a:r>
              <a:rPr lang="ru-RU" dirty="0" smtClean="0"/>
              <a:t>.</a:t>
            </a:r>
          </a:p>
          <a:p>
            <a:r>
              <a:rPr lang="ru-RU" dirty="0"/>
              <a:t>В Европе Бенуа прославился благодаря участию в Русских сезонах Дягилева: он оформил балеты «Сильфиды», «Жизель», «Соловей». Но лучше всего ему удались декорации к балету Стравинского «Петрушка», к которому он также написал либретто. Бенуа много работал и со Станиславским в МХТ — он оформлял пьесы Мольера «Мнимый больной» и «Тартюф», «Хозяйку гостиницы» Гольдони.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Бенуа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173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Театральные художники Серебряного века</vt:lpstr>
      <vt:lpstr>         Чем занимается театральный художник?</vt:lpstr>
      <vt:lpstr>В  XIX — начале ХХ века художники часто не только писали картины, но и оформляли театральные сцены. Многие из них работали для Русских сезонов Сергея Дягилева и создавали декорации. Московской частной оперы Саввы Мамонтова, Большого и Мариинского театров. </vt:lpstr>
      <vt:lpstr>Константин Коровин </vt:lpstr>
      <vt:lpstr>Александр Головин </vt:lpstr>
      <vt:lpstr>Лев Бакст </vt:lpstr>
      <vt:lpstr>Александр Бенуа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Театральные художники Серебряного века</dc:title>
  <dc:creator>teacher</dc:creator>
  <cp:lastModifiedBy>teacher</cp:lastModifiedBy>
  <cp:revision>9</cp:revision>
  <dcterms:created xsi:type="dcterms:W3CDTF">2021-03-02T14:12:20Z</dcterms:created>
  <dcterms:modified xsi:type="dcterms:W3CDTF">2021-03-02T14:52:50Z</dcterms:modified>
</cp:coreProperties>
</file>