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>
      <p:cViewPr varScale="1">
        <p:scale>
          <a:sx n="84" d="100"/>
          <a:sy n="84" d="100"/>
        </p:scale>
        <p:origin x="1374" y="7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>
            <a:extLst>
              <a:ext uri="{FF2B5EF4-FFF2-40B4-BE49-F238E27FC236}">
                <a16:creationId xmlns:a16="http://schemas.microsoft.com/office/drawing/2014/main" xmlns="" id="{1D7CB361-B1AE-44C1-A512-639F4C4BB920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063DAC8-2C8A-464C-B3D2-472A0564365A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B82BC64-97F1-4580-A364-33B2C4E966BA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980E93D-B290-4499-A8FF-5E76C3CF5313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E644C45A-FD19-4CD6-B68E-6D6152572846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AD07963-9C12-4A5B-A85A-C6778CA764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03D6845-C016-4AE2-B8CE-6785C10ECA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91E60-8B71-48EF-9928-D7C73A15413D}" type="datetimeFigureOut">
              <a:rPr lang="en-US"/>
              <a:t>6/8/2021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FC06F31-4C3B-4F6D-A9F1-2184551F1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573D94F-1882-46B4-9E8B-E87ECD5190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B0A23A-99B3-428F-A1FC-436AC892C84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21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69799-4BF8-41D2-8B0F-8ED1A0096DBA}" type="datetimeFigureOut">
              <a:rPr lang="en-US"/>
              <a:t>6/8/2021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Image Placeholder 7">
            <a:extLst>
              <a:ext uri="{FF2B5EF4-FFF2-40B4-BE49-F238E27FC236}">
                <a16:creationId xmlns:a16="http://schemas.microsoft.com/office/drawing/2014/main" xmlns="" id="{6F2945E7-464E-44ED-BC96-F64EE6A609C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Notes Placeholder 8">
            <a:extLst>
              <a:ext uri="{FF2B5EF4-FFF2-40B4-BE49-F238E27FC236}">
                <a16:creationId xmlns:a16="http://schemas.microsoft.com/office/drawing/2014/main" xmlns="" id="{177DA5BE-77D2-413E-B10F-986082C6D091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" name="Header Placeholder 9">
            <a:extLst>
              <a:ext uri="{FF2B5EF4-FFF2-40B4-BE49-F238E27FC236}">
                <a16:creationId xmlns:a16="http://schemas.microsoft.com/office/drawing/2014/main" xmlns="" id="{85B85BD4-4556-4AEA-A99D-05503AD074E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002AC8E-D83D-463E-8C11-18B8530F5144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C0BC6354-B0AA-4932-861A-E4E023DF8F8A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11981EC4-98F2-4B98-A36F-B8280E0F567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DC682E6C-9167-46B5-BD04-B54B70215EB0}" type="slidenum"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13879-2C91-424F-8041-953554E5D08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59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8A7124D3-F20B-4F51-BAC2-DF9970626152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FA503D9A-248A-45F2-8EB3-3537C138C019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2547D2-B2D1-417F-BFEE-561221F350FE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C3FE1ED6-D02C-44A7-9C89-915958C1CF8A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A47483-DC79-4281-9C91-6D0742C569F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7C94845E-5114-44CB-9428-17BB1B46ECD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EC5E2808-0C0F-407D-A080-26B0CC3FECD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53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23EA28BF-D641-4AFF-8ACD-8CA1F5899D9A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ECCE52EB-BAE1-4C99-A3C7-705E6CD79AEC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33AC60-328C-44C9-AAE6-B3FC8389C2AB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3A5BBC94-7C4C-4D4D-9103-F3BE994345B1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E8AE42-81F1-49AE-A998-AA25CC4698B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86831611-D364-4280-9CF5-D9C2A6B9F7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D88437DE-ADE2-4FDD-BCDE-CD18F6DDF0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144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0E6D8F5F-57EE-4191-9AED-100D88BF5966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EA07F40C-08A7-40FE-BEB1-FCC93CEABB96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D97515-914F-4810-8A69-3665FA63910A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4FEA5CC2-AC73-4669-AD7A-69014FDA2CD0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20DDCF-4E23-4FB0-8CB6-D237DFC3A9D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142E2C89-6ABA-46B7-B338-254B577E289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BAC29015-8CAA-47F1-BEC3-D4DFCA326FA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39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2797FF1F-F843-43A4-AC69-9A3ACE49A06D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CA34869D-1F7D-4BB0-B171-2EC4C1735286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88F8A0-3195-481D-9D40-A0DB8AB6F9D6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C55D26F4-23E1-40D8-BE9F-C4A69CC2A781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26D57C-E485-4E09-9FCA-64C4D3C5C1A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0DE28238-9CAC-45B4-A778-BDA342BA071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3C21926B-B26C-4D4D-9D01-34CA45F2762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65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586956C5-B34A-4254-B40F-C1EFA32BAA27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4EABD32F-157B-4362-A60B-B634C4898EF3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6CC91E-0755-46C2-9A7E-D70F4A9A52E1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B77E7D6F-917F-4A49-9FEB-CFAB0CF0CDF3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34B4D6-FB18-437A-98BC-E4860E9BA6B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52CD041D-9964-42E9-80C4-008CCA19EE7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E6CBEB20-9FA6-41F9-A5FC-B87C9676364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056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9B4F8867-5015-4D3B-87BE-6B9B1514A51D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3376D4A7-8B23-4339-92C7-815DC1D4C22F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225E80-DCD0-4CBA-A470-8F6EFB3CFE86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ECA5D5E8-3819-4D70-BE88-48DB2333A199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EB6440-8CD5-411B-952E-0B5E65A5A146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0C5D708A-3319-4DBE-832F-C47DD78FD34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F062371A-5578-49A3-99F9-7A5671CFD6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44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8B565BA9-A4BC-4FB3-A878-A5670047300D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0F26AC60-4936-4B73-AA15-0B12F238825D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FEDFBD-13E4-4945-B464-75A15AA0295B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16AD2DFA-2790-4829-B919-369763A4A12C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3B7B4E-0509-4054-9CCD-8B23784F114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3D0E9158-F765-4664-9CAC-D147CFF295E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E88E0065-DC25-4049-B01B-0ACF535EBEB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147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FE126CF1-E979-4EE4-853F-397C26CF5791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43CC6A84-308A-4AF4-AB01-EDC9B02719D3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A20BD1-8C4F-400B-8117-5466F3FB2D4C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BF71B00D-6B42-4913-BB37-3712DDE20947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16FC00-5083-4E86-A8B9-596ED1EA326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ED1CAA3E-F9ED-489F-BBA6-A6B13881CB5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221C1939-79DF-49FD-B431-66F7B4AC853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27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>
            <a:extLst>
              <a:ext uri="{FF2B5EF4-FFF2-40B4-BE49-F238E27FC236}">
                <a16:creationId xmlns:a16="http://schemas.microsoft.com/office/drawing/2014/main" xmlns="" id="{28AA1BF3-6C01-4C1F-9203-04308B749324}"/>
              </a:ext>
            </a:extLst>
          </p:cNvPr>
          <p:cNvSpPr txBox="1">
            <a:spLocks noGrp="1"/>
          </p:cNvSpPr>
          <p:nvPr/>
        </p:nvSpPr>
        <p:spPr>
          <a:xfrm>
            <a:off x="4281488" y="0"/>
            <a:ext cx="3276600" cy="53657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369799-4BF8-41D2-8B0F-8ED1A0096DBA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6/8/2021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>
            <a:extLst>
              <a:ext uri="{FF2B5EF4-FFF2-40B4-BE49-F238E27FC236}">
                <a16:creationId xmlns:a16="http://schemas.microsoft.com/office/drawing/2014/main" xmlns="" id="{08331642-9E3F-4ACD-9B83-0ECB3E23A33C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85FE12-B630-4A54-97E1-E3561682D8C3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xmlns="" id="{00FE7F5C-3AD8-4DE8-B091-C934FA37D3BB}"/>
              </a:ext>
            </a:extLst>
          </p:cNvPr>
          <p:cNvSpPr txBox="1">
            <a:spLocks noGrp="1"/>
          </p:cNvSpPr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7F745B-4FB9-4DDE-9EEB-1F78D2652A1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xmlns="" id="{2EC9A670-152E-41E7-8074-69D47A06886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xmlns="" id="{8E53594B-1573-4F98-923D-7C2F7DCBA4E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125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2B11B4-7EC8-4B7F-A623-DA5379211C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51CA800-0ECF-4211-A728-10B04A98D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816EC18-7677-4C51-AEA7-31782A2616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F73CC5-15A9-46FB-8A5F-5F7417D4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837BD8-9C55-45E9-BB59-3D6ED7139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9F1857AE-4AC7-47A9-932C-6E00F6B2C0D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529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CD5281-763F-400C-AD54-6E507442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A24DF70-CCA0-478B-A066-432BBB7CD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999" y="1769040"/>
            <a:ext cx="9071640" cy="49892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6CA0D2-BBAD-401A-BDD6-A418640D8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7EA057-8484-432D-BA12-5EC9DDD29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5096D6-0DEE-46AC-B408-7FF6371AB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17254D45-F81C-4835-9648-C0A387435E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78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D9514D2-F96F-4EB2-AFAD-61A1F5404A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5C92BE6-80AF-4153-80B3-DC4131D5B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E61DB5-6D47-46F1-AC10-7773E710B8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6DB32D-EAE9-4D8E-BC10-6D2D3FDF8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E3D6FE-FEF4-43F3-AE77-E231DCAB6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B5B3600-3126-46C3-8023-639FA155DB1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45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2E447D-861E-4E7D-8F21-14E022E53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A73A3F2-5000-4079-806B-47F278D0F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99" y="1769040"/>
            <a:ext cx="9071640" cy="4989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B341F9-2536-482B-93D6-D92FEEA0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0140ABE-C881-4AAC-87DC-566043DAC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220C8E-AEEF-48E7-A0E8-B9D25C32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9A5433E4-952D-4D99-B92E-1E88B92766D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885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D739694-2468-4BA6-A8B1-8A2D7603F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D68B83-0D58-4DB0-AD39-B6FF610A8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5621EB-01E2-4D4A-8DCF-F29FB9E063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D613297-7740-4CC7-90DE-03672FEFC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541A16-C918-4C47-BF0D-9207D4063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B72024D-D176-4997-AD18-5D95975C737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81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DD26FD-C1F3-4051-B120-645461673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729A78D-7B22-406F-BD2F-AF830FDBDC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F3CC364-310E-43E6-93D3-D7A94C3B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A3E2DB4-0576-4F8E-8E93-561C94B6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4DC2BFA-DC61-417E-AE82-0AD98A2FF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94D2933-59FB-468D-8983-81B30119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FC96AF6C-F0E4-460A-B1E8-E061E469671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0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5B0201-107D-4196-B71B-74EF42F8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7E42D9A-34D9-486D-B02B-5BE378F5FC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6AB3DFC-D399-4E50-9906-645A572A6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F35C7C5-343D-418A-9949-E270FFDA1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7AFDCB5-F9DB-4F73-815B-EAFBE6000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296D569-E2E5-4E13-9228-F9EB75C9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F2B9278-46B0-4C7B-B1EF-43375BB62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C7AA37D-189A-407C-A8A4-917D6E15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B480727-3030-4744-89AB-95D603EB273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96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1BF6D2-603A-49C4-9DAC-9D01C746D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A7C6467-A8E3-4C34-B26C-F259B746B1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8B5ED11-4D7A-4707-9057-80F95C34F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5205890-AFFA-40BE-A29D-562AB7CF1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C581BAEA-D1AB-4C42-BC0E-69F1E39B595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5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CD3D1C9-6448-4BA0-8CCD-8DCB393217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63850F3-4266-4CEA-A5B4-5F6015AA2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42E5C7B-2B0E-4C75-9DA4-F34EF5F6A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CAE918FD-36E2-4D6D-9419-6B133AE0430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66499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EEEC5E-76F7-4B8B-9F86-CEAAD2FEF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EE211F-E792-45CE-8BB0-66D16DBA8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6D457E0-3D63-4435-A629-09E5AE274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4BE4388-88BC-4492-A4F9-C90CD07CDF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6FE898A-60F3-4A19-BDA9-5BE5BB70E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86F4DE7-CE2B-402B-A380-97136412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CF7A0DD7-46C9-4559-B2F4-FF365406757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25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59ADFCC-8146-4D36-8191-1035D385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EB3BA67-57F2-4B64-A0E6-C49D17BBD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F3B38DF-0AF3-4260-9031-E8AC5802B9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00AB90-11F1-443A-9D08-1C9108FA3C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AAEB39B-1F90-490E-B07B-8C6EC8B0A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262EABF-7CFF-4E08-9C7C-E168634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C85BE95-84F7-444E-BB7F-A8E5F0C07E2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62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D12C616-C183-4330-87B7-945562AB3C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17B3C44-9203-4ADB-B1C8-B5EA0BB183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9B7DEC-C2ED-48C4-8A8C-77B36083ABC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92F7603-F10D-4123-9343-9BBFE371D6B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DC64742-B83F-4DB1-9448-833D08A0AE4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EC85123-BACF-4982-A896-547F1290AAAB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Arial Unicode MS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8C361A-8554-447C-BE4F-348AF0AC410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48360" y="180000"/>
            <a:ext cx="9071640" cy="7379675"/>
          </a:xfrm>
        </p:spPr>
        <p:txBody>
          <a:bodyPr/>
          <a:lstStyle/>
          <a:p>
            <a:pPr lvl="0"/>
            <a:r>
              <a:rPr lang="ru-RU" i="1" dirty="0">
                <a:solidFill>
                  <a:srgbClr val="FF420E"/>
                </a:solidFill>
                <a:latin typeface="Times New Roman" pitchFamily="18"/>
              </a:rPr>
              <a:t>Трудности общения </a:t>
            </a:r>
            <a:br>
              <a:rPr lang="ru-RU" i="1" dirty="0">
                <a:solidFill>
                  <a:srgbClr val="FF420E"/>
                </a:solidFill>
                <a:latin typeface="Times New Roman" pitchFamily="18"/>
              </a:rPr>
            </a:br>
            <a:r>
              <a:rPr lang="ru-RU" i="1" dirty="0">
                <a:solidFill>
                  <a:srgbClr val="FF420E"/>
                </a:solidFill>
                <a:latin typeface="Times New Roman" pitchFamily="18"/>
              </a:rPr>
              <a:t>в подростковой среде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A69CC55-980D-4FD2-8FF0-421D5B32A683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849312" y="2955437"/>
            <a:ext cx="9071640" cy="1828800"/>
          </a:xfrm>
        </p:spPr>
        <p:txBody>
          <a:bodyPr anchor="t"/>
          <a:lstStyle/>
          <a:p>
            <a:pPr lvl="0" algn="ctr"/>
            <a:r>
              <a:rPr lang="ru-RU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2F12486-2EEA-4729-A91B-2BCA596BEB42}"/>
              </a:ext>
            </a:extLst>
          </p:cNvPr>
          <p:cNvSpPr txBox="1"/>
          <p:nvPr/>
        </p:nvSpPr>
        <p:spPr>
          <a:xfrm rot="10800000" flipV="1">
            <a:off x="6719868" y="6438243"/>
            <a:ext cx="3576133" cy="106422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b="0" i="0" u="none" strike="noStrike" kern="1200" dirty="0">
                <a:ln>
                  <a:noFill/>
                </a:ln>
                <a:latin typeface="Times New Roman" pitchFamily="18"/>
                <a:ea typeface="Arial Unicode MS" pitchFamily="2"/>
                <a:cs typeface="Tahoma" pitchFamily="2"/>
              </a:rPr>
              <a:t>Выполнила: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dirty="0">
                <a:latin typeface="Times New Roman" pitchFamily="18"/>
                <a:ea typeface="Arial Unicode MS" pitchFamily="2"/>
                <a:cs typeface="Tahoma" pitchFamily="2"/>
              </a:rPr>
              <a:t>Студентка группы 1-119 Д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200" dirty="0" err="1">
                <a:latin typeface="Times New Roman" pitchFamily="18"/>
                <a:ea typeface="Arial Unicode MS" pitchFamily="2"/>
                <a:cs typeface="Tahoma" pitchFamily="2"/>
              </a:rPr>
              <a:t>Рубацова</a:t>
            </a:r>
            <a:r>
              <a:rPr lang="ru-RU" sz="2200" dirty="0">
                <a:latin typeface="Times New Roman" pitchFamily="18"/>
                <a:ea typeface="Arial Unicode MS" pitchFamily="2"/>
                <a:cs typeface="Tahoma" pitchFamily="2"/>
              </a:rPr>
              <a:t> Елена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7887F30-D0D2-4919-BED8-A6A5A6AA0D91}"/>
              </a:ext>
            </a:extLst>
          </p:cNvPr>
          <p:cNvSpPr txBox="1"/>
          <p:nvPr/>
        </p:nvSpPr>
        <p:spPr>
          <a:xfrm>
            <a:off x="3668712" y="1984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130963E-F8B3-41C6-A196-48391F8F8EA3}"/>
              </a:ext>
            </a:extLst>
          </p:cNvPr>
          <p:cNvSpPr txBox="1"/>
          <p:nvPr/>
        </p:nvSpPr>
        <p:spPr>
          <a:xfrm>
            <a:off x="2151298" y="256774"/>
            <a:ext cx="60657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Правительство Санкт-Петербурга</a:t>
            </a:r>
          </a:p>
          <a:p>
            <a:pPr algn="ctr"/>
            <a:r>
              <a:rPr lang="ru-RU" dirty="0"/>
              <a:t>комитет по образованию</a:t>
            </a:r>
          </a:p>
          <a:p>
            <a:pPr algn="ctr"/>
            <a:r>
              <a:rPr lang="ru-RU" dirty="0"/>
              <a:t>СПб ГБ ПОУ «Российский колледж традиционной культуры»</a:t>
            </a:r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71DA01-6B74-474F-B927-3A15F98C413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45960"/>
            <a:ext cx="9071640" cy="1172160"/>
          </a:xfrm>
        </p:spPr>
        <p:txBody>
          <a:bodyPr/>
          <a:lstStyle/>
          <a:p>
            <a:pPr lvl="0" algn="l"/>
            <a:r>
              <a:rPr lang="ru-RU" i="1">
                <a:solidFill>
                  <a:srgbClr val="B80047"/>
                </a:solidFill>
              </a:rPr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98FF6B5-1E5E-4FB7-94F1-B06CC57A216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0" y="311135"/>
            <a:ext cx="7554912" cy="5663089"/>
          </a:xfrm>
        </p:spPr>
        <p:txBody>
          <a:bodyPr wrap="square">
            <a:spAutoFit/>
          </a:bodyPr>
          <a:lstStyle/>
          <a:p>
            <a:pPr marL="450359" lvl="0" indent="450359" algn="just">
              <a:lnSpc>
                <a:spcPct val="150000"/>
              </a:lnSpc>
            </a:pPr>
            <a:r>
              <a:rPr lang="ru-RU" sz="2800" b="1" i="1" dirty="0">
                <a:solidFill>
                  <a:srgbClr val="7E0021"/>
                </a:solidFill>
                <a:latin typeface="Times New Roman" pitchFamily="18"/>
              </a:rPr>
              <a:t>Цель работы</a:t>
            </a:r>
            <a:r>
              <a:rPr lang="ru-RU" sz="2200" b="1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– изучить различные варианты общения, его особенности, влияние на развитие подростков, на их личностное самоопределение.</a:t>
            </a:r>
          </a:p>
          <a:p>
            <a:pPr marL="450359" lvl="0" algn="just">
              <a:lnSpc>
                <a:spcPct val="150000"/>
              </a:lnSpc>
            </a:pPr>
            <a:r>
              <a:rPr lang="ru-RU" sz="2800" b="1" i="1" dirty="0">
                <a:solidFill>
                  <a:srgbClr val="7E0021"/>
                </a:solidFill>
                <a:latin typeface="Times New Roman" pitchFamily="18"/>
              </a:rPr>
              <a:t>Объект исследования</a:t>
            </a:r>
            <a:r>
              <a:rPr lang="ru-RU" sz="2400" i="1" dirty="0">
                <a:solidFill>
                  <a:srgbClr val="000000"/>
                </a:solidFill>
                <a:latin typeface="Times New Roman" pitchFamily="18"/>
              </a:rPr>
              <a:t> – 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ученики 5-8 классов</a:t>
            </a:r>
          </a:p>
          <a:p>
            <a:pPr marL="450359" lvl="0" algn="just">
              <a:lnSpc>
                <a:spcPct val="150000"/>
              </a:lnSpc>
            </a:pPr>
            <a:r>
              <a:rPr lang="ru-RU" sz="2800" b="1" i="1" dirty="0">
                <a:solidFill>
                  <a:srgbClr val="7E0021"/>
                </a:solidFill>
                <a:latin typeface="Times New Roman" pitchFamily="18"/>
              </a:rPr>
              <a:t>Предмет исследования</a:t>
            </a:r>
            <a:r>
              <a:rPr lang="ru-RU" sz="1400" b="1" i="1" dirty="0">
                <a:solidFill>
                  <a:srgbClr val="000000"/>
                </a:solidFill>
                <a:latin typeface="Times New Roman" pitchFamily="18"/>
              </a:rPr>
              <a:t> — 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общение в молодежной среде.</a:t>
            </a:r>
          </a:p>
          <a:p>
            <a:pPr marL="450359" lvl="0" algn="just">
              <a:lnSpc>
                <a:spcPct val="150000"/>
              </a:lnSpc>
            </a:pPr>
            <a:r>
              <a:rPr lang="ru-RU" sz="2800" b="1" i="1" dirty="0">
                <a:solidFill>
                  <a:srgbClr val="7E0021"/>
                </a:solidFill>
                <a:latin typeface="Times New Roman" pitchFamily="18"/>
              </a:rPr>
              <a:t>Гипотеза</a:t>
            </a:r>
            <a:r>
              <a:rPr lang="ru-RU" sz="2400" b="1" i="1" dirty="0">
                <a:solidFill>
                  <a:srgbClr val="7E0021"/>
                </a:solidFill>
                <a:latin typeface="Times New Roman" pitchFamily="18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/>
              </a:rPr>
              <a:t>—</a:t>
            </a:r>
            <a:r>
              <a:rPr lang="ru-RU" sz="2400" dirty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Конфликты и недопонимания в молодежной среде существуют из-за отсутствия культуры общения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7B9D5D8-DBC7-8143-A779-A6768A1AEB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409" y="2801152"/>
            <a:ext cx="2334215" cy="3112286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841BCB-56B9-47B9-B3B4-9EE27F1A745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520"/>
          </a:xfrm>
        </p:spPr>
        <p:txBody>
          <a:bodyPr>
            <a:spAutoFit/>
          </a:bodyPr>
          <a:lstStyle/>
          <a:p>
            <a:pPr lvl="0"/>
            <a:r>
              <a:rPr lang="ru-RU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86413DF-EFE9-4737-9C63-2DAC2EF4852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-456947" y="-970750"/>
            <a:ext cx="6483674" cy="5235971"/>
          </a:xfrm>
          <a:effectLst>
            <a:outerShdw dir="16200000" algn="tl">
              <a:srgbClr val="787878"/>
            </a:outerShdw>
          </a:effectLst>
        </p:spPr>
        <p:txBody>
          <a:bodyPr anchor="t"/>
          <a:lstStyle/>
          <a:p>
            <a:pPr marL="450359" lvl="0" indent="450359" algn="just">
              <a:lnSpc>
                <a:spcPct val="150000"/>
              </a:lnSpc>
            </a:pPr>
            <a:endParaRPr lang="ru-RU" sz="2400" dirty="0">
              <a:solidFill>
                <a:srgbClr val="000000"/>
              </a:solidFill>
              <a:latin typeface="Times New Roman" pitchFamily="18"/>
            </a:endParaRPr>
          </a:p>
          <a:p>
            <a:pPr marL="450359" lvl="0" indent="450359" algn="ctr">
              <a:lnSpc>
                <a:spcPct val="150000"/>
              </a:lnSpc>
            </a:pPr>
            <a:r>
              <a:rPr lang="ru-RU" sz="3600" b="1" i="1" dirty="0">
                <a:solidFill>
                  <a:srgbClr val="7E0021"/>
                </a:solidFill>
                <a:latin typeface="Times New Roman" pitchFamily="18"/>
              </a:rPr>
              <a:t>Задачи:</a:t>
            </a:r>
          </a:p>
          <a:p>
            <a:pPr marL="450359" lvl="0" indent="450359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 Изучение роли общения в жизни подростков и молодежи;</a:t>
            </a:r>
          </a:p>
          <a:p>
            <a:pPr marL="450359" lvl="0" indent="450359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Изучение различных стилей общения;</a:t>
            </a:r>
          </a:p>
          <a:p>
            <a:pPr marL="450359" lvl="0" indent="450359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Выявление положительных и отрицательных сторон влияния общения на развитие и     процессы социализации молодежи;</a:t>
            </a:r>
          </a:p>
          <a:p>
            <a:pPr marL="450359" lvl="0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Изучение особенности конфликтного поведения подростков и создание технологии по успешному выявлению и управлению подростковыми конфликтами.</a:t>
            </a:r>
          </a:p>
          <a:p>
            <a:pPr marL="450359" lvl="0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  <a:latin typeface="Times New Roman" pitchFamily="18"/>
              </a:rPr>
              <a:t>Проведение анкетирования, изучение и анализ предпочтений подростков в сфере общения.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A48B243F-C08A-C54A-A95C-501C76CC94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799" y="2974633"/>
            <a:ext cx="3765826" cy="3675549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26800F-8AA5-483E-B1C7-C837AA66C4F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38920" y="376560"/>
            <a:ext cx="9071640" cy="1262520"/>
          </a:xfrm>
        </p:spPr>
        <p:txBody>
          <a:bodyPr>
            <a:spAutoFit/>
          </a:bodyPr>
          <a:lstStyle/>
          <a:p>
            <a:pPr marL="450359" lvl="0">
              <a:lnSpc>
                <a:spcPct val="150000"/>
              </a:lnSpc>
            </a:pPr>
            <a:r>
              <a:rPr lang="ru-RU" sz="3200" i="1" dirty="0">
                <a:solidFill>
                  <a:srgbClr val="FF420E"/>
                </a:solidFill>
                <a:latin typeface="Times New Roman" pitchFamily="18"/>
              </a:rPr>
              <a:t>ПСИХОЛОГИЧЕСКИЕ ОСОБЕННОСТИ ПОДРОСТКОВОГО ВОЗРАСТА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1E4A5EF-462E-488C-B628-3A9B07B10004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360000" y="1440000"/>
            <a:ext cx="6120000" cy="1440000"/>
          </a:xfrm>
        </p:spPr>
        <p:txBody>
          <a:bodyPr anchor="ctr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ru-RU" sz="1800" b="1">
                <a:solidFill>
                  <a:srgbClr val="000000"/>
                </a:solidFill>
              </a:rPr>
              <a:t>Подростковый возраст</a:t>
            </a:r>
            <a:r>
              <a:rPr lang="ru-RU" sz="1400">
                <a:solidFill>
                  <a:srgbClr val="000000"/>
                </a:solidFill>
              </a:rPr>
              <a:t>— это самый долгий переходный период,</a:t>
            </a:r>
          </a:p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ru-RU" sz="1400">
                <a:solidFill>
                  <a:srgbClr val="000000"/>
                </a:solidFill>
              </a:rPr>
              <a:t>который характеризуется рядом физических изменений.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F218E0A-7CE4-4DF5-882D-26CD970336FD}"/>
              </a:ext>
            </a:extLst>
          </p:cNvPr>
          <p:cNvSpPr txBox="1"/>
          <p:nvPr/>
        </p:nvSpPr>
        <p:spPr>
          <a:xfrm>
            <a:off x="360000" y="2700000"/>
            <a:ext cx="7560000" cy="14119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609"/>
              </a:spcBef>
              <a:spcAft>
                <a:spcPts val="411"/>
              </a:spcAft>
              <a:buNone/>
              <a:tabLst/>
            </a:pPr>
            <a:r>
              <a:rPr lang="ru-RU" sz="1800" b="1" i="0" u="none" strike="noStrike" kern="1200" dirty="0">
                <a:ln>
                  <a:noFill/>
                </a:ln>
                <a:latin typeface="Arial" pitchFamily="34"/>
                <a:ea typeface="Arial Unicode MS" pitchFamily="2"/>
                <a:cs typeface="Tahoma" pitchFamily="2"/>
              </a:rPr>
              <a:t>Подростковая среда</a:t>
            </a:r>
            <a:r>
              <a:rPr lang="ru-RU" sz="1800" b="0" i="0" u="none" strike="noStrike" kern="1200" dirty="0">
                <a:ln>
                  <a:noFill/>
                </a:ln>
                <a:latin typeface="Arial" pitchFamily="34"/>
                <a:ea typeface="Arial Unicode MS" pitchFamily="2"/>
                <a:cs typeface="Tahoma" pitchFamily="2"/>
              </a:rPr>
              <a:t> </a:t>
            </a:r>
            <a:r>
              <a:rPr lang="ru-RU" sz="1400" b="0" i="0" u="none" strike="noStrike" kern="1200" dirty="0">
                <a:ln>
                  <a:noFill/>
                </a:ln>
                <a:latin typeface="Arial" pitchFamily="34"/>
                <a:ea typeface="Arial Unicode MS" pitchFamily="2"/>
                <a:cs typeface="Tahoma" pitchFamily="2"/>
              </a:rPr>
              <a:t>– это серьезный этап личностного становления человека,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609"/>
              </a:spcBef>
              <a:spcAft>
                <a:spcPts val="411"/>
              </a:spcAft>
              <a:buNone/>
              <a:tabLst/>
            </a:pPr>
            <a:r>
              <a:rPr lang="ru-RU" sz="1400" b="0" i="0" u="none" strike="noStrike" kern="1200" dirty="0">
                <a:ln>
                  <a:noFill/>
                </a:ln>
                <a:latin typeface="Arial" pitchFamily="34"/>
                <a:ea typeface="Arial Unicode MS" pitchFamily="2"/>
                <a:cs typeface="Tahoma" pitchFamily="2"/>
              </a:rPr>
              <a:t> бесценный опыт в общении, формирование собственного поведения во взаимоотношениях с окружающими.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58C7019-F736-4F7F-B18C-4A710ECE8F7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0000" y="3780000"/>
            <a:ext cx="4500000" cy="30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4A836EA-8052-4AD4-B31D-7C32BD8BCAD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580000" y="4140000"/>
            <a:ext cx="4149360" cy="2439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8C2ED2-49DF-44E3-9635-48DB6B88F8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45960"/>
            <a:ext cx="9071640" cy="1172160"/>
          </a:xfrm>
        </p:spPr>
        <p:txBody>
          <a:bodyPr/>
          <a:lstStyle/>
          <a:p>
            <a:pPr lvl="0" algn="l"/>
            <a:r>
              <a:rPr lang="ru-RU" i="1">
                <a:solidFill>
                  <a:srgbClr val="B80047"/>
                </a:solidFill>
              </a:rPr>
              <a:t>  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0CA9B4-6BF0-4224-9DC5-CEE28A4BCD8B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68360" y="140760"/>
            <a:ext cx="9071640" cy="4899240"/>
          </a:xfrm>
        </p:spPr>
        <p:txBody>
          <a:bodyPr anchor="ctr"/>
          <a:lstStyle/>
          <a:p>
            <a:pPr marL="450359" lvl="0" algn="ctr">
              <a:lnSpc>
                <a:spcPct val="150000"/>
              </a:lnSpc>
            </a:pPr>
            <a:r>
              <a:rPr lang="ru-RU" sz="2200" b="1" dirty="0">
                <a:solidFill>
                  <a:srgbClr val="000000"/>
                </a:solidFill>
                <a:cs typeface="Times New Roman" pitchFamily="2"/>
              </a:rPr>
              <a:t>Для подростков характерна полярность психики:</a:t>
            </a:r>
          </a:p>
          <a:p>
            <a:pPr marL="450359" lvl="0" algn="ctr">
              <a:lnSpc>
                <a:spcPct val="150000"/>
              </a:lnSpc>
              <a:buSzPct val="100000"/>
              <a:buAutoNum type="arabicParenR"/>
            </a:pPr>
            <a:r>
              <a:rPr lang="ru-RU" sz="2000" dirty="0">
                <a:solidFill>
                  <a:srgbClr val="000000"/>
                </a:solidFill>
                <a:cs typeface="Times New Roman" pitchFamily="2"/>
              </a:rPr>
              <a:t>Неустойчивость может смениться апатией, отсутствием стремлений и желаний что-либо делать;</a:t>
            </a:r>
          </a:p>
          <a:p>
            <a:pPr marL="450359" lvl="0" algn="ctr">
              <a:lnSpc>
                <a:spcPct val="150000"/>
              </a:lnSpc>
              <a:buSzPct val="100000"/>
              <a:buAutoNum type="arabicParenR"/>
            </a:pPr>
            <a:r>
              <a:rPr lang="ru-RU" sz="2000" dirty="0">
                <a:solidFill>
                  <a:srgbClr val="000000"/>
                </a:solidFill>
                <a:cs typeface="Times New Roman" pitchFamily="2"/>
              </a:rPr>
              <a:t>Повышенная самоуверенность, неизменность в суждениях быстро сменяется ранимостью и неуверенностью в себе;</a:t>
            </a:r>
          </a:p>
          <a:p>
            <a:pPr marL="450359" lvl="0" algn="ctr">
              <a:lnSpc>
                <a:spcPct val="150000"/>
              </a:lnSpc>
              <a:buSzPct val="100000"/>
              <a:buAutoNum type="arabicParenR"/>
            </a:pPr>
            <a:r>
              <a:rPr lang="ru-RU" sz="2000" dirty="0">
                <a:solidFill>
                  <a:srgbClr val="000000"/>
                </a:solidFill>
                <a:cs typeface="Times New Roman" pitchFamily="2"/>
              </a:rPr>
              <a:t>Потребность в общении сменяется желанием уединиться;</a:t>
            </a:r>
          </a:p>
          <a:p>
            <a:pPr marL="450359" lvl="0" algn="ctr">
              <a:lnSpc>
                <a:spcPct val="150000"/>
              </a:lnSpc>
              <a:buSzPct val="100000"/>
              <a:buAutoNum type="arabicParenR"/>
            </a:pPr>
            <a:r>
              <a:rPr lang="ru-RU" sz="2000" dirty="0">
                <a:solidFill>
                  <a:srgbClr val="000000"/>
                </a:solidFill>
                <a:cs typeface="Times New Roman" pitchFamily="2"/>
              </a:rPr>
              <a:t>Развязность в поведении порой сочетается с застенчивостью;</a:t>
            </a:r>
          </a:p>
          <a:p>
            <a:pPr marL="450359" lvl="0" indent="450359" algn="ctr">
              <a:lnSpc>
                <a:spcPct val="150000"/>
              </a:lnSpc>
              <a:buSzPct val="100000"/>
              <a:buAutoNum type="arabicParenR"/>
            </a:pPr>
            <a:r>
              <a:rPr lang="ru-RU" sz="2000" dirty="0">
                <a:solidFill>
                  <a:srgbClr val="000000"/>
                </a:solidFill>
                <a:cs typeface="Times New Roman" pitchFamily="2"/>
              </a:rPr>
              <a:t>Романтические настроения нередко граничат с цинизмом, расчетливостью;</a:t>
            </a:r>
          </a:p>
          <a:p>
            <a:pPr marL="450359" lvl="0" indent="450359" algn="ctr">
              <a:lnSpc>
                <a:spcPct val="150000"/>
              </a:lnSpc>
              <a:buSzPct val="100000"/>
              <a:buAutoNum type="arabicParenR"/>
            </a:pPr>
            <a:r>
              <a:rPr lang="ru-RU" sz="2000" dirty="0">
                <a:solidFill>
                  <a:srgbClr val="000000"/>
                </a:solidFill>
                <a:cs typeface="Times New Roman" pitchFamily="2"/>
              </a:rPr>
              <a:t>Нежность, ласковость бывают на фоне недетской жестокости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85C0BDD-E0B2-4562-9754-BD3FF261AA1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64909" y="5545559"/>
            <a:ext cx="3918623" cy="201411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771A349-4A89-4F5B-814C-CB785F1CA55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60000" y="5580000"/>
            <a:ext cx="2700000" cy="1800000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27D63D6-5B12-409C-99AB-8E7043D7E63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560000" y="5636520"/>
            <a:ext cx="2340000" cy="174348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D5EB1E-51B2-489E-8AF1-03FB8FABE0F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733014" y="0"/>
            <a:ext cx="9071640" cy="1262520"/>
          </a:xfrm>
        </p:spPr>
        <p:txBody>
          <a:bodyPr>
            <a:spAutoFit/>
          </a:bodyPr>
          <a:lstStyle/>
          <a:p>
            <a:pPr marL="450359" lvl="0">
              <a:lnSpc>
                <a:spcPct val="150000"/>
              </a:lnSpc>
              <a:spcBef>
                <a:spcPts val="139"/>
              </a:spcBef>
            </a:pPr>
            <a:r>
              <a:rPr lang="ru-RU" sz="2400" i="1" dirty="0">
                <a:solidFill>
                  <a:srgbClr val="FF420E"/>
                </a:solidFill>
                <a:latin typeface="Arial" pitchFamily="34"/>
                <a:cs typeface="Times New Roman" pitchFamily="2"/>
              </a:rPr>
              <a:t>ФОРМЫ МЕЖЛИЧНОСТНОГО ВЗАИМОДЕЙСТВИЯ</a:t>
            </a:r>
            <a:br>
              <a:rPr lang="ru-RU" sz="2400" i="1" dirty="0">
                <a:solidFill>
                  <a:srgbClr val="FF420E"/>
                </a:solidFill>
                <a:latin typeface="Arial" pitchFamily="34"/>
                <a:cs typeface="Times New Roman" pitchFamily="2"/>
              </a:rPr>
            </a:br>
            <a:r>
              <a:rPr lang="ru-RU" sz="2400" i="1" dirty="0">
                <a:solidFill>
                  <a:srgbClr val="FF420E"/>
                </a:solidFill>
                <a:latin typeface="Arial" pitchFamily="34"/>
                <a:cs typeface="Times New Roman" pitchFamily="2"/>
              </a:rPr>
              <a:t> В ПОДРОСТКОВОЙ СРЕДЕ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9FAD92-708F-4AFE-AEBD-182F939D4F4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-293688" y="1987955"/>
            <a:ext cx="8316000" cy="5571720"/>
          </a:xfrm>
        </p:spPr>
        <p:txBody>
          <a:bodyPr/>
          <a:lstStyle/>
          <a:p>
            <a:pPr marL="450359" lvl="0" algn="just">
              <a:lnSpc>
                <a:spcPct val="150000"/>
              </a:lnSpc>
              <a:spcBef>
                <a:spcPts val="139"/>
              </a:spcBef>
              <a:spcAft>
                <a:spcPts val="0"/>
              </a:spcAft>
            </a:pPr>
            <a:endParaRPr lang="ru-RU" sz="2200" dirty="0">
              <a:solidFill>
                <a:srgbClr val="000000"/>
              </a:solidFill>
              <a:cs typeface="Times New Roman" pitchFamily="2"/>
            </a:endParaRPr>
          </a:p>
          <a:p>
            <a:pPr marL="450359" lvl="0" algn="just">
              <a:lnSpc>
                <a:spcPct val="150000"/>
              </a:lnSpc>
            </a:pPr>
            <a:r>
              <a:rPr lang="ru-RU" sz="2200" dirty="0">
                <a:solidFill>
                  <a:srgbClr val="000000"/>
                </a:solidFill>
              </a:rPr>
              <a:t>   Межличностное общение – </a:t>
            </a:r>
            <a:r>
              <a:rPr lang="ru-RU" sz="1800" dirty="0">
                <a:solidFill>
                  <a:srgbClr val="000000"/>
                </a:solidFill>
              </a:rPr>
              <a:t>это процесс установления и развития контактов между людьми, порождаемый их потребностями в совместной деятельности.</a:t>
            </a:r>
          </a:p>
          <a:p>
            <a:pPr marL="450359" lvl="0" algn="just">
              <a:lnSpc>
                <a:spcPct val="150000"/>
              </a:lnSpc>
              <a:spcAft>
                <a:spcPts val="0"/>
              </a:spcAft>
            </a:pPr>
            <a:endParaRPr lang="ru-RU" sz="1800" dirty="0">
              <a:solidFill>
                <a:srgbClr val="000000"/>
              </a:solidFill>
              <a:latin typeface="Arial" pitchFamily="34"/>
              <a:cs typeface="Times New Roman" pitchFamily="2"/>
            </a:endParaRPr>
          </a:p>
          <a:p>
            <a:pPr marL="450359" lvl="0" algn="just">
              <a:lnSpc>
                <a:spcPct val="150000"/>
              </a:lnSpc>
            </a:pPr>
            <a:r>
              <a:rPr lang="ru-RU" sz="1800" dirty="0">
                <a:solidFill>
                  <a:srgbClr val="000000"/>
                </a:solidFill>
              </a:rPr>
              <a:t> 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7FE7BE5C-5BFB-454C-9DBE-6C10C19271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035" y="4237037"/>
            <a:ext cx="5933283" cy="3322638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decel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CB88EC-3F8E-4A68-B953-6CF7D0B0376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pPr lvl="0"/>
            <a:r>
              <a:rPr lang="ru-RU" sz="2400" i="1" dirty="0">
                <a:solidFill>
                  <a:srgbClr val="FF420E"/>
                </a:solidFill>
              </a:rPr>
              <a:t>ПРИЧИНЫ КОНФЛИКТОВ В ПОДРОСТКОВОЙ СРЕДЕ И СТРАТЕГИИ ПОВЕДЕНИЯ ПРИ НИХ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AC0AA50-1FC6-4161-ADE4-5649A1C6E0E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68360" y="1670760"/>
            <a:ext cx="9071640" cy="4989240"/>
          </a:xfrm>
        </p:spPr>
        <p:txBody>
          <a:bodyPr/>
          <a:lstStyle/>
          <a:p>
            <a:pPr marL="450359" lvl="0" algn="just">
              <a:lnSpc>
                <a:spcPct val="150000"/>
              </a:lnSpc>
            </a:pPr>
            <a:r>
              <a:rPr lang="ru-RU" sz="2200" b="1" dirty="0">
                <a:solidFill>
                  <a:srgbClr val="000000"/>
                </a:solidFill>
              </a:rPr>
              <a:t>Конфликт в подростковой среде</a:t>
            </a:r>
            <a:r>
              <a:rPr lang="ru-RU" sz="1400" dirty="0">
                <a:solidFill>
                  <a:srgbClr val="000000"/>
                </a:solidFill>
              </a:rPr>
              <a:t> -</a:t>
            </a:r>
            <a:r>
              <a:rPr lang="ru-RU" sz="1800" dirty="0">
                <a:solidFill>
                  <a:srgbClr val="000000"/>
                </a:solidFill>
              </a:rPr>
              <a:t> это когда подростки с различными взглядами, чертами характера, совсем не могут ладить друг с другом, в корне различаются их взгляды и цели.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4D51D96-C0F9-468C-BA58-07909BD337B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60000" y="3060000"/>
            <a:ext cx="5940000" cy="4285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8CAA60-D2C1-4D6E-9C02-08B0A89FFC4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45960"/>
            <a:ext cx="9071640" cy="1172160"/>
          </a:xfrm>
        </p:spPr>
        <p:txBody>
          <a:bodyPr/>
          <a:lstStyle/>
          <a:p>
            <a:pPr lvl="0" algn="l"/>
            <a:r>
              <a:rPr lang="ru-RU" i="1">
                <a:solidFill>
                  <a:srgbClr val="B80047"/>
                </a:solidFill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B7D72EE-E464-48D1-95ED-D1702ED00538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76753" y="-112139"/>
            <a:ext cx="8659440" cy="1596600"/>
          </a:xfrm>
        </p:spPr>
        <p:txBody>
          <a:bodyPr anchor="ctr"/>
          <a:lstStyle/>
          <a:p>
            <a:pPr lvl="0" algn="ctr"/>
            <a:r>
              <a:rPr lang="ru-RU" sz="2800" i="1" dirty="0">
                <a:solidFill>
                  <a:srgbClr val="FF420E"/>
                </a:solidFill>
              </a:rPr>
              <a:t>Основные типы конфликтов у подростка: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EEAD3C3-5990-47E2-95CB-D13CEFFCAB96}"/>
              </a:ext>
            </a:extLst>
          </p:cNvPr>
          <p:cNvSpPr txBox="1"/>
          <p:nvPr/>
        </p:nvSpPr>
        <p:spPr>
          <a:xfrm>
            <a:off x="266473" y="932040"/>
            <a:ext cx="8280000" cy="3810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450359" marR="0" lvl="0" indent="90000" algn="just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  <a:tabLst/>
            </a:pPr>
            <a:r>
              <a:rPr lang="ru-RU" sz="2400" b="0" i="1" u="none" strike="noStrike" kern="120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Times New Roman" pitchFamily="2"/>
                <a:cs typeface="Times New Roman" pitchFamily="2"/>
              </a:rPr>
              <a:t>внутриличностный</a:t>
            </a:r>
            <a:r>
              <a:rPr lang="ru-RU" sz="24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Times New Roman" pitchFamily="2"/>
                <a:cs typeface="Times New Roman" pitchFamily="2"/>
              </a:rPr>
              <a:t> конфликт</a:t>
            </a:r>
          </a:p>
          <a:p>
            <a:pPr marL="450359" marR="0" lvl="0" indent="90000" algn="just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  <a:tabLst/>
            </a:pPr>
            <a:r>
              <a:rPr lang="ru-RU" sz="24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Times New Roman" pitchFamily="2"/>
                <a:cs typeface="Times New Roman" pitchFamily="2"/>
              </a:rPr>
              <a:t>межличностный конфликт</a:t>
            </a:r>
          </a:p>
          <a:p>
            <a:pPr marL="450359" marR="0" lvl="0" indent="90000" algn="just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  <a:tabLst/>
            </a:pPr>
            <a:r>
              <a:rPr lang="ru-RU" sz="24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Times New Roman" pitchFamily="2"/>
                <a:cs typeface="Times New Roman" pitchFamily="2"/>
              </a:rPr>
              <a:t>конфликт между личностью и группой</a:t>
            </a:r>
          </a:p>
          <a:p>
            <a:pPr marL="450359" marR="0" lvl="0" indent="90000" algn="just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  <a:tabLst/>
            </a:pPr>
            <a:r>
              <a:rPr lang="ru-RU" sz="2400" b="0" i="1" u="none" strike="noStrike" kern="120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Times New Roman" pitchFamily="2"/>
                <a:cs typeface="Times New Roman" pitchFamily="2"/>
              </a:rPr>
              <a:t>межгрупповой конфликт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9A1231C-3387-46CA-9F3C-FBA3429AFBE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46163" y="3652200"/>
            <a:ext cx="5943240" cy="3352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A500DC-925F-4885-BB36-3CA6D0C5C67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pPr lvl="0"/>
            <a:r>
              <a:rPr lang="ru-RU"/>
              <a:t> 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C0986D-75D9-470E-B5CE-1BEAF8BCDB8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48360" y="590760"/>
            <a:ext cx="9071640" cy="4989240"/>
          </a:xfrm>
        </p:spPr>
        <p:txBody>
          <a:bodyPr/>
          <a:lstStyle/>
          <a:p>
            <a:pPr marL="450359" lvl="0" indent="90000" algn="just">
              <a:lnSpc>
                <a:spcPct val="150000"/>
              </a:lnSpc>
            </a:pPr>
            <a:r>
              <a:rPr lang="ru-RU" sz="2200" b="1" dirty="0">
                <a:solidFill>
                  <a:srgbClr val="000000"/>
                </a:solidFill>
              </a:rPr>
              <a:t>Три основных стиля поведения подростков при конфликте:</a:t>
            </a:r>
          </a:p>
          <a:p>
            <a:pPr marL="450359" lvl="0" indent="90000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</a:rPr>
              <a:t>конкуренция или соперничество;  </a:t>
            </a:r>
          </a:p>
          <a:p>
            <a:pPr marL="450359" lvl="0" indent="90000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</a:rPr>
              <a:t> компромисс;</a:t>
            </a:r>
          </a:p>
          <a:p>
            <a:pPr marL="450359" lvl="0" indent="90000" algn="just">
              <a:lnSpc>
                <a:spcPct val="150000"/>
              </a:lnSpc>
              <a:buSzPct val="100000"/>
              <a:buAutoNum type="arabicParenR"/>
            </a:pPr>
            <a:r>
              <a:rPr lang="ru-RU" sz="2200" dirty="0">
                <a:solidFill>
                  <a:srgbClr val="000000"/>
                </a:solidFill>
              </a:rPr>
              <a:t> игнорирование или уклонение.</a:t>
            </a:r>
          </a:p>
        </p:txBody>
      </p:sp>
      <p:pic>
        <p:nvPicPr>
          <p:cNvPr id="11" name="Рисунок 11">
            <a:extLst>
              <a:ext uri="{FF2B5EF4-FFF2-40B4-BE49-F238E27FC236}">
                <a16:creationId xmlns:a16="http://schemas.microsoft.com/office/drawing/2014/main" xmlns="" id="{6B7A715A-730F-3649-8C07-CC9449A98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440" y="3085380"/>
            <a:ext cx="5439199" cy="4079399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school_projec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373</Words>
  <Application>Microsoft Office PowerPoint</Application>
  <PresentationFormat>Произвольный</PresentationFormat>
  <Paragraphs>79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 Unicode MS</vt:lpstr>
      <vt:lpstr>Arial</vt:lpstr>
      <vt:lpstr>Calibri</vt:lpstr>
      <vt:lpstr>Tahoma</vt:lpstr>
      <vt:lpstr>Times New Roman</vt:lpstr>
      <vt:lpstr>school_project</vt:lpstr>
      <vt:lpstr>Трудности общения  в подростковой среде</vt:lpstr>
      <vt:lpstr> </vt:lpstr>
      <vt:lpstr> </vt:lpstr>
      <vt:lpstr>ПСИХОЛОГИЧЕСКИЕ ОСОБЕННОСТИ ПОДРОСТКОВОГО ВОЗРАСТА</vt:lpstr>
      <vt:lpstr>    </vt:lpstr>
      <vt:lpstr>ФОРМЫ МЕЖЛИЧНОСТНОГО ВЗАИМОДЕЙСТВИЯ  В ПОДРОСТКОВОЙ СРЕДЕ</vt:lpstr>
      <vt:lpstr>ПРИЧИНЫ КОНФЛИКТОВ В ПОДРОСТКОВОЙ СРЕДЕ И СТРАТЕГИИ ПОВЕДЕНИЯ ПРИ НИХ</vt:lpstr>
      <vt:lpstr> 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Еена</dc:creator>
  <cp:lastModifiedBy>Anna</cp:lastModifiedBy>
  <cp:revision>37</cp:revision>
  <dcterms:created xsi:type="dcterms:W3CDTF">2017-05-20T20:30:39Z</dcterms:created>
  <dcterms:modified xsi:type="dcterms:W3CDTF">2021-06-08T13:30:56Z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icense">
    <vt:lpwstr>&lt;a href="http://templates.services.openoffice.org/bsd-license"&gt;BSD&lt;/a&gt;</vt:lpwstr>
  </property>
</Properties>
</file>