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1" r:id="rId3"/>
    <p:sldId id="268" r:id="rId4"/>
    <p:sldId id="269" r:id="rId5"/>
    <p:sldId id="258" r:id="rId6"/>
    <p:sldId id="283" r:id="rId7"/>
    <p:sldId id="282" r:id="rId8"/>
    <p:sldId id="259" r:id="rId9"/>
    <p:sldId id="272" r:id="rId10"/>
    <p:sldId id="260" r:id="rId11"/>
    <p:sldId id="273" r:id="rId12"/>
    <p:sldId id="261" r:id="rId13"/>
    <p:sldId id="274" r:id="rId14"/>
    <p:sldId id="262" r:id="rId15"/>
    <p:sldId id="275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56" autoAdjust="0"/>
    <p:restoredTop sz="94660"/>
  </p:normalViewPr>
  <p:slideViewPr>
    <p:cSldViewPr>
      <p:cViewPr varScale="1">
        <p:scale>
          <a:sx n="63" d="100"/>
          <a:sy n="63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2000">
              <a:srgbClr val="FFCC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643182"/>
            <a:ext cx="7488832" cy="136188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Числа от 0 до 9. 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Письмо цифр.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142873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03648" y="4149080"/>
            <a:ext cx="6400800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(интерактивное дидактическое пособие для уроков математики в 1 классе</a:t>
            </a:r>
            <a:r>
              <a:rPr kumimoji="0" lang="ru-RU" sz="320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320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572000" y="4797152"/>
            <a:ext cx="4329098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Хорева</a:t>
            </a:r>
            <a:r>
              <a:rPr kumimoji="0" lang="ru-RU" i="1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Анна Владимировна,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i="1" dirty="0">
                <a:solidFill>
                  <a:schemeClr val="tx2"/>
                </a:solidFill>
              </a:rPr>
              <a:t>у</a:t>
            </a:r>
            <a:r>
              <a:rPr lang="ru-RU" i="1" baseline="0" dirty="0" smtClean="0">
                <a:solidFill>
                  <a:schemeClr val="tx2"/>
                </a:solidFill>
              </a:rPr>
              <a:t>читель</a:t>
            </a:r>
            <a:r>
              <a:rPr lang="ru-RU" i="1" dirty="0" smtClean="0">
                <a:solidFill>
                  <a:schemeClr val="tx2"/>
                </a:solidFill>
              </a:rPr>
              <a:t> начальных классов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i="1" dirty="0" smtClean="0">
                <a:solidFill>
                  <a:schemeClr val="tx2"/>
                </a:solidFill>
              </a:rPr>
              <a:t>МБОУ  « ООШ №15»</a:t>
            </a:r>
            <a:endParaRPr kumimoji="0" lang="ru-RU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428860" y="6286520"/>
            <a:ext cx="4329098" cy="3571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908720"/>
            <a:ext cx="48965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Users\User\Desktop\17130.04_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2139"/>
          <a:stretch>
            <a:fillRect/>
          </a:stretch>
        </p:blipFill>
        <p:spPr bwMode="auto">
          <a:xfrm>
            <a:off x="4644008" y="-243408"/>
            <a:ext cx="3744416" cy="2160240"/>
          </a:xfrm>
          <a:prstGeom prst="rect">
            <a:avLst/>
          </a:prstGeom>
          <a:noFill/>
        </p:spPr>
      </p:pic>
      <p:pic>
        <p:nvPicPr>
          <p:cNvPr id="6" name="Picture 2" descr="C:\Users\User\Desktop\750-750-footka31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6088246"/>
            <a:ext cx="971600" cy="769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52451E-6 C 0.00208 -0.00069 0.00451 -0.00069 0.00625 -0.00231 C 0.00781 -0.0037 0.00798 -0.00647 0.0092 -0.00809 C 0.01354 -0.01526 0.01909 -0.01896 0.02309 -0.02659 C 0.02691 -0.04209 0.02135 -0.02266 0.02934 -0.03885 C 0.0302 -0.0407 0.02968 -0.04348 0.03072 -0.0451 C 0.03194 -0.04718 0.03402 -0.04764 0.03541 -0.04926 C 0.04427 -0.05897 0.04461 -0.05874 0.05538 -0.0636 C 0.06232 -0.07262 0.05798 -0.06868 0.06927 -0.07377 C 0.07083 -0.07447 0.07395 -0.07585 0.07395 -0.07585 C 0.10225 -0.10199 0.14253 -0.08071 0.17691 -0.08002 C 0.18663 -0.06707 0.18836 -0.04949 0.2 -0.03885 C 0.20451 -0.02983 0.20902 -0.02104 0.21388 -0.01249 C 0.2177 0.00278 0.21562 -0.00393 0.21996 0.0081 C 0.21944 0.02729 0.21979 0.04649 0.21857 0.06568 C 0.21857 0.06614 0.21475 0.08048 0.21388 0.08395 C 0.20902 0.10338 0.20347 0.12211 0.18767 0.12905 C 0.1809 0.13529 0.17256 0.13645 0.16458 0.13946 C 0.16145 0.14061 0.15538 0.14339 0.15538 0.14339 C 0.14913 0.14917 0.14253 0.14917 0.13541 0.15171 C 0.12604 0.15958 0.11527 0.16536 0.10625 0.17415 C 0.09635 0.18386 0.10677 0.17808 0.09687 0.18247 C 0.09184 0.19288 0.08888 0.18779 0.08159 0.19265 C 0.07986 0.1938 0.07691 0.19935 0.07691 0.19681 C 0.07691 0.18964 0.09079 0.1864 0.09079 0.1864 C 0.10468 0.1871 0.11857 0.18594 0.13229 0.18848 C 0.1342 0.18895 0.1342 0.19288 0.13541 0.19473 C 0.1368 0.19704 0.13836 0.19889 0.1401 0.20074 C 0.14947 0.21115 0.15711 0.22132 0.16927 0.22549 C 0.17986 0.23474 0.175 0.23196 0.18316 0.23566 C 0.18732 0.24329 0.19097 0.24885 0.19687 0.25416 C 0.20729 0.27405 0.20642 0.30296 0.20781 0.32586 C 0.20729 0.36887 0.20833 0.41189 0.20625 0.4549 C 0.20607 0.45953 0.19947 0.45814 0.19687 0.46115 C 0.18975 0.46901 0.18593 0.47248 0.17691 0.47549 C 0.15816 0.49283 0.18559 0.46832 0.1677 0.4815 C 0.14861 0.49561 0.1684 0.48543 0.1493 0.49399 C 0.14305 0.49676 0.14548 0.49931 0.1401 0.50416 C 0.13593 0.50786 0.12934 0.51064 0.12465 0.51226 C 0.10538 0.5296 0.08663 0.53307 0.06458 0.54094 C 0.05034 0.54602 0.03784 0.55296 0.02309 0.55527 C 0.01284 0.55458 0.0026 0.55504 -0.00764 0.55342 C -0.01407 0.55227 -0.02049 0.53631 -0.02466 0.53076 C -0.02813 0.51619 -0.03473 0.50255 -0.04306 0.49191 C -0.04358 0.48983 -0.04341 0.48728 -0.04462 0.48566 C -0.04619 0.48358 -0.04879 0.48335 -0.0507 0.4815 C -0.06042 0.47248 -0.05 0.47734 -0.06146 0.47341 C -0.07292 0.46346 -0.07066 0.47017 -0.07066 0.4549 " pathEditMode="relative" ptsTypes="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чём можно сказать </a:t>
            </a:r>
            <a:r>
              <a:rPr lang="ru-RU" b="1" i="1" dirty="0" smtClean="0"/>
              <a:t>ОДИН?ДВА?ТРИ?ЧЕТЫРЕ?</a:t>
            </a:r>
            <a:endParaRPr lang="ru-RU" b="1" i="1" dirty="0"/>
          </a:p>
        </p:txBody>
      </p:sp>
      <p:pic>
        <p:nvPicPr>
          <p:cNvPr id="17410" name="Picture 2" descr="C:\Users\User\Desktop\Математика в детском саду, задачи и тесты-1_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1484784"/>
            <a:ext cx="5765800" cy="4318000"/>
          </a:xfrm>
          <a:prstGeom prst="rect">
            <a:avLst/>
          </a:prstGeom>
          <a:noFill/>
        </p:spPr>
      </p:pic>
      <p:pic>
        <p:nvPicPr>
          <p:cNvPr id="17412" name="Picture 4" descr="C:\Users\User\Desktop\kar_schet (1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67736" y="2852936"/>
            <a:ext cx="2376264" cy="2111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692696"/>
            <a:ext cx="5112568" cy="522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User\Desktop\17130.04_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2139"/>
          <a:stretch>
            <a:fillRect/>
          </a:stretch>
        </p:blipFill>
        <p:spPr bwMode="auto">
          <a:xfrm>
            <a:off x="4067944" y="0"/>
            <a:ext cx="3744416" cy="2160240"/>
          </a:xfrm>
          <a:prstGeom prst="rect">
            <a:avLst/>
          </a:prstGeom>
          <a:noFill/>
        </p:spPr>
      </p:pic>
      <p:pic>
        <p:nvPicPr>
          <p:cNvPr id="5" name="Picture 2" descr="C:\Users\User\Desktop\750-750-footka31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6088246"/>
            <a:ext cx="971600" cy="769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052 -0.19264 C 0.19948 -0.17854 0.2 -0.16905 0.19427 -0.15795 C 0.19253 -0.14824 0.19097 -0.13991 0.18663 -0.13136 C 0.18299 -0.11656 0.18524 -0.1228 0.18055 -0.11286 C 0.17882 -0.10361 0.17517 -0.09806 0.17118 -0.09019 C 0.16962 -0.08372 0.16354 -0.07192 0.16354 -0.07192 C 0.16163 -0.06244 0.16024 -0.05157 0.1559 -0.04325 C 0.15312 -0.03214 0.14792 -0.02474 0.14358 -0.01457 C 0.13767 -0.00069 0.13316 0.01318 0.12656 0.0266 C 0.125 0.03284 0.125 0.03423 0.12205 0.0407 C 0.12014 0.04464 0.1158 0.05296 0.1158 0.05296 C 0.11371 0.06244 0.10937 0.07054 0.1066 0.07979 C 0.1033 0.09089 0.10087 0.1006 0.09583 0.11055 C 0.09462 0.11448 0.09427 0.12003 0.09288 0.12419 C 0.08941 0.13599 0.0842 0.14593 0.08055 0.15703 C 0.07708 0.1679 0.07396 0.18155 0.06667 0.18848 C 0.06215 0.20629 0.0592 0.22688 0.05278 0.24353 C 0.0474 0.2722 0.04878 0.25347 0.09896 0.25 C 0.15139 0.24607 0.20469 0.24584 0.25746 0.24584 " pathEditMode="relative" rAng="0" ptsTypes="ffffffffffffffffffA">
                                      <p:cBhvr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2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93 0.10107 L 0.17344 0.56268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0" y="2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Сколько?</a:t>
            </a:r>
            <a:endParaRPr lang="ru-RU" dirty="0"/>
          </a:p>
        </p:txBody>
      </p:sp>
      <p:pic>
        <p:nvPicPr>
          <p:cNvPr id="18434" name="Picture 2" descr="C:\Users\User\Desktop\100221531_large_5111852_tablica_schet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1340768"/>
            <a:ext cx="6120680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340768"/>
            <a:ext cx="504056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Users\User\Desktop\17130.04_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2139"/>
          <a:stretch>
            <a:fillRect/>
          </a:stretch>
        </p:blipFill>
        <p:spPr bwMode="auto">
          <a:xfrm>
            <a:off x="6300192" y="-603448"/>
            <a:ext cx="3744416" cy="2160240"/>
          </a:xfrm>
          <a:prstGeom prst="rect">
            <a:avLst/>
          </a:prstGeom>
          <a:noFill/>
        </p:spPr>
      </p:pic>
      <p:pic>
        <p:nvPicPr>
          <p:cNvPr id="6" name="Picture 2" descr="C:\Users\User\Desktop\750-750-footka31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6088246"/>
            <a:ext cx="971600" cy="769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521 0.02105 C -0.10642 0.0481 -0.10781 0.07031 -0.1191 0.09297 C -0.12187 0.10476 -0.12118 0.10916 -0.1283 0.1154 C -0.13229 0.13205 -0.13663 0.14986 -0.14358 0.16466 C -0.14392 0.16651 -0.14583 0.17669 -0.1467 0.179 C -0.14931 0.18548 -0.15417 0.19056 -0.1559 0.1975 C -0.15903 0.20953 -0.16128 0.22179 -0.16667 0.23219 C -0.16997 0.24537 -0.17014 0.25925 -0.17587 0.27128 C -0.17639 0.27544 -0.17917 0.28006 -0.17743 0.28353 C -0.17622 0.28585 -0.17465 0.27914 -0.17292 0.27729 C -0.16997 0.27428 -0.16667 0.27197 -0.16354 0.2692 C -0.15573 0.26226 -0.16198 0.26642 -0.14983 0.26087 C -0.14306 0.25786 -0.13819 0.24954 -0.13125 0.24653 C -0.12569 0.2352 -0.11441 0.23543 -0.10521 0.23219 C -0.0974 0.22572 -0.09358 0.22572 -0.08368 0.2241 C -0.07517 0.2204 -0.06615 0.21878 -0.05747 0.21577 C -0.02917 0.21693 -0.01476 0.21207 0.00712 0.22202 C 0.02257 0.2426 0.00278 0.21832 0.01632 0.23011 C 0.01823 0.23173 0.01927 0.23451 0.02101 0.23636 C 0.03767 0.25347 0.02431 0.23659 0.0349 0.25069 C 0.03698 0.25902 0.04028 0.26226 0.04566 0.26711 C 0.04774 0.27128 0.05052 0.27475 0.05174 0.27937 C 0.05226 0.28145 0.05243 0.28377 0.0533 0.28562 C 0.05503 0.29001 0.05729 0.29371 0.05938 0.29787 C 0.06042 0.29995 0.0625 0.30389 0.0625 0.30412 C 0.06354 0.30805 0.06458 0.31221 0.06563 0.31637 C 0.06615 0.31846 0.06667 0.32031 0.06719 0.32239 C 0.06771 0.32447 0.06875 0.32863 0.06875 0.32886 C 0.07396 0.37465 0.07882 0.44218 0.05799 0.48636 C 0.05625 0.49584 0.05278 0.50486 0.04861 0.51295 C 0.0467 0.52151 0.04306 0.5303 0.03941 0.5377 C 0.03646 0.55319 0.03073 0.56522 0.02257 0.57655 C 0.02014 0.58649 0.01667 0.59343 0.01024 0.59898 C 0.00972 0.60106 0.0099 0.60361 0.00868 0.60523 C 0.00226 0.61378 -0.00781 0.61957 -0.01441 0.62789 C -0.01597 0.62997 -0.01719 0.63252 -0.0191 0.6339 C -0.02187 0.63599 -0.0283 0.63807 -0.0283 0.6383 C -0.03299 0.64246 -0.03316 0.64315 -0.03906 0.64616 C -0.04201 0.64778 -0.04826 0.65032 -0.04826 0.65056 C -0.05365 0.65518 -0.05729 0.65611 -0.06354 0.65842 C -0.06667 0.65957 -0.07292 0.66258 -0.07292 0.66281 C -0.07847 0.66767 -0.08385 0.66721 -0.08976 0.67091 C -0.11233 0.68571 -0.13542 0.6908 -0.16059 0.69334 C -0.17396 0.69265 -0.18733 0.69311 -0.20052 0.69126 C -0.2033 0.6908 -0.20799 0.6827 -0.20972 0.68108 C -0.21267 0.67808 -0.21597 0.67553 -0.2191 0.67276 C -0.22066 0.67137 -0.22361 0.66883 -0.22361 0.66906 C -0.22535 0.66212 -0.23125 0.65032 -0.23125 0.65056 C -0.23351 0.63807 -0.2349 0.63067 -0.23906 0.61957 C -0.2401 0.61078 -0.2441 0.60153 -0.24201 0.59297 C -0.23594 0.56822 -0.23281 0.56059 -0.2191 0.54163 C -0.21562 0.52845 -0.19792 0.49908 -0.19132 0.48636 C -0.17951 0.46392 -0.17135 0.43895 -0.15903 0.41674 C -0.15608 0.40518 -0.15226 0.39894 -0.14826 0.38807 C -0.14635 0.38275 -0.14566 0.37673 -0.14358 0.37165 C -0.13681 0.35546 -0.1283 0.34089 -0.12205 0.32447 C -0.11806 0.31406 -0.11424 0.3018 -0.10972 0.29163 C -0.10781 0.28747 -0.10365 0.27937 -0.10365 0.2796 C -0.1033 0.27752 -0.10139 0.26735 -0.10052 0.26503 C -0.09878 0.26064 -0.09566 0.2574 -0.09444 0.25278 C -0.09132 0.24052 -0.08976 0.22803 -0.08663 0.21577 C -0.08524 0.19843 -0.08316 0.18316 -0.07899 0.16674 C -0.07639 0.15634 -0.07639 0.14454 -0.07448 0.1339 C -0.07344 0.11748 -0.07222 0.10268 -0.06979 0.08673 C -0.06858 0.05597 -0.06545 -0.00116 -0.06979 -0.0259 C -0.07083 -0.03145 -0.07587 -0.01781 -0.07899 -0.01364 C -0.08194 -0.00971 -0.08802 0.00324 -0.08976 0.00671 C -0.09184 0.01087 -0.09896 0.01503 -0.09896 0.01526 C -0.10851 0.0333 -0.09253 0.02983 -0.08368 0.03353 C -0.07274 0.03816 -0.06111 0.0451 -0.04983 0.04787 C -0.04045 0.05019 -0.03125 0.05088 -0.02205 0.05389 C 0.00365 0.05319 0.02934 0.05481 0.05486 0.0518 C 0.06042 0.05111 0.06875 0.03955 0.06875 0.03978 C 0.07031 0.03261 0.07257 0.02821 0.07639 0.02313 " pathEditMode="relative" rAng="0" ptsTypes="ffffffffffffffffffffffffff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" y="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Сколько?</a:t>
            </a:r>
            <a:endParaRPr lang="ru-RU" dirty="0"/>
          </a:p>
        </p:txBody>
      </p:sp>
      <p:pic>
        <p:nvPicPr>
          <p:cNvPr id="4" name="Picture 4" descr="C:\Users\User\Desktop\kar_schet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409723"/>
            <a:ext cx="2755226" cy="2448277"/>
          </a:xfrm>
          <a:prstGeom prst="rect">
            <a:avLst/>
          </a:prstGeom>
          <a:noFill/>
        </p:spPr>
      </p:pic>
      <p:pic>
        <p:nvPicPr>
          <p:cNvPr id="5" name="Picture 2" descr="C:\Users\User\Desktop\100221531_large_5111852_tablica_schet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655676" y="944724"/>
            <a:ext cx="1296144" cy="3672408"/>
          </a:xfrm>
          <a:prstGeom prst="rect">
            <a:avLst/>
          </a:prstGeom>
          <a:noFill/>
        </p:spPr>
      </p:pic>
      <p:pic>
        <p:nvPicPr>
          <p:cNvPr id="19458" name="Picture 2" descr="C:\Users\User\Desktop\1cd89ca2d88631c1ff87cc287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DFCAAD"/>
              </a:clrFrom>
              <a:clrTo>
                <a:srgbClr val="DFCAA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3284984"/>
            <a:ext cx="2304256" cy="1949755"/>
          </a:xfrm>
          <a:prstGeom prst="rect">
            <a:avLst/>
          </a:prstGeom>
          <a:noFill/>
        </p:spPr>
      </p:pic>
      <p:pic>
        <p:nvPicPr>
          <p:cNvPr id="19459" name="Picture 3" descr="C:\Users\User\Desktop\100221531_large_5111852_tablica_schet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383081">
            <a:off x="6189696" y="1952808"/>
            <a:ext cx="432048" cy="2448272"/>
          </a:xfrm>
          <a:prstGeom prst="rect">
            <a:avLst/>
          </a:prstGeom>
          <a:noFill/>
        </p:spPr>
      </p:pic>
      <p:pic>
        <p:nvPicPr>
          <p:cNvPr id="19460" name="Picture 4" descr="C:\Users\User\Desktop\image_48 (1)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1412776"/>
            <a:ext cx="1249536" cy="2792165"/>
          </a:xfrm>
          <a:prstGeom prst="rect">
            <a:avLst/>
          </a:prstGeom>
          <a:noFill/>
        </p:spPr>
      </p:pic>
      <p:pic>
        <p:nvPicPr>
          <p:cNvPr id="9" name="Picture 4" descr="C:\Users\User\Desktop\image_48 (1)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3573016"/>
            <a:ext cx="1249536" cy="2792165"/>
          </a:xfrm>
          <a:prstGeom prst="rect">
            <a:avLst/>
          </a:prstGeom>
          <a:noFill/>
        </p:spPr>
      </p:pic>
      <p:pic>
        <p:nvPicPr>
          <p:cNvPr id="19461" name="Picture 5" descr="C:\Users\User\Desktop\c35d933f73f5969671b6c7ef54ec0bbc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4653136"/>
            <a:ext cx="2520280" cy="1762125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6156176" y="4509120"/>
            <a:ext cx="504056" cy="720080"/>
          </a:xfrm>
          <a:prstGeom prst="ellipse">
            <a:avLst/>
          </a:prstGeom>
          <a:solidFill>
            <a:srgbClr val="FFCCFF"/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908720"/>
            <a:ext cx="5400600" cy="517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User\Desktop\17130.04_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2139"/>
          <a:stretch>
            <a:fillRect/>
          </a:stretch>
        </p:blipFill>
        <p:spPr bwMode="auto">
          <a:xfrm>
            <a:off x="7740352" y="-243408"/>
            <a:ext cx="3744416" cy="2160240"/>
          </a:xfrm>
          <a:prstGeom prst="rect">
            <a:avLst/>
          </a:prstGeom>
          <a:noFill/>
        </p:spPr>
      </p:pic>
      <p:pic>
        <p:nvPicPr>
          <p:cNvPr id="5" name="Picture 2" descr="C:\Users\User\Desktop\750-750-footka31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6088246"/>
            <a:ext cx="971600" cy="769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36994E-6 C -0.00399 -0.01573 -0.00191 -0.00879 -0.00643 -0.02127 C -0.00816 -0.03237 -0.00972 -0.04162 -0.01441 -0.05087 C -0.01615 -0.06035 -0.02014 -0.06729 -0.02552 -0.07399 C -0.02604 -0.07607 -0.02587 -0.07885 -0.02709 -0.08047 C -0.0283 -0.08208 -0.03038 -0.08139 -0.03177 -0.08255 C -0.03733 -0.08694 -0.04149 -0.09642 -0.04774 -0.09942 C -0.05191 -0.10127 -0.06042 -0.10359 -0.06042 -0.10359 C -0.08004 -0.12208 -0.06476 -0.1096 -0.12066 -0.10567 C -0.12604 -0.1052 -0.13334 -0.10151 -0.1382 -0.09942 C -0.13976 -0.09873 -0.14288 -0.09734 -0.14288 -0.09734 C -0.14566 -0.09364 -0.15729 -0.07954 -0.15886 -0.07838 C -0.16493 -0.07399 -0.16893 -0.07237 -0.17309 -0.06359 C -0.17587 -0.05781 -0.17934 -0.05156 -0.18264 -0.04648 C -0.18507 -0.04278 -0.18854 -0.04023 -0.19063 -0.03607 C -0.19514 -0.02659 -0.19948 -0.01688 -0.20643 -0.01064 C -0.20816 -0.00347 -0.21024 0.00115 -0.21441 0.00624 C -0.21927 0.01965 -0.22691 0.03792 -0.23507 0.04855 C -0.2375 0.05849 -0.23594 0.0615 -0.24288 0.06728 C -0.24653 0.083 -0.24167 0.06612 -0.24774 0.07815 C -0.25469 0.09202 -0.25139 0.09896 -0.26354 0.10982 C -0.26806 0.12878 -0.2599 0.09711 -0.27153 0.12878 C -0.27448 0.13688 -0.27552 0.14474 -0.27952 0.15214 C -0.28316 0.16716 -0.28073 0.16115 -0.28577 0.1711 C -0.28872 0.18682 -0.29184 0.20624 -0.29844 0.21988 C -0.29965 0.22913 -0.30104 0.23815 -0.3033 0.24693 C -0.30538 0.26404 -0.30955 0.2793 -0.31285 0.29595 C -0.31372 0.30034 -0.31597 0.30867 -0.31597 0.30867 C -0.31962 0.34312 -0.32344 0.37757 -0.32709 0.41225 C -0.32587 0.45572 -0.33004 0.46659 -0.30955 0.49248 C -0.30677 0.50358 -0.30608 0.50774 -0.3 0.51584 C -0.29827 0.52277 -0.29393 0.52786 -0.29219 0.5348 C -0.28733 0.55422 -0.2724 0.56901 -0.25729 0.57271 C -0.25417 0.57341 -0.25104 0.57456 -0.24774 0.57503 C -0.23715 0.57664 -0.21597 0.57919 -0.21597 0.57919 C -0.19688 0.57849 -0.17795 0.57849 -0.15886 0.57711 C -0.14254 0.57595 -0.12778 0.53873 -0.11441 0.53271 C -0.1092 0.52786 -0.10764 0.52254 -0.10174 0.52 C -0.0974 0.51445 -0.09288 0.51375 -0.08733 0.51144 C -0.08212 0.50104 -0.07431 0.50058 -0.06667 0.49456 C -0.06337 0.49202 -0.05729 0.48624 -0.05729 0.48624 C -0.05261 0.47699 -0.04861 0.47884 -0.04445 0.47144 C -0.0382 0.46034 -0.03281 0.44971 -0.02552 0.43953 C -0.025 0.43676 -0.025 0.43375 -0.02396 0.43121 C -0.02327 0.42936 -0.02136 0.4289 -0.02066 0.42705 C -0.0191 0.42312 -0.01858 0.41849 -0.01754 0.41433 C -0.01702 0.41225 -0.01649 0.40994 -0.01597 0.40786 C -0.01545 0.40578 -0.01441 0.40162 -0.01441 0.40162 C -0.01285 0.38659 -0.01163 0.36948 -0.00799 0.35514 C -0.00122 0.29988 -0.00399 0.32716 -0.00799 0.20716 C -0.00799 0.20508 -0.01007 0.20416 -0.01111 0.20277 C -0.01545 0.19699 -0.02049 0.18913 -0.02552 0.18381 C -0.03125 0.1778 -0.0382 0.17734 -0.04445 0.17318 C -0.05903 0.16323 -0.08542 0.15052 -0.10174 0.14797 C -0.10573 0.14659 -0.10886 0.14243 -0.11285 0.1415 C -0.13368 0.13618 -0.15504 0.13826 -0.17622 0.13734 C -0.18993 0.13803 -0.20382 0.13826 -0.21754 0.13942 C -0.22518 0.14011 -0.21962 0.14196 -0.22552 0.14589 C -0.22899 0.14821 -0.23299 0.14844 -0.23663 0.15006 C -0.24011 0.15329 -0.24479 0.15445 -0.24774 0.15838 C -0.25174 0.1637 -0.25399 0.1711 -0.25729 0.17757 C -0.2599 0.18266 -0.26511 0.19237 -0.26511 0.19237 C -0.26702 0.2 -0.27031 0.20948 -0.27153 0.21757 C -0.27205 0.22104 -0.27222 0.22474 -0.27309 0.22821 C -0.27483 0.23445 -0.27986 0.23953 -0.28264 0.24508 C -0.2849 0.25456 -0.2908 0.26289 -0.29688 0.26844 C -0.30035 0.27537 -0.3033 0.283 -0.3033 0.29156 " pathEditMode="relative" ptsTypes="fffffffffffffffffff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Кликни на нужную цифру.</a:t>
            </a:r>
            <a:endParaRPr lang="ru-RU" dirty="0"/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1115616" y="1844824"/>
            <a:ext cx="1512168" cy="864096"/>
          </a:xfrm>
          <a:prstGeom prst="roundRect">
            <a:avLst/>
          </a:prstGeom>
          <a:gradFill>
            <a:gsLst>
              <a:gs pos="82000">
                <a:srgbClr val="FF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Скругленный прямоугольник 13">
            <a:hlinkClick r:id="rId3" action="ppaction://hlinksldjump"/>
          </p:cNvPr>
          <p:cNvSpPr/>
          <p:nvPr/>
        </p:nvSpPr>
        <p:spPr>
          <a:xfrm>
            <a:off x="6516216" y="1844824"/>
            <a:ext cx="1512168" cy="864096"/>
          </a:xfrm>
          <a:prstGeom prst="roundRect">
            <a:avLst/>
          </a:prstGeom>
          <a:gradFill>
            <a:gsLst>
              <a:gs pos="82000">
                <a:srgbClr val="FF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Скругленный прямоугольник 14">
            <a:hlinkClick r:id="rId4" action="ppaction://hlinksldjump"/>
          </p:cNvPr>
          <p:cNvSpPr/>
          <p:nvPr/>
        </p:nvSpPr>
        <p:spPr>
          <a:xfrm>
            <a:off x="1115616" y="2996952"/>
            <a:ext cx="1512168" cy="864096"/>
          </a:xfrm>
          <a:prstGeom prst="roundRect">
            <a:avLst/>
          </a:prstGeom>
          <a:gradFill>
            <a:gsLst>
              <a:gs pos="82000">
                <a:srgbClr val="FF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Скругленный прямоугольник 15">
            <a:hlinkClick r:id="rId5" action="ppaction://hlinksldjump"/>
          </p:cNvPr>
          <p:cNvSpPr/>
          <p:nvPr/>
        </p:nvSpPr>
        <p:spPr>
          <a:xfrm>
            <a:off x="3779912" y="3068960"/>
            <a:ext cx="1512168" cy="864096"/>
          </a:xfrm>
          <a:prstGeom prst="roundRect">
            <a:avLst/>
          </a:prstGeom>
          <a:gradFill>
            <a:gsLst>
              <a:gs pos="82000">
                <a:srgbClr val="FF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Скругленный прямоугольник 16">
            <a:hlinkClick r:id="rId6" action="ppaction://hlinksldjump"/>
          </p:cNvPr>
          <p:cNvSpPr/>
          <p:nvPr/>
        </p:nvSpPr>
        <p:spPr>
          <a:xfrm>
            <a:off x="6516216" y="3068960"/>
            <a:ext cx="1512168" cy="864096"/>
          </a:xfrm>
          <a:prstGeom prst="roundRect">
            <a:avLst/>
          </a:prstGeom>
          <a:gradFill>
            <a:gsLst>
              <a:gs pos="82000">
                <a:srgbClr val="FF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1600201"/>
            <a:ext cx="2686040" cy="25431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2" name="Скругленный прямоугольник 21">
            <a:hlinkClick r:id="rId7" action="ppaction://hlinksldjump"/>
          </p:cNvPr>
          <p:cNvSpPr/>
          <p:nvPr/>
        </p:nvSpPr>
        <p:spPr>
          <a:xfrm>
            <a:off x="3779912" y="1844824"/>
            <a:ext cx="1440160" cy="864096"/>
          </a:xfrm>
          <a:prstGeom prst="roundRect">
            <a:avLst/>
          </a:prstGeom>
          <a:gradFill>
            <a:gsLst>
              <a:gs pos="27000">
                <a:srgbClr val="FF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чём можно сказать </a:t>
            </a:r>
            <a:br>
              <a:rPr lang="ru-RU" dirty="0" smtClean="0"/>
            </a:br>
            <a:r>
              <a:rPr lang="ru-RU" b="1" i="1" dirty="0" smtClean="0"/>
              <a:t>МНОГО? ОДИН?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6192688" cy="4763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на рисунке мальчиков, девочек, книг, карандашей?</a:t>
            </a:r>
            <a:br>
              <a:rPr lang="ru-RU" dirty="0" smtClean="0"/>
            </a:br>
            <a:r>
              <a:rPr lang="ru-RU" dirty="0" smtClean="0"/>
              <a:t> Какой цифрой это обозначают?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984776" cy="4380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Научись писать.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96752"/>
            <a:ext cx="453650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Users\User\Desktop\17130.04_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2139"/>
          <a:stretch>
            <a:fillRect/>
          </a:stretch>
        </p:blipFill>
        <p:spPr bwMode="auto">
          <a:xfrm>
            <a:off x="5076056" y="764704"/>
            <a:ext cx="3744416" cy="2160240"/>
          </a:xfrm>
          <a:prstGeom prst="rect">
            <a:avLst/>
          </a:prstGeom>
          <a:noFill/>
        </p:spPr>
      </p:pic>
      <p:pic>
        <p:nvPicPr>
          <p:cNvPr id="1026" name="Picture 2" descr="C:\Users\User\Desktop\750-750-footka31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6088246"/>
            <a:ext cx="971600" cy="769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7.03053E-6 C 0.00833 -0.00763 0.0151 -0.01433 0.02465 -0.0185 C 0.03524 -0.02798 0.03038 -0.0252 0.03836 -0.0289 C 0.04322 -0.03723 0.04635 -0.04 0.05381 -0.04324 C 0.06215 -0.0592 0.05121 -0.03977 0.06145 -0.05342 C 0.06631 -0.05989 0.07048 -0.06752 0.07534 -0.07377 C 0.08124 -0.0814 0.08767 -0.08718 0.09236 -0.09643 C 0.09479 -0.1073 0.09913 -0.11493 0.10607 -0.12095 C 0.10989 -0.13598 0.10451 -0.11794 0.11232 -0.1332 C 0.11493 -0.13829 0.11545 -0.14708 0.1184 -0.15171 C 0.121 -0.15587 0.12482 -0.15818 0.1276 -0.16211 C 0.13142 -0.17691 0.12586 -0.15934 0.13385 -0.17229 C 0.13489 -0.17391 0.13472 -0.17645 0.13541 -0.1783 C 0.13888 -0.18686 0.14183 -0.19148 0.14618 -0.19888 C 0.14791 -0.20559 0.15381 -0.21739 0.15381 -0.21739 C 0.1519 -0.19912 0.14947 -0.17761 0.14149 -0.16211 C 0.1394 -0.15402 0.13767 -0.13899 0.13385 -0.13135 C 0.13177 -0.12719 0.1276 -0.11887 0.1276 -0.11887 C 0.12569 -0.1073 0.12343 -0.09597 0.1184 -0.08626 C 0.11579 -0.07192 0.11284 -0.06914 0.10607 -0.05758 C 0.10433 -0.0481 0.10104 -0.03885 0.09687 -0.03075 C 0.09427 -0.01757 0.08871 -0.00323 0.08298 0.0081 C 0.07968 0.02683 0.07048 0.04372 0.06458 0.06129 C 0.06111 0.07147 0.0592 0.08211 0.05538 0.09205 C 0.05364 0.10107 0.05034 0.10616 0.04774 0.11471 C 0.04461 0.12558 0.04322 0.13576 0.03836 0.14547 C 0.03541 0.15773 0.0342 0.16721 0.02916 0.17831 C 0.02708 0.19219 0.0243 0.20537 0.0184 0.21717 C 0.01527 0.23382 0.00868 0.25001 0.00451 0.26643 C 0.00433 0.26735 -0.00521 0.28955 -0.00626 0.29302 C -0.0099 0.30482 -0.01459 0.31615 -0.01841 0.32771 C -0.02431 0.34552 -0.01789 0.33534 -0.02622 0.34621 C -0.02848 0.35593 -0.02969 0.36263 -0.03386 0.37073 C -0.03751 0.38553 -0.03507 0.37952 -0.04011 0.38923 C -0.04219 0.40149 -0.0408 0.39524 -0.04462 0.40981 C -0.04514 0.41189 -0.04619 0.41582 -0.04619 0.41582 " pathEditMode="relative" ptsTypes="fffffffffffffffffffffffffffffffffffA">
                                      <p:cBhvr>
                                        <p:cTn id="12" dur="5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0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Сколько на рисунке зайчиков, бабочек, цветов?</a:t>
            </a:r>
            <a:br>
              <a:rPr lang="ru-RU" sz="3200" dirty="0" smtClean="0"/>
            </a:br>
            <a:r>
              <a:rPr lang="ru-RU" sz="3200" dirty="0" smtClean="0"/>
              <a:t>Какой цифрой это обозначают?</a:t>
            </a:r>
            <a:endParaRPr lang="ru-RU" sz="3200" dirty="0"/>
          </a:p>
        </p:txBody>
      </p:sp>
      <p:pic>
        <p:nvPicPr>
          <p:cNvPr id="5" name="Picture 4" descr="C:\Users\User\Desktop\1333535438_2049M3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Составь рассказ по рисунку. Используй слова: </a:t>
            </a:r>
            <a:r>
              <a:rPr lang="ru-RU" b="1" i="1" dirty="0" smtClean="0"/>
              <a:t>ДВА, ДВЕ, ДВОЕ.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00808"/>
            <a:ext cx="6192688" cy="478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08720"/>
            <a:ext cx="482453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Users\User\Desktop\17130.04_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2139"/>
          <a:stretch>
            <a:fillRect/>
          </a:stretch>
        </p:blipFill>
        <p:spPr bwMode="auto">
          <a:xfrm>
            <a:off x="4139952" y="0"/>
            <a:ext cx="3744416" cy="2160240"/>
          </a:xfrm>
          <a:prstGeom prst="rect">
            <a:avLst/>
          </a:prstGeom>
          <a:noFill/>
        </p:spPr>
      </p:pic>
      <p:pic>
        <p:nvPicPr>
          <p:cNvPr id="6" name="Picture 2" descr="C:\Users\User\Desktop\750-750-footka31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6088246"/>
            <a:ext cx="971600" cy="769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4089E-6 C 0.00434 -0.02266 0.01337 -0.04024 0.02309 -0.05944 C 0.02743 -0.06799 0.02951 -0.07678 0.03698 -0.08002 C 0.0408 -0.08788 0.04705 -0.09551 0.05382 -0.09852 C 0.06111 -0.10546 0.06614 -0.10962 0.07378 -0.11471 C 0.08003 -0.11887 0.0875 -0.11864 0.09392 -0.12303 C 0.09601 -0.12442 0.09774 -0.1265 0.1 -0.1272 C 0.12014 -0.13437 0.14149 -0.13437 0.16146 -0.14362 C 0.1743 -0.14292 0.18732 -0.14385 0.2 -0.14154 C 0.20382 -0.14084 0.21094 -0.13113 0.21545 -0.12905 C 0.21823 -0.12535 0.22205 -0.12303 0.22465 -0.11887 C 0.22726 -0.11471 0.22812 -0.10338 0.22916 -0.09852 C 0.22969 -0.09297 0.23073 -0.08765 0.23073 -0.0821 C 0.23073 -0.04163 0.24653 0.06244 0.20607 0.09829 C 0.19791 0.11563 0.21024 0.09066 0.19687 0.11263 C 0.1967 0.11286 0.18767 0.13159 0.18611 0.13321 C 0.17604 0.14315 0.18264 0.13599 0.17083 0.15171 C 0.16927 0.15379 0.16788 0.15611 0.16614 0.15772 C 0.16302 0.1605 0.15694 0.16605 0.15694 0.16605 C 0.15139 0.17646 0.15694 0.16883 0.14774 0.17414 C 0.14062 0.17808 0.13698 0.1871 0.12916 0.19056 C 0.12812 0.19265 0.12743 0.1945 0.12621 0.19658 C 0.12482 0.19889 0.12274 0.20051 0.12153 0.20282 C 0.12014 0.20537 0.11979 0.2086 0.1184 0.21092 C 0.11285 0.22063 0.10607 0.22572 0.1 0.23358 C 0.09462 0.24075 0.09045 0.24746 0.08455 0.25393 C 0.07934 0.26018 0.07847 0.26804 0.07378 0.27428 C 0.06996 0.27937 0.06476 0.28492 0.06007 0.28885 C 0.05798 0.29695 0.05607 0.30042 0.05069 0.30527 C 0.04965 0.30712 0.04896 0.30967 0.04774 0.31152 C 0.04635 0.31383 0.04427 0.31522 0.04305 0.31753 C 0.04219 0.31938 0.04236 0.32192 0.04149 0.32377 C 0.04028 0.32609 0.03819 0.32747 0.03698 0.32979 C 0.02691 0.34875 0.04114 0.3284 0.02916 0.34436 C 0.02621 0.35546 0.02344 0.36309 0.0184 0.37303 C 0.01111 0.3876 0.01632 0.37072 0.01076 0.38529 C 0.0059 0.39824 0.00312 0.41212 -0.00313 0.42414 C -0.01007 0.45282 -0.00226 0.42461 -0.0092 0.44265 C -0.0099 0.4445 -0.01007 0.44681 -0.01077 0.44866 C -0.01163 0.45097 -0.01389 0.45745 -0.01389 0.4549 C -0.01389 0.44288 -0.00417 0.43363 0.00312 0.43039 C 0.05503 0.43293 0.0309 0.42784 0.05382 0.43848 C 0.0566 0.44218 0.05868 0.44704 0.06146 0.45074 C 0.06562 0.45629 0.07187 0.46092 0.07691 0.46508 C 0.08125 0.47364 0.08316 0.4771 0.0908 0.47942 C 0.10017 0.48774 0.1059 0.49052 0.11684 0.49376 C 0.13837 0.49306 0.16007 0.49306 0.1816 0.49191 C 0.18906 0.49144 0.19705 0.4852 0.20469 0.48358 C 0.20833 0.48011 0.2118 0.47687 0.21545 0.4734 C 0.21701 0.47202 0.21996 0.46924 0.21996 0.46924 C 0.22309 0.45675 0.21892 0.46878 0.22621 0.45907 C 0.23715 0.4445 0.22048 0.46045 0.23385 0.44866 C 0.23559 0.43941 0.23906 0.43594 0.24305 0.42831 C 0.24496 0.42068 0.24323 0.42299 0.24774 0.41998 " pathEditMode="relative" ptsTypes="ffffff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Сколько? </a:t>
            </a:r>
            <a:br>
              <a:rPr lang="ru-RU" dirty="0" smtClean="0"/>
            </a:br>
            <a:r>
              <a:rPr lang="ru-RU" dirty="0" smtClean="0"/>
              <a:t>О чём можно сказать :  </a:t>
            </a:r>
            <a:br>
              <a:rPr lang="ru-RU" dirty="0" smtClean="0"/>
            </a:br>
            <a:r>
              <a:rPr lang="ru-RU" b="1" i="1" dirty="0" smtClean="0"/>
              <a:t> 2 да 1 – это 3.</a:t>
            </a:r>
            <a:endParaRPr lang="ru-RU" dirty="0"/>
          </a:p>
        </p:txBody>
      </p:sp>
      <p:pic>
        <p:nvPicPr>
          <p:cNvPr id="16386" name="Picture 2" descr="C:\Users\User\Desktop\kar_sche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628800"/>
            <a:ext cx="1765077" cy="1944216"/>
          </a:xfrm>
          <a:prstGeom prst="rect">
            <a:avLst/>
          </a:prstGeom>
          <a:noFill/>
        </p:spPr>
      </p:pic>
      <p:pic>
        <p:nvPicPr>
          <p:cNvPr id="16387" name="Picture 3" descr="C:\Users\User\Desktop\100221531_large_5111852_tablica_schet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579794">
            <a:off x="4509208" y="2746730"/>
            <a:ext cx="792088" cy="1810487"/>
          </a:xfrm>
          <a:prstGeom prst="rect">
            <a:avLst/>
          </a:prstGeom>
          <a:noFill/>
        </p:spPr>
      </p:pic>
      <p:pic>
        <p:nvPicPr>
          <p:cNvPr id="16388" name="Picture 4" descr="C:\Users\User\Desktop\1cd89ca2d88631c1ff87cc287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7CCB1"/>
              </a:clrFrom>
              <a:clrTo>
                <a:srgbClr val="E7CCB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1772816"/>
            <a:ext cx="2160240" cy="1485165"/>
          </a:xfrm>
          <a:prstGeom prst="rect">
            <a:avLst/>
          </a:prstGeom>
          <a:noFill/>
        </p:spPr>
      </p:pic>
      <p:pic>
        <p:nvPicPr>
          <p:cNvPr id="16389" name="Picture 5" descr="C:\Users\User\Desktop\JqGiRC5c57Q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4365104"/>
            <a:ext cx="1008112" cy="1086745"/>
          </a:xfrm>
          <a:prstGeom prst="rect">
            <a:avLst/>
          </a:prstGeom>
          <a:noFill/>
        </p:spPr>
      </p:pic>
      <p:pic>
        <p:nvPicPr>
          <p:cNvPr id="8" name="Picture 5" descr="C:\Users\User\Desktop\JqGiRC5c57Q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3573016"/>
            <a:ext cx="1008112" cy="1086745"/>
          </a:xfrm>
          <a:prstGeom prst="rect">
            <a:avLst/>
          </a:prstGeom>
          <a:noFill/>
        </p:spPr>
      </p:pic>
      <p:pic>
        <p:nvPicPr>
          <p:cNvPr id="16390" name="Picture 6" descr="C:\Users\User\Desktop\bigstock-apple-600x600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4293096"/>
            <a:ext cx="1728192" cy="1728192"/>
          </a:xfrm>
          <a:prstGeom prst="rect">
            <a:avLst/>
          </a:prstGeom>
          <a:noFill/>
        </p:spPr>
      </p:pic>
      <p:pic>
        <p:nvPicPr>
          <p:cNvPr id="16391" name="Picture 7" descr="C:\Users\User\Desktop\337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9040"/>
            <a:ext cx="2555776" cy="1916832"/>
          </a:xfrm>
          <a:prstGeom prst="rect">
            <a:avLst/>
          </a:prstGeom>
          <a:noFill/>
        </p:spPr>
      </p:pic>
      <p:pic>
        <p:nvPicPr>
          <p:cNvPr id="11" name="Picture 7" descr="C:\Users\User\Desktop\337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5085184"/>
            <a:ext cx="1307637" cy="980728"/>
          </a:xfrm>
          <a:prstGeom prst="rect">
            <a:avLst/>
          </a:prstGeom>
          <a:noFill/>
        </p:spPr>
      </p:pic>
      <p:pic>
        <p:nvPicPr>
          <p:cNvPr id="12" name="Picture 7" descr="C:\Users\User\Desktop\337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4149080"/>
            <a:ext cx="1307637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97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Кликни на нужную цифру.</vt:lpstr>
      <vt:lpstr>О чём можно сказать  МНОГО? ОДИН?</vt:lpstr>
      <vt:lpstr>Сколько на рисунке мальчиков, девочек, книг, карандашей?  Какой цифрой это обозначают?</vt:lpstr>
      <vt:lpstr>Научись писать.</vt:lpstr>
      <vt:lpstr>Слайд 6</vt:lpstr>
      <vt:lpstr>Составь рассказ по рисунку. Используй слова: ДВА, ДВЕ, ДВОЕ.</vt:lpstr>
      <vt:lpstr>Слайд 8</vt:lpstr>
      <vt:lpstr>Сколько?  О чём можно сказать :    2 да 1 – это 3.</vt:lpstr>
      <vt:lpstr>Слайд 10</vt:lpstr>
      <vt:lpstr>О чём можно сказать ОДИН?ДВА?ТРИ?ЧЕТЫРЕ?</vt:lpstr>
      <vt:lpstr>Слайд 12</vt:lpstr>
      <vt:lpstr>Сколько?</vt:lpstr>
      <vt:lpstr>Слайд 14</vt:lpstr>
      <vt:lpstr>Сколько?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анатолий</cp:lastModifiedBy>
  <cp:revision>47</cp:revision>
  <dcterms:created xsi:type="dcterms:W3CDTF">2014-11-14T11:46:26Z</dcterms:created>
  <dcterms:modified xsi:type="dcterms:W3CDTF">2021-06-08T11:58:45Z</dcterms:modified>
</cp:coreProperties>
</file>