
<file path=[Content_Types].xml><?xml version="1.0" encoding="utf-8"?>
<Types xmlns="http://schemas.openxmlformats.org/package/2006/content-types">
  <Default Extension="png" ContentType="image/png"/>
  <Default Extension="web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64" r:id="rId7"/>
    <p:sldId id="265" r:id="rId8"/>
    <p:sldId id="267" r:id="rId9"/>
    <p:sldId id="269" r:id="rId10"/>
    <p:sldId id="270" r:id="rId11"/>
    <p:sldId id="272" r:id="rId12"/>
    <p:sldId id="273" r:id="rId13"/>
    <p:sldId id="275" r:id="rId14"/>
    <p:sldId id="258" r:id="rId15"/>
    <p:sldId id="263" r:id="rId16"/>
    <p:sldId id="266" r:id="rId17"/>
    <p:sldId id="268" r:id="rId18"/>
    <p:sldId id="271" r:id="rId19"/>
    <p:sldId id="274" r:id="rId20"/>
    <p:sldId id="259" r:id="rId21"/>
    <p:sldId id="276" r:id="rId2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4" d="100"/>
          <a:sy n="74" d="100"/>
        </p:scale>
        <p:origin x="54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5562930-15F4-4021-A4C7-4779734DB456}" type="datetimeFigureOut">
              <a:rPr lang="ru-RU" smtClean="0"/>
              <a:t>08.06.2021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021906-759C-40BA-9BDA-E3977F03CA78}" type="slidenum">
              <a:rPr lang="ru-RU" smtClean="0"/>
              <a:t>‹#›</a:t>
            </a:fld>
            <a:endParaRPr lang="ru-RU"/>
          </a:p>
        </p:txBody>
      </p:sp>
    </p:spTree>
    <p:extLst>
      <p:ext uri="{BB962C8B-B14F-4D97-AF65-F5344CB8AC3E}">
        <p14:creationId xmlns:p14="http://schemas.microsoft.com/office/powerpoint/2010/main" val="643325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5562930-15F4-4021-A4C7-4779734DB456}" type="datetimeFigureOut">
              <a:rPr lang="ru-RU" smtClean="0"/>
              <a:t>08.06.2021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021906-759C-40BA-9BDA-E3977F03CA78}" type="slidenum">
              <a:rPr lang="ru-RU" smtClean="0"/>
              <a:t>‹#›</a:t>
            </a:fld>
            <a:endParaRPr lang="ru-RU"/>
          </a:p>
        </p:txBody>
      </p:sp>
    </p:spTree>
    <p:extLst>
      <p:ext uri="{BB962C8B-B14F-4D97-AF65-F5344CB8AC3E}">
        <p14:creationId xmlns:p14="http://schemas.microsoft.com/office/powerpoint/2010/main" val="2065170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5562930-15F4-4021-A4C7-4779734DB456}" type="datetimeFigureOut">
              <a:rPr lang="ru-RU" smtClean="0"/>
              <a:t>08.06.2021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021906-759C-40BA-9BDA-E3977F03CA78}" type="slidenum">
              <a:rPr lang="ru-RU" smtClean="0"/>
              <a:t>‹#›</a:t>
            </a:fld>
            <a:endParaRPr lang="ru-RU"/>
          </a:p>
        </p:txBody>
      </p:sp>
    </p:spTree>
    <p:extLst>
      <p:ext uri="{BB962C8B-B14F-4D97-AF65-F5344CB8AC3E}">
        <p14:creationId xmlns:p14="http://schemas.microsoft.com/office/powerpoint/2010/main" val="131319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5562930-15F4-4021-A4C7-4779734DB456}" type="datetimeFigureOut">
              <a:rPr lang="ru-RU" smtClean="0"/>
              <a:t>08.06.2021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021906-759C-40BA-9BDA-E3977F03CA78}" type="slidenum">
              <a:rPr lang="ru-RU" smtClean="0"/>
              <a:t>‹#›</a:t>
            </a:fld>
            <a:endParaRPr lang="ru-RU"/>
          </a:p>
        </p:txBody>
      </p:sp>
    </p:spTree>
    <p:extLst>
      <p:ext uri="{BB962C8B-B14F-4D97-AF65-F5344CB8AC3E}">
        <p14:creationId xmlns:p14="http://schemas.microsoft.com/office/powerpoint/2010/main" val="1226034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5562930-15F4-4021-A4C7-4779734DB456}" type="datetimeFigureOut">
              <a:rPr lang="ru-RU" smtClean="0"/>
              <a:t>08.06.2021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021906-759C-40BA-9BDA-E3977F03CA78}" type="slidenum">
              <a:rPr lang="ru-RU" smtClean="0"/>
              <a:t>‹#›</a:t>
            </a:fld>
            <a:endParaRPr lang="ru-RU"/>
          </a:p>
        </p:txBody>
      </p:sp>
    </p:spTree>
    <p:extLst>
      <p:ext uri="{BB962C8B-B14F-4D97-AF65-F5344CB8AC3E}">
        <p14:creationId xmlns:p14="http://schemas.microsoft.com/office/powerpoint/2010/main" val="290172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5562930-15F4-4021-A4C7-4779734DB456}" type="datetimeFigureOut">
              <a:rPr lang="ru-RU" smtClean="0"/>
              <a:t>08.06.2021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021906-759C-40BA-9BDA-E3977F03CA78}" type="slidenum">
              <a:rPr lang="ru-RU" smtClean="0"/>
              <a:t>‹#›</a:t>
            </a:fld>
            <a:endParaRPr lang="ru-RU"/>
          </a:p>
        </p:txBody>
      </p:sp>
    </p:spTree>
    <p:extLst>
      <p:ext uri="{BB962C8B-B14F-4D97-AF65-F5344CB8AC3E}">
        <p14:creationId xmlns:p14="http://schemas.microsoft.com/office/powerpoint/2010/main" val="3500192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5562930-15F4-4021-A4C7-4779734DB456}" type="datetimeFigureOut">
              <a:rPr lang="ru-RU" smtClean="0"/>
              <a:t>08.06.2021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C021906-759C-40BA-9BDA-E3977F03CA78}" type="slidenum">
              <a:rPr lang="ru-RU" smtClean="0"/>
              <a:t>‹#›</a:t>
            </a:fld>
            <a:endParaRPr lang="ru-RU"/>
          </a:p>
        </p:txBody>
      </p:sp>
    </p:spTree>
    <p:extLst>
      <p:ext uri="{BB962C8B-B14F-4D97-AF65-F5344CB8AC3E}">
        <p14:creationId xmlns:p14="http://schemas.microsoft.com/office/powerpoint/2010/main" val="2155478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5562930-15F4-4021-A4C7-4779734DB456}" type="datetimeFigureOut">
              <a:rPr lang="ru-RU" smtClean="0"/>
              <a:t>08.06.2021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C021906-759C-40BA-9BDA-E3977F03CA78}" type="slidenum">
              <a:rPr lang="ru-RU" smtClean="0"/>
              <a:t>‹#›</a:t>
            </a:fld>
            <a:endParaRPr lang="ru-RU"/>
          </a:p>
        </p:txBody>
      </p:sp>
    </p:spTree>
    <p:extLst>
      <p:ext uri="{BB962C8B-B14F-4D97-AF65-F5344CB8AC3E}">
        <p14:creationId xmlns:p14="http://schemas.microsoft.com/office/powerpoint/2010/main" val="2502529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5562930-15F4-4021-A4C7-4779734DB456}" type="datetimeFigureOut">
              <a:rPr lang="ru-RU" smtClean="0"/>
              <a:t>08.06.2021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C021906-759C-40BA-9BDA-E3977F03CA78}" type="slidenum">
              <a:rPr lang="ru-RU" smtClean="0"/>
              <a:t>‹#›</a:t>
            </a:fld>
            <a:endParaRPr lang="ru-RU"/>
          </a:p>
        </p:txBody>
      </p:sp>
    </p:spTree>
    <p:extLst>
      <p:ext uri="{BB962C8B-B14F-4D97-AF65-F5344CB8AC3E}">
        <p14:creationId xmlns:p14="http://schemas.microsoft.com/office/powerpoint/2010/main" val="2463641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5562930-15F4-4021-A4C7-4779734DB456}" type="datetimeFigureOut">
              <a:rPr lang="ru-RU" smtClean="0"/>
              <a:t>08.06.2021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021906-759C-40BA-9BDA-E3977F03CA78}" type="slidenum">
              <a:rPr lang="ru-RU" smtClean="0"/>
              <a:t>‹#›</a:t>
            </a:fld>
            <a:endParaRPr lang="ru-RU"/>
          </a:p>
        </p:txBody>
      </p:sp>
    </p:spTree>
    <p:extLst>
      <p:ext uri="{BB962C8B-B14F-4D97-AF65-F5344CB8AC3E}">
        <p14:creationId xmlns:p14="http://schemas.microsoft.com/office/powerpoint/2010/main" val="2263459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5562930-15F4-4021-A4C7-4779734DB456}" type="datetimeFigureOut">
              <a:rPr lang="ru-RU" smtClean="0"/>
              <a:t>08.06.2021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021906-759C-40BA-9BDA-E3977F03CA78}" type="slidenum">
              <a:rPr lang="ru-RU" smtClean="0"/>
              <a:t>‹#›</a:t>
            </a:fld>
            <a:endParaRPr lang="ru-RU"/>
          </a:p>
        </p:txBody>
      </p:sp>
    </p:spTree>
    <p:extLst>
      <p:ext uri="{BB962C8B-B14F-4D97-AF65-F5344CB8AC3E}">
        <p14:creationId xmlns:p14="http://schemas.microsoft.com/office/powerpoint/2010/main" val="1124718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ebp"/><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7000" r="-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562930-15F4-4021-A4C7-4779734DB456}" type="datetimeFigureOut">
              <a:rPr lang="ru-RU" smtClean="0"/>
              <a:t>08.06.2021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021906-759C-40BA-9BDA-E3977F03CA78}" type="slidenum">
              <a:rPr lang="ru-RU" smtClean="0"/>
              <a:t>‹#›</a:t>
            </a:fld>
            <a:endParaRPr lang="ru-RU"/>
          </a:p>
        </p:txBody>
      </p:sp>
    </p:spTree>
    <p:extLst>
      <p:ext uri="{BB962C8B-B14F-4D97-AF65-F5344CB8AC3E}">
        <p14:creationId xmlns:p14="http://schemas.microsoft.com/office/powerpoint/2010/main" val="14838534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4.xml"/><Relationship Id="rId4" Type="http://schemas.openxmlformats.org/officeDocument/2006/relationships/slide" Target="slide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4.xml"/><Relationship Id="rId4" Type="http://schemas.openxmlformats.org/officeDocument/2006/relationships/slide" Target="slide19.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slide" Target="slide3.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4.xml"/><Relationship Id="rId4" Type="http://schemas.openxmlformats.org/officeDocument/2006/relationships/slide" Target="slide5.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 Target="slide7.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 Target="slide9.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 Target="slide11.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 Target="slide13.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hyperlink" Target="https://en.wikipedia.org/wiki/The_Motherland_Calls" TargetMode="External"/><Relationship Id="rId3" Type="http://schemas.openxmlformats.org/officeDocument/2006/relationships/image" Target="../media/image14.png"/><Relationship Id="rId7" Type="http://schemas.openxmlformats.org/officeDocument/2006/relationships/image" Target="../media/image12.png"/><Relationship Id="rId12" Type="http://schemas.openxmlformats.org/officeDocument/2006/relationships/hyperlink" Target="https://www.wondermondo.com/great-sphinx-of-giza/" TargetMode="Externa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hyperlink" Target="https://slide-share.ru/the-statue-of-liberty-221753" TargetMode="External"/><Relationship Id="rId5" Type="http://schemas.openxmlformats.org/officeDocument/2006/relationships/image" Target="../media/image18.png"/><Relationship Id="rId10" Type="http://schemas.openxmlformats.org/officeDocument/2006/relationships/image" Target="../media/image10.png"/><Relationship Id="rId4" Type="http://schemas.openxmlformats.org/officeDocument/2006/relationships/image" Target="../media/image20.png"/><Relationship Id="rId9" Type="http://schemas.openxmlformats.org/officeDocument/2006/relationships/image" Target="../media/image22.png"/><Relationship Id="rId14" Type="http://schemas.openxmlformats.org/officeDocument/2006/relationships/hyperlink" Target="https://online-teacher.ru/study/the-eiffel-tower" TargetMode="External"/></Relationships>
</file>

<file path=ppt/slides/_rels/slide2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4.png"/><Relationship Id="rId7"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18.png"/><Relationship Id="rId10" Type="http://schemas.openxmlformats.org/officeDocument/2006/relationships/image" Target="../media/image10.png"/><Relationship Id="rId4" Type="http://schemas.openxmlformats.org/officeDocument/2006/relationships/image" Target="../media/image20.png"/><Relationship Id="rId9"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4.xml"/><Relationship Id="rId5" Type="http://schemas.openxmlformats.org/officeDocument/2006/relationships/slide" Target="slide14.xml"/><Relationship Id="rId4" Type="http://schemas.openxmlformats.org/officeDocument/2006/relationships/slide" Target="slide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4.xml"/><Relationship Id="rId4" Type="http://schemas.openxmlformats.org/officeDocument/2006/relationships/slide" Target="slide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4.xml"/><Relationship Id="rId4" Type="http://schemas.openxmlformats.org/officeDocument/2006/relationships/slide" Target="slide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4.xml"/><Relationship Id="rId4" Type="http://schemas.openxmlformats.org/officeDocument/2006/relationships/slide" Target="slide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4464" y="2626163"/>
            <a:ext cx="5780809" cy="2387600"/>
          </a:xfrm>
        </p:spPr>
        <p:txBody>
          <a:bodyPr>
            <a:normAutofit/>
          </a:bodyPr>
          <a:lstStyle/>
          <a:p>
            <a:pPr algn="l"/>
            <a:r>
              <a:rPr lang="en-US" sz="5800" b="1" i="0" u="none" strike="noStrike" dirty="0" smtClean="0">
                <a:solidFill>
                  <a:srgbClr val="000000"/>
                </a:solidFill>
                <a:effectLst/>
                <a:latin typeface="Berlin Sans FB" panose="020E0602020502020306" pitchFamily="34" charset="0"/>
              </a:rPr>
              <a:t>World Monuments</a:t>
            </a:r>
            <a:endParaRPr lang="ru-RU" sz="5800" dirty="0"/>
          </a:p>
        </p:txBody>
      </p:sp>
      <p:sp>
        <p:nvSpPr>
          <p:cNvPr id="3" name="Подзаголовок 2"/>
          <p:cNvSpPr>
            <a:spLocks noGrp="1"/>
          </p:cNvSpPr>
          <p:nvPr>
            <p:ph type="subTitle" idx="1"/>
          </p:nvPr>
        </p:nvSpPr>
        <p:spPr>
          <a:xfrm>
            <a:off x="204464" y="5013763"/>
            <a:ext cx="5753189" cy="2029834"/>
          </a:xfrm>
        </p:spPr>
        <p:txBody>
          <a:bodyPr>
            <a:normAutofit/>
          </a:bodyPr>
          <a:lstStyle/>
          <a:p>
            <a:pPr algn="l"/>
            <a:r>
              <a:rPr lang="ru-RU" sz="1800" dirty="0">
                <a:ln>
                  <a:solidFill>
                    <a:sysClr val="windowText" lastClr="000000"/>
                  </a:solidFill>
                </a:ln>
                <a:latin typeface="Times New Roman" panose="02020603050405020304" pitchFamily="18" charset="0"/>
                <a:cs typeface="Times New Roman" panose="02020603050405020304" pitchFamily="18" charset="0"/>
              </a:rPr>
              <a:t>Выполнила</a:t>
            </a:r>
            <a:r>
              <a:rPr lang="ru-RU" sz="1800" dirty="0" smtClean="0">
                <a:ln>
                  <a:solidFill>
                    <a:sysClr val="windowText" lastClr="000000"/>
                  </a:solidFill>
                </a:ln>
                <a:latin typeface="Times New Roman" panose="02020603050405020304" pitchFamily="18" charset="0"/>
                <a:cs typeface="Times New Roman" panose="02020603050405020304" pitchFamily="18" charset="0"/>
              </a:rPr>
              <a:t>: </a:t>
            </a:r>
            <a:r>
              <a:rPr lang="ru-RU" sz="1800" dirty="0" err="1" smtClean="0">
                <a:ln>
                  <a:solidFill>
                    <a:sysClr val="windowText" lastClr="000000"/>
                  </a:solidFill>
                </a:ln>
                <a:latin typeface="Times New Roman" panose="02020603050405020304" pitchFamily="18" charset="0"/>
                <a:cs typeface="Times New Roman" panose="02020603050405020304" pitchFamily="18" charset="0"/>
              </a:rPr>
              <a:t>Дзеба</a:t>
            </a:r>
            <a:r>
              <a:rPr lang="ru-RU" sz="1800" dirty="0" smtClean="0">
                <a:ln>
                  <a:solidFill>
                    <a:sysClr val="windowText" lastClr="000000"/>
                  </a:solidFill>
                </a:ln>
                <a:latin typeface="Times New Roman" panose="02020603050405020304" pitchFamily="18" charset="0"/>
                <a:cs typeface="Times New Roman" panose="02020603050405020304" pitchFamily="18" charset="0"/>
              </a:rPr>
              <a:t> Карина 8 класс</a:t>
            </a:r>
            <a:endParaRPr lang="ru-RU" sz="1800" dirty="0">
              <a:ln>
                <a:solidFill>
                  <a:sysClr val="windowText" lastClr="000000"/>
                </a:solidFill>
              </a:ln>
              <a:latin typeface="Times New Roman" panose="02020603050405020304" pitchFamily="18" charset="0"/>
              <a:cs typeface="Times New Roman" panose="02020603050405020304" pitchFamily="18" charset="0"/>
            </a:endParaRPr>
          </a:p>
          <a:p>
            <a:pPr algn="l"/>
            <a:r>
              <a:rPr lang="ru-RU" sz="1800" dirty="0" smtClean="0">
                <a:ln>
                  <a:solidFill>
                    <a:sysClr val="windowText" lastClr="000000"/>
                  </a:solidFill>
                </a:ln>
                <a:latin typeface="Times New Roman" panose="02020603050405020304" pitchFamily="18" charset="0"/>
                <a:cs typeface="Times New Roman" panose="02020603050405020304" pitchFamily="18" charset="0"/>
              </a:rPr>
              <a:t>МБОУ «</a:t>
            </a:r>
            <a:r>
              <a:rPr lang="ru-RU" sz="1800" dirty="0" smtClean="0">
                <a:ln>
                  <a:solidFill>
                    <a:sysClr val="windowText" lastClr="000000"/>
                  </a:solidFill>
                </a:ln>
                <a:latin typeface="Times New Roman" panose="02020603050405020304" pitchFamily="18" charset="0"/>
                <a:cs typeface="Times New Roman" panose="02020603050405020304" pitchFamily="18" charset="0"/>
              </a:rPr>
              <a:t>Многопрофильная </a:t>
            </a:r>
            <a:r>
              <a:rPr lang="ru-RU" sz="1800" dirty="0" smtClean="0">
                <a:ln>
                  <a:solidFill>
                    <a:sysClr val="windowText" lastClr="000000"/>
                  </a:solidFill>
                </a:ln>
                <a:latin typeface="Times New Roman" panose="02020603050405020304" pitchFamily="18" charset="0"/>
                <a:cs typeface="Times New Roman" panose="02020603050405020304" pitchFamily="18" charset="0"/>
              </a:rPr>
              <a:t>школы № </a:t>
            </a:r>
            <a:r>
              <a:rPr lang="ru-RU" sz="1800" dirty="0" smtClean="0">
                <a:ln>
                  <a:solidFill>
                    <a:sysClr val="windowText" lastClr="000000"/>
                  </a:solidFill>
                </a:ln>
                <a:latin typeface="Times New Roman" panose="02020603050405020304" pitchFamily="18" charset="0"/>
                <a:cs typeface="Times New Roman" panose="02020603050405020304" pitchFamily="18" charset="0"/>
              </a:rPr>
              <a:t>181» </a:t>
            </a:r>
            <a:endParaRPr lang="ru-RU" sz="1800" dirty="0" smtClean="0">
              <a:ln>
                <a:solidFill>
                  <a:sysClr val="windowText" lastClr="000000"/>
                </a:solidFill>
              </a:ln>
              <a:latin typeface="Times New Roman" panose="02020603050405020304" pitchFamily="18" charset="0"/>
              <a:cs typeface="Times New Roman" panose="02020603050405020304" pitchFamily="18" charset="0"/>
            </a:endParaRPr>
          </a:p>
          <a:p>
            <a:pPr algn="l"/>
            <a:r>
              <a:rPr lang="ru-RU" sz="1800" dirty="0" smtClean="0">
                <a:ln>
                  <a:solidFill>
                    <a:sysClr val="windowText" lastClr="000000"/>
                  </a:solidFill>
                </a:ln>
                <a:latin typeface="Times New Roman" panose="02020603050405020304" pitchFamily="18" charset="0"/>
                <a:cs typeface="Times New Roman" panose="02020603050405020304" pitchFamily="18" charset="0"/>
              </a:rPr>
              <a:t>Советского района г.</a:t>
            </a:r>
            <a:r>
              <a:rPr lang="ru-RU" sz="1800" dirty="0" smtClean="0">
                <a:ln>
                  <a:solidFill>
                    <a:sysClr val="windowText" lastClr="000000"/>
                  </a:solidFill>
                </a:ln>
                <a:latin typeface="Times New Roman" panose="02020603050405020304" pitchFamily="18" charset="0"/>
                <a:cs typeface="Times New Roman" panose="02020603050405020304" pitchFamily="18" charset="0"/>
              </a:rPr>
              <a:t> Казани</a:t>
            </a:r>
          </a:p>
          <a:p>
            <a:pPr algn="l"/>
            <a:r>
              <a:rPr lang="ru-RU" sz="1800" dirty="0" smtClean="0">
                <a:ln>
                  <a:solidFill>
                    <a:sysClr val="windowText" lastClr="000000"/>
                  </a:solidFill>
                </a:ln>
                <a:latin typeface="Times New Roman" panose="02020603050405020304" pitchFamily="18" charset="0"/>
                <a:cs typeface="Times New Roman" panose="02020603050405020304" pitchFamily="18" charset="0"/>
              </a:rPr>
              <a:t>Руководитель: Гимадиева Диляра Рузалевна</a:t>
            </a:r>
            <a:endParaRPr lang="ru-RU" sz="1800" dirty="0" smtClean="0">
              <a:ln>
                <a:solidFill>
                  <a:sysClr val="windowText" lastClr="000000"/>
                </a:solidFill>
              </a:ln>
              <a:latin typeface="Times New Roman" panose="02020603050405020304" pitchFamily="18" charset="0"/>
              <a:cs typeface="Times New Roman" panose="02020603050405020304" pitchFamily="18" charset="0"/>
            </a:endParaRPr>
          </a:p>
        </p:txBody>
      </p:sp>
      <p:pic>
        <p:nvPicPr>
          <p:cNvPr id="1026" name="Picture 2" descr="https://i.pinimg.com/originals/d0/21/cd/d021cdef423b0e5d64938bb145da57b0.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40" t="303" r="1379" b="9667"/>
          <a:stretch/>
        </p:blipFill>
        <p:spPr bwMode="auto">
          <a:xfrm>
            <a:off x="10058400" y="166255"/>
            <a:ext cx="1935617" cy="2753591"/>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8" name="Picture 4" descr="https://proprikol.ru/wp-content/uploads/2021/01/kartinki-sfinks-v-egipte-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749" r="10740"/>
          <a:stretch/>
        </p:blipFill>
        <p:spPr bwMode="auto">
          <a:xfrm>
            <a:off x="5273346" y="82137"/>
            <a:ext cx="3512127" cy="2837709"/>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30" name="Picture 6" descr="https://i.pinimg.com/736x/cc/d4/c6/ccd4c6448ccd32833988cdc1d7ee3358.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102" b="16550"/>
          <a:stretch/>
        </p:blipFill>
        <p:spPr bwMode="auto">
          <a:xfrm>
            <a:off x="8373778" y="1776277"/>
            <a:ext cx="2280012" cy="2607973"/>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32" name="Picture 8" descr="https://img.fotokonkurs.ru/cache/original/photos/2020/11/8/653b79c7218f8206aff22c7b49e051c0/27872dac49aeeb605dd03d0f85c3e69d.jpe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13241"/>
          <a:stretch/>
        </p:blipFill>
        <p:spPr bwMode="auto">
          <a:xfrm>
            <a:off x="3067249" y="385021"/>
            <a:ext cx="2504209" cy="3442947"/>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34" name="Picture 10" descr="https://cdn2.radioromantika.ru/vardata/modules/news/files/1/1801/news_file_1801_595a11c22c664.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7814" t="17923" r="23718" b="7078"/>
          <a:stretch/>
        </p:blipFill>
        <p:spPr bwMode="auto">
          <a:xfrm>
            <a:off x="9813017" y="3565343"/>
            <a:ext cx="2047968" cy="3169079"/>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36" name="Picture 12" descr="https://i.ytimg.com/vi/KUUxUxbUhhk/maxresdefault.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4594" t="842" r="1216" b="7348"/>
          <a:stretch/>
        </p:blipFill>
        <p:spPr bwMode="auto">
          <a:xfrm>
            <a:off x="4660825" y="3456473"/>
            <a:ext cx="3598162" cy="2207133"/>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 name="Рисунок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4929" y="374429"/>
            <a:ext cx="2495289" cy="2803696"/>
          </a:xfrm>
          <a:prstGeom prst="rect">
            <a:avLst/>
          </a:prstGeom>
        </p:spPr>
      </p:pic>
    </p:spTree>
    <p:extLst>
      <p:ext uri="{BB962C8B-B14F-4D97-AF65-F5344CB8AC3E}">
        <p14:creationId xmlns:p14="http://schemas.microsoft.com/office/powerpoint/2010/main" val="31797256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12192000" cy="6858000"/>
          </a:xfrm>
        </p:spPr>
        <p:txBody>
          <a:bodyPr>
            <a:normAutofit/>
          </a:bodyPr>
          <a:lstStyle/>
          <a:p>
            <a:pPr algn="ctr"/>
            <a:r>
              <a:rPr lang="en-US" sz="8800" b="1" dirty="0">
                <a:latin typeface="Berlin Sans FB" panose="020E0602020502020306" pitchFamily="34" charset="0"/>
              </a:rPr>
              <a:t>The Eiffel Tower</a:t>
            </a:r>
            <a:endParaRPr lang="ru-RU" sz="8800" b="1" dirty="0"/>
          </a:p>
        </p:txBody>
      </p:sp>
    </p:spTree>
    <p:extLst>
      <p:ext uri="{BB962C8B-B14F-4D97-AF65-F5344CB8AC3E}">
        <p14:creationId xmlns:p14="http://schemas.microsoft.com/office/powerpoint/2010/main" val="29305368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0"/>
            <a:ext cx="10515600" cy="1325563"/>
          </a:xfrm>
        </p:spPr>
        <p:txBody>
          <a:bodyPr>
            <a:normAutofit/>
          </a:bodyPr>
          <a:lstStyle/>
          <a:p>
            <a:pPr algn="ctr"/>
            <a:r>
              <a:rPr lang="en-US" sz="6000" b="1" dirty="0">
                <a:latin typeface="Berlin Sans FB" panose="020E0602020502020306" pitchFamily="34" charset="0"/>
              </a:rPr>
              <a:t>The Eiffel Tower</a:t>
            </a:r>
            <a:endParaRPr lang="ru-RU" sz="6000" b="1" dirty="0">
              <a:effectLst>
                <a:outerShdw blurRad="38100" dist="38100" dir="2700000" algn="tl">
                  <a:srgbClr val="000000">
                    <a:alpha val="43137"/>
                  </a:srgbClr>
                </a:outerShdw>
              </a:effectLst>
              <a:latin typeface="Arial Black" panose="020B0A04020102020204" pitchFamily="34" charset="0"/>
            </a:endParaRPr>
          </a:p>
        </p:txBody>
      </p:sp>
      <p:sp>
        <p:nvSpPr>
          <p:cNvPr id="3" name="Объект 2"/>
          <p:cNvSpPr>
            <a:spLocks noGrp="1"/>
          </p:cNvSpPr>
          <p:nvPr>
            <p:ph sz="half" idx="1"/>
          </p:nvPr>
        </p:nvSpPr>
        <p:spPr>
          <a:xfrm>
            <a:off x="232756" y="1325563"/>
            <a:ext cx="5787044" cy="5465935"/>
          </a:xfrm>
        </p:spPr>
        <p:txBody>
          <a:bodyPr>
            <a:normAutofit lnSpcReduction="10000"/>
          </a:bodyPr>
          <a:lstStyle/>
          <a:p>
            <a:pPr marL="0" indent="0">
              <a:buNone/>
            </a:pPr>
            <a:r>
              <a:rPr lang="en-US" dirty="0">
                <a:ln>
                  <a:solidFill>
                    <a:sysClr val="windowText" lastClr="000000"/>
                  </a:solidFill>
                </a:ln>
                <a:latin typeface="Times New Roman" panose="02020603050405020304" pitchFamily="18" charset="0"/>
                <a:cs typeface="Times New Roman" panose="02020603050405020304" pitchFamily="18" charset="0"/>
              </a:rPr>
              <a:t>The Eiffel Tower is a metal tower in the center of Paris, its most recognizable architectural landmark. Named after chief designer Gustave Eiffel; Eiffel himself called it simply "the 300-meter tower</a:t>
            </a:r>
            <a:r>
              <a:rPr lang="en-US" dirty="0" smtClean="0">
                <a:ln>
                  <a:solidFill>
                    <a:sysClr val="windowText" lastClr="000000"/>
                  </a:solidFill>
                </a:ln>
                <a:latin typeface="Times New Roman" panose="02020603050405020304" pitchFamily="18" charset="0"/>
                <a:cs typeface="Times New Roman" panose="02020603050405020304" pitchFamily="18" charset="0"/>
              </a:rPr>
              <a:t>.</a:t>
            </a:r>
            <a:endParaRPr lang="ru-RU" dirty="0" smtClean="0">
              <a:ln>
                <a:solidFill>
                  <a:sysClr val="windowText" lastClr="000000"/>
                </a:solidFill>
              </a:ln>
              <a:latin typeface="Times New Roman" panose="02020603050405020304" pitchFamily="18" charset="0"/>
              <a:cs typeface="Times New Roman" panose="02020603050405020304" pitchFamily="18" charset="0"/>
            </a:endParaRPr>
          </a:p>
          <a:p>
            <a:pPr marL="0" indent="0">
              <a:buNone/>
            </a:pPr>
            <a:r>
              <a:rPr lang="en-US" dirty="0" smtClean="0">
                <a:ln>
                  <a:solidFill>
                    <a:sysClr val="windowText" lastClr="000000"/>
                  </a:solidFill>
                </a:ln>
                <a:latin typeface="Times New Roman" panose="02020603050405020304" pitchFamily="18" charset="0"/>
                <a:cs typeface="Times New Roman" panose="02020603050405020304" pitchFamily="18" charset="0"/>
              </a:rPr>
              <a:t>"</a:t>
            </a:r>
            <a:r>
              <a:rPr lang="en-US" dirty="0">
                <a:ln>
                  <a:solidFill>
                    <a:sysClr val="windowText" lastClr="000000"/>
                  </a:solidFill>
                </a:ln>
                <a:latin typeface="Times New Roman" panose="02020603050405020304" pitchFamily="18" charset="0"/>
                <a:cs typeface="Times New Roman" panose="02020603050405020304" pitchFamily="18" charset="0"/>
              </a:rPr>
              <a:t>The tower, which later became the symbol of Paris, was built in 1889 and was originally conceived as a temporary structure that served as the entrance arch of the Paris World Exhibition of 1889.The Eiffel Tower is called the most visited paid and most photographed attraction in the world.</a:t>
            </a:r>
            <a:endParaRPr lang="ru-RU" dirty="0">
              <a:ln>
                <a:solidFill>
                  <a:sysClr val="windowText" lastClr="000000"/>
                </a:solidFill>
              </a:ln>
              <a:latin typeface="Times New Roman" panose="02020603050405020304" pitchFamily="18" charset="0"/>
              <a:cs typeface="Times New Roman" panose="02020603050405020304" pitchFamily="18" charset="0"/>
            </a:endParaRPr>
          </a:p>
        </p:txBody>
      </p:sp>
      <p:pic>
        <p:nvPicPr>
          <p:cNvPr id="4098" name="Picture 2" descr="https://putidorogi-nn.ru/images/stories/evropa/franciya/eyfeleva_bashnya_5.jpg"/>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t="3517" b="5030"/>
          <a:stretch/>
        </p:blipFill>
        <p:spPr bwMode="auto">
          <a:xfrm>
            <a:off x="6093229" y="1325563"/>
            <a:ext cx="3622964" cy="496994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10" name="Рисунок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08771" y="3680741"/>
            <a:ext cx="2053244" cy="3177259"/>
          </a:xfrm>
          <a:prstGeom prst="rect">
            <a:avLst/>
          </a:prstGeom>
        </p:spPr>
      </p:pic>
      <p:sp>
        <p:nvSpPr>
          <p:cNvPr id="7" name="TextBox 6"/>
          <p:cNvSpPr txBox="1"/>
          <p:nvPr/>
        </p:nvSpPr>
        <p:spPr>
          <a:xfrm>
            <a:off x="6093229" y="6225259"/>
            <a:ext cx="931025"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 action="ppaction://hlinkshowjump?jump=nextslide"/>
              </a:rPr>
              <a:t>Next</a:t>
            </a:r>
            <a:endParaRPr lang="ru-RU" sz="2400" dirty="0">
              <a:ln>
                <a:solidFill>
                  <a:sysClr val="windowText" lastClr="000000"/>
                </a:solidFill>
              </a:ln>
              <a:solidFill>
                <a:schemeClr val="bg1"/>
              </a:solidFill>
            </a:endParaRPr>
          </a:p>
        </p:txBody>
      </p:sp>
      <p:sp>
        <p:nvSpPr>
          <p:cNvPr id="8" name="TextBox 7"/>
          <p:cNvSpPr txBox="1"/>
          <p:nvPr/>
        </p:nvSpPr>
        <p:spPr>
          <a:xfrm>
            <a:off x="7024254" y="6225259"/>
            <a:ext cx="1454728"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rId4" action="ppaction://hlinksldjump"/>
              </a:rPr>
              <a:t>Translate</a:t>
            </a:r>
            <a:endParaRPr lang="ru-RU" sz="2400" dirty="0">
              <a:ln>
                <a:solidFill>
                  <a:sysClr val="windowText" lastClr="000000"/>
                </a:solidFill>
              </a:ln>
              <a:solidFill>
                <a:schemeClr val="bg1"/>
              </a:solidFill>
            </a:endParaRPr>
          </a:p>
        </p:txBody>
      </p:sp>
    </p:spTree>
    <p:extLst>
      <p:ext uri="{BB962C8B-B14F-4D97-AF65-F5344CB8AC3E}">
        <p14:creationId xmlns:p14="http://schemas.microsoft.com/office/powerpoint/2010/main" val="19496636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12192000" cy="6858000"/>
          </a:xfrm>
        </p:spPr>
        <p:txBody>
          <a:bodyPr>
            <a:normAutofit/>
          </a:bodyPr>
          <a:lstStyle/>
          <a:p>
            <a:pPr algn="ctr"/>
            <a:r>
              <a:rPr lang="en-US" sz="8800" b="1" dirty="0">
                <a:latin typeface="Berlin Sans FB" panose="020E0602020502020306" pitchFamily="34" charset="0"/>
              </a:rPr>
              <a:t>Tower Bridge</a:t>
            </a:r>
            <a:endParaRPr lang="ru-RU" sz="8800" b="1" dirty="0"/>
          </a:p>
        </p:txBody>
      </p:sp>
    </p:spTree>
    <p:extLst>
      <p:ext uri="{BB962C8B-B14F-4D97-AF65-F5344CB8AC3E}">
        <p14:creationId xmlns:p14="http://schemas.microsoft.com/office/powerpoint/2010/main" val="41447755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0"/>
            <a:ext cx="10515600" cy="1325563"/>
          </a:xfrm>
        </p:spPr>
        <p:txBody>
          <a:bodyPr>
            <a:normAutofit/>
          </a:bodyPr>
          <a:lstStyle/>
          <a:p>
            <a:pPr algn="ctr"/>
            <a:r>
              <a:rPr lang="en-US" sz="6000" b="1" dirty="0">
                <a:latin typeface="Berlin Sans FB" panose="020E0602020502020306" pitchFamily="34" charset="0"/>
              </a:rPr>
              <a:t>Tower Bridge</a:t>
            </a:r>
            <a:endParaRPr lang="ru-RU" sz="6000" b="1" dirty="0">
              <a:effectLst>
                <a:outerShdw blurRad="38100" dist="38100" dir="2700000" algn="tl">
                  <a:srgbClr val="000000">
                    <a:alpha val="43137"/>
                  </a:srgbClr>
                </a:outerShdw>
              </a:effectLst>
              <a:latin typeface="Arial Black" panose="020B0A04020102020204" pitchFamily="34" charset="0"/>
            </a:endParaRPr>
          </a:p>
        </p:txBody>
      </p:sp>
      <p:sp>
        <p:nvSpPr>
          <p:cNvPr id="3" name="Объект 2"/>
          <p:cNvSpPr>
            <a:spLocks noGrp="1"/>
          </p:cNvSpPr>
          <p:nvPr>
            <p:ph sz="half" idx="1"/>
          </p:nvPr>
        </p:nvSpPr>
        <p:spPr>
          <a:xfrm>
            <a:off x="232756" y="1404852"/>
            <a:ext cx="5787044" cy="5386646"/>
          </a:xfrm>
        </p:spPr>
        <p:txBody>
          <a:bodyPr>
            <a:normAutofit fontScale="85000" lnSpcReduction="10000"/>
          </a:bodyPr>
          <a:lstStyle/>
          <a:p>
            <a:pPr marL="0" indent="0">
              <a:buNone/>
            </a:pPr>
            <a:r>
              <a:rPr lang="en-US" dirty="0">
                <a:ln>
                  <a:solidFill>
                    <a:sysClr val="windowText" lastClr="000000"/>
                  </a:solidFill>
                </a:ln>
                <a:latin typeface="Times New Roman" panose="02020603050405020304" pitchFamily="18" charset="0"/>
                <a:cs typeface="Times New Roman" panose="02020603050405020304" pitchFamily="18" charset="0"/>
              </a:rPr>
              <a:t>Tower Bridge is a combined suspension and drawbridge in central London over the River Thames, near the Tower of London. Construction began in 1886; opened in 1894. It is also one of the symbols of London and Britain</a:t>
            </a:r>
            <a:r>
              <a:rPr lang="en-US" dirty="0" smtClean="0">
                <a:ln>
                  <a:solidFill>
                    <a:sysClr val="windowText" lastClr="000000"/>
                  </a:solidFill>
                </a:ln>
                <a:latin typeface="Times New Roman" panose="02020603050405020304" pitchFamily="18" charset="0"/>
                <a:cs typeface="Times New Roman" panose="02020603050405020304" pitchFamily="18" charset="0"/>
              </a:rPr>
              <a:t>.</a:t>
            </a:r>
            <a:endParaRPr lang="ru-RU" dirty="0" smtClean="0">
              <a:ln>
                <a:solidFill>
                  <a:sysClr val="windowText" lastClr="000000"/>
                </a:solidFill>
              </a:ln>
              <a:latin typeface="Times New Roman" panose="02020603050405020304" pitchFamily="18" charset="0"/>
              <a:cs typeface="Times New Roman" panose="02020603050405020304" pitchFamily="18" charset="0"/>
            </a:endParaRPr>
          </a:p>
          <a:p>
            <a:pPr marL="0" indent="0">
              <a:buNone/>
            </a:pPr>
            <a:r>
              <a:rPr lang="en-US" dirty="0" smtClean="0">
                <a:ln>
                  <a:solidFill>
                    <a:sysClr val="windowText" lastClr="000000"/>
                  </a:solidFill>
                </a:ln>
                <a:latin typeface="Times New Roman" panose="02020603050405020304" pitchFamily="18" charset="0"/>
                <a:cs typeface="Times New Roman" panose="02020603050405020304" pitchFamily="18" charset="0"/>
              </a:rPr>
              <a:t>The </a:t>
            </a:r>
            <a:r>
              <a:rPr lang="en-US" dirty="0">
                <a:ln>
                  <a:solidFill>
                    <a:sysClr val="windowText" lastClr="000000"/>
                  </a:solidFill>
                </a:ln>
                <a:latin typeface="Times New Roman" panose="02020603050405020304" pitchFamily="18" charset="0"/>
                <a:cs typeface="Times New Roman" panose="02020603050405020304" pitchFamily="18" charset="0"/>
              </a:rPr>
              <a:t>bridge consists of two bridge towers connected at the upper level by two horizontal walkways. From 1977 until the restoration of the 2010s, the bridge was painted in red, white and blue. Subsequently, its colors were restored to blue and white</a:t>
            </a:r>
            <a:r>
              <a:rPr lang="en-US" dirty="0" smtClean="0">
                <a:ln>
                  <a:solidFill>
                    <a:sysClr val="windowText" lastClr="000000"/>
                  </a:solidFill>
                </a:ln>
                <a:latin typeface="Times New Roman" panose="02020603050405020304" pitchFamily="18" charset="0"/>
                <a:cs typeface="Times New Roman" panose="02020603050405020304" pitchFamily="18" charset="0"/>
              </a:rPr>
              <a:t>.</a:t>
            </a:r>
            <a:endParaRPr lang="ru-RU" dirty="0" smtClean="0">
              <a:ln>
                <a:solidFill>
                  <a:sysClr val="windowText" lastClr="000000"/>
                </a:solidFill>
              </a:ln>
              <a:latin typeface="Times New Roman" panose="02020603050405020304" pitchFamily="18" charset="0"/>
              <a:cs typeface="Times New Roman" panose="02020603050405020304" pitchFamily="18" charset="0"/>
            </a:endParaRPr>
          </a:p>
          <a:p>
            <a:pPr marL="0" indent="0">
              <a:buNone/>
            </a:pPr>
            <a:r>
              <a:rPr lang="en-US" dirty="0" smtClean="0">
                <a:ln>
                  <a:solidFill>
                    <a:sysClr val="windowText" lastClr="000000"/>
                  </a:solidFill>
                </a:ln>
                <a:latin typeface="Times New Roman" panose="02020603050405020304" pitchFamily="18" charset="0"/>
                <a:cs typeface="Times New Roman" panose="02020603050405020304" pitchFamily="18" charset="0"/>
              </a:rPr>
              <a:t>The </a:t>
            </a:r>
            <a:r>
              <a:rPr lang="en-US" dirty="0">
                <a:ln>
                  <a:solidFill>
                    <a:sysClr val="windowText" lastClr="000000"/>
                  </a:solidFill>
                </a:ln>
                <a:latin typeface="Times New Roman" panose="02020603050405020304" pitchFamily="18" charset="0"/>
                <a:cs typeface="Times New Roman" panose="02020603050405020304" pitchFamily="18" charset="0"/>
              </a:rPr>
              <a:t>bridge site is freely accessible to both vehicles and pedestrians, while the bridge's twin towers, walkways and engine rooms are part of the Tower Bridge exhibit, for which there is an admission fee.</a:t>
            </a:r>
            <a:endParaRPr lang="ru-RU" dirty="0">
              <a:ln>
                <a:solidFill>
                  <a:sysClr val="windowText" lastClr="000000"/>
                </a:solidFill>
              </a:ln>
              <a:latin typeface="Times New Roman" panose="02020603050405020304" pitchFamily="18" charset="0"/>
              <a:cs typeface="Times New Roman" panose="02020603050405020304" pitchFamily="18" charset="0"/>
            </a:endParaRPr>
          </a:p>
        </p:txBody>
      </p:sp>
      <p:pic>
        <p:nvPicPr>
          <p:cNvPr id="6146" name="Picture 2" descr="https://i.pinimg.com/originals/d9/40/d4/d940d4c32d93b8aae9d6c51c818f4127.jpg"/>
          <p:cNvPicPr>
            <a:picLocks noGrp="1" noChangeAspect="1" noChangeArrowheads="1"/>
          </p:cNvPicPr>
          <p:nvPr>
            <p:ph sz="half" idx="2"/>
          </p:nvPr>
        </p:nvPicPr>
        <p:blipFill rotWithShape="1">
          <a:blip r:embed="rId2" cstate="print">
            <a:extLst>
              <a:ext uri="{28A0092B-C50C-407E-A947-70E740481C1C}">
                <a14:useLocalDpi xmlns:a14="http://schemas.microsoft.com/office/drawing/2010/main" val="0"/>
              </a:ext>
            </a:extLst>
          </a:blip>
          <a:srcRect r="7596" b="8430"/>
          <a:stretch/>
        </p:blipFill>
        <p:spPr bwMode="auto">
          <a:xfrm>
            <a:off x="6209536" y="1350502"/>
            <a:ext cx="4006237" cy="49588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10" name="Рисунок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0234396" y="3742782"/>
            <a:ext cx="2086407" cy="3173408"/>
          </a:xfrm>
          <a:prstGeom prst="rect">
            <a:avLst/>
          </a:prstGeom>
        </p:spPr>
      </p:pic>
      <p:sp>
        <p:nvSpPr>
          <p:cNvPr id="7" name="TextBox 6"/>
          <p:cNvSpPr txBox="1"/>
          <p:nvPr/>
        </p:nvSpPr>
        <p:spPr>
          <a:xfrm>
            <a:off x="6093229" y="6225259"/>
            <a:ext cx="931025"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 action="ppaction://hlinkshowjump?jump=lastslide"/>
              </a:rPr>
              <a:t>Next</a:t>
            </a:r>
            <a:endParaRPr lang="ru-RU" sz="2400" dirty="0">
              <a:ln>
                <a:solidFill>
                  <a:sysClr val="windowText" lastClr="000000"/>
                </a:solidFill>
              </a:ln>
              <a:solidFill>
                <a:schemeClr val="bg1"/>
              </a:solidFill>
            </a:endParaRPr>
          </a:p>
        </p:txBody>
      </p:sp>
      <p:sp>
        <p:nvSpPr>
          <p:cNvPr id="8" name="TextBox 7"/>
          <p:cNvSpPr txBox="1"/>
          <p:nvPr/>
        </p:nvSpPr>
        <p:spPr>
          <a:xfrm>
            <a:off x="7024254" y="6225259"/>
            <a:ext cx="1454728"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rId4" action="ppaction://hlinksldjump"/>
              </a:rPr>
              <a:t>Translate</a:t>
            </a:r>
            <a:endParaRPr lang="ru-RU" sz="2400" dirty="0">
              <a:ln>
                <a:solidFill>
                  <a:sysClr val="windowText" lastClr="000000"/>
                </a:solidFill>
              </a:ln>
              <a:solidFill>
                <a:schemeClr val="bg1"/>
              </a:solidFill>
            </a:endParaRPr>
          </a:p>
        </p:txBody>
      </p:sp>
    </p:spTree>
    <p:extLst>
      <p:ext uri="{BB962C8B-B14F-4D97-AF65-F5344CB8AC3E}">
        <p14:creationId xmlns:p14="http://schemas.microsoft.com/office/powerpoint/2010/main" val="30145666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0"/>
            <a:ext cx="10515600" cy="1325563"/>
          </a:xfrm>
        </p:spPr>
        <p:txBody>
          <a:bodyPr>
            <a:normAutofit/>
          </a:bodyPr>
          <a:lstStyle/>
          <a:p>
            <a:pPr algn="ctr"/>
            <a:r>
              <a:rPr lang="ru-RU" sz="6000" b="1" dirty="0" smtClean="0">
                <a:effectLst>
                  <a:outerShdw blurRad="38100" dist="38100" dir="2700000" algn="tl">
                    <a:srgbClr val="000000">
                      <a:alpha val="43137"/>
                    </a:srgbClr>
                  </a:outerShdw>
                </a:effectLst>
                <a:latin typeface="Arial Black" panose="020B0A04020102020204" pitchFamily="34" charset="0"/>
              </a:rPr>
              <a:t>Статуя Свободы</a:t>
            </a:r>
            <a:endParaRPr lang="ru-RU" sz="6000" b="1" dirty="0">
              <a:effectLst>
                <a:outerShdw blurRad="38100" dist="38100" dir="2700000" algn="tl">
                  <a:srgbClr val="000000">
                    <a:alpha val="43137"/>
                  </a:srgbClr>
                </a:outerShdw>
              </a:effectLst>
              <a:latin typeface="Arial Black" panose="020B0A04020102020204" pitchFamily="34" charset="0"/>
            </a:endParaRPr>
          </a:p>
        </p:txBody>
      </p:sp>
      <p:sp>
        <p:nvSpPr>
          <p:cNvPr id="3" name="Объект 2"/>
          <p:cNvSpPr>
            <a:spLocks noGrp="1"/>
          </p:cNvSpPr>
          <p:nvPr>
            <p:ph sz="half" idx="1"/>
          </p:nvPr>
        </p:nvSpPr>
        <p:spPr>
          <a:xfrm>
            <a:off x="232756" y="1404852"/>
            <a:ext cx="5787044" cy="5386646"/>
          </a:xfrm>
        </p:spPr>
        <p:txBody>
          <a:bodyPr>
            <a:normAutofit fontScale="92500"/>
          </a:bodyPr>
          <a:lstStyle/>
          <a:p>
            <a:pPr marL="0" indent="0">
              <a:buNone/>
            </a:pPr>
            <a:r>
              <a:rPr lang="ru-RU" dirty="0">
                <a:ln>
                  <a:solidFill>
                    <a:sysClr val="windowText" lastClr="000000"/>
                  </a:solidFill>
                </a:ln>
                <a:latin typeface="Times New Roman" panose="02020603050405020304" pitchFamily="18" charset="0"/>
                <a:cs typeface="Times New Roman" panose="02020603050405020304" pitchFamily="18" charset="0"/>
              </a:rPr>
              <a:t>П</a:t>
            </a:r>
            <a:r>
              <a:rPr lang="ru-RU" dirty="0" smtClean="0">
                <a:ln>
                  <a:solidFill>
                    <a:sysClr val="windowText" lastClr="000000"/>
                  </a:solidFill>
                </a:ln>
                <a:latin typeface="Times New Roman" panose="02020603050405020304" pitchFamily="18" charset="0"/>
                <a:cs typeface="Times New Roman" panose="02020603050405020304" pitchFamily="18" charset="0"/>
              </a:rPr>
              <a:t>олное название — «Свобода, озаряющая мир», — колоссальная скульптура в </a:t>
            </a:r>
            <a:r>
              <a:rPr lang="ru-RU" dirty="0" err="1" smtClean="0">
                <a:ln>
                  <a:solidFill>
                    <a:sysClr val="windowText" lastClr="000000"/>
                  </a:solidFill>
                </a:ln>
                <a:latin typeface="Times New Roman" panose="02020603050405020304" pitchFamily="18" charset="0"/>
                <a:cs typeface="Times New Roman" panose="02020603050405020304" pitchFamily="18" charset="0"/>
              </a:rPr>
              <a:t>cтиле</a:t>
            </a:r>
            <a:r>
              <a:rPr lang="ru-RU" dirty="0" smtClean="0">
                <a:ln>
                  <a:solidFill>
                    <a:sysClr val="windowText" lastClr="000000"/>
                  </a:solidFill>
                </a:ln>
                <a:latin typeface="Times New Roman" panose="02020603050405020304" pitchFamily="18" charset="0"/>
                <a:cs typeface="Times New Roman" panose="02020603050405020304" pitchFamily="18" charset="0"/>
              </a:rPr>
              <a:t> Наполеона III, расположенная в США на острове Свободы, в Верхней Нью-Йоркской бухте. Была сооружена как подарок США от Франции ко Всемирной выставке 1876 года и столетию американской независимости.</a:t>
            </a:r>
          </a:p>
          <a:p>
            <a:pPr marL="0" indent="0">
              <a:buNone/>
            </a:pPr>
            <a:r>
              <a:rPr lang="ru-RU" dirty="0" smtClean="0">
                <a:ln>
                  <a:solidFill>
                    <a:sysClr val="windowText" lastClr="000000"/>
                  </a:solidFill>
                </a:ln>
                <a:latin typeface="Times New Roman" panose="02020603050405020304" pitchFamily="18" charset="0"/>
                <a:cs typeface="Times New Roman" panose="02020603050405020304" pitchFamily="18" charset="0"/>
              </a:rPr>
              <a:t>Является национальным памятником США. </a:t>
            </a:r>
          </a:p>
          <a:p>
            <a:pPr marL="0" indent="0">
              <a:buNone/>
            </a:pPr>
            <a:r>
              <a:rPr lang="ru-RU" dirty="0" smtClean="0">
                <a:ln>
                  <a:solidFill>
                    <a:sysClr val="windowText" lastClr="000000"/>
                  </a:solidFill>
                </a:ln>
                <a:latin typeface="Times New Roman" panose="02020603050405020304" pitchFamily="18" charset="0"/>
                <a:cs typeface="Times New Roman" panose="02020603050405020304" pitchFamily="18" charset="0"/>
              </a:rPr>
              <a:t>Статуя Свободы — второй по высоте маяк страны, однако в списки маяков страны её не включают.</a:t>
            </a:r>
            <a:endParaRPr lang="ru-RU" dirty="0">
              <a:ln>
                <a:solidFill>
                  <a:sysClr val="windowText" lastClr="000000"/>
                </a:solidFill>
              </a:ln>
              <a:latin typeface="Times New Roman" panose="02020603050405020304" pitchFamily="18" charset="0"/>
              <a:cs typeface="Times New Roman" panose="02020603050405020304" pitchFamily="18" charset="0"/>
            </a:endParaRPr>
          </a:p>
        </p:txBody>
      </p:sp>
      <p:pic>
        <p:nvPicPr>
          <p:cNvPr id="2052" name="Picture 4" descr="https://vasuan.com/uploads/posts/2018-12/1545897093_1-1.jp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6345383" y="1424342"/>
            <a:ext cx="3728398" cy="449401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0399365" y="3671352"/>
            <a:ext cx="1792635" cy="3186648"/>
          </a:xfrm>
          <a:prstGeom prst="rect">
            <a:avLst/>
          </a:prstGeom>
        </p:spPr>
      </p:pic>
      <p:sp>
        <p:nvSpPr>
          <p:cNvPr id="9" name="TextBox 8"/>
          <p:cNvSpPr txBox="1"/>
          <p:nvPr/>
        </p:nvSpPr>
        <p:spPr>
          <a:xfrm>
            <a:off x="6093229" y="6225259"/>
            <a:ext cx="931025"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rId4" action="ppaction://hlinksldjump"/>
              </a:rPr>
              <a:t>Back</a:t>
            </a:r>
            <a:endParaRPr lang="ru-RU" sz="2400" dirty="0">
              <a:ln>
                <a:solidFill>
                  <a:sysClr val="windowText" lastClr="000000"/>
                </a:solidFill>
              </a:ln>
              <a:solidFill>
                <a:schemeClr val="bg1"/>
              </a:solidFill>
            </a:endParaRPr>
          </a:p>
        </p:txBody>
      </p:sp>
    </p:spTree>
    <p:extLst>
      <p:ext uri="{BB962C8B-B14F-4D97-AF65-F5344CB8AC3E}">
        <p14:creationId xmlns:p14="http://schemas.microsoft.com/office/powerpoint/2010/main" val="35290354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0"/>
            <a:ext cx="10515600" cy="1325563"/>
          </a:xfrm>
        </p:spPr>
        <p:txBody>
          <a:bodyPr>
            <a:normAutofit/>
          </a:bodyPr>
          <a:lstStyle/>
          <a:p>
            <a:pPr algn="ctr"/>
            <a:r>
              <a:rPr lang="ru-RU" sz="6000" b="1" dirty="0" smtClean="0">
                <a:latin typeface="Arial Black" panose="020B0A04020102020204" pitchFamily="34" charset="0"/>
              </a:rPr>
              <a:t>Статуя Будды в Лэшане </a:t>
            </a:r>
            <a:endParaRPr lang="ru-RU" sz="6000" b="1" dirty="0">
              <a:effectLst>
                <a:outerShdw blurRad="38100" dist="38100" dir="2700000" algn="tl">
                  <a:srgbClr val="000000">
                    <a:alpha val="43137"/>
                  </a:srgbClr>
                </a:outerShdw>
              </a:effectLst>
              <a:latin typeface="Arial Black" panose="020B0A04020102020204" pitchFamily="34" charset="0"/>
            </a:endParaRPr>
          </a:p>
        </p:txBody>
      </p:sp>
      <p:sp>
        <p:nvSpPr>
          <p:cNvPr id="3" name="Объект 2"/>
          <p:cNvSpPr>
            <a:spLocks noGrp="1"/>
          </p:cNvSpPr>
          <p:nvPr>
            <p:ph sz="half" idx="1"/>
          </p:nvPr>
        </p:nvSpPr>
        <p:spPr>
          <a:xfrm>
            <a:off x="232755" y="1325562"/>
            <a:ext cx="5787044" cy="5532437"/>
          </a:xfrm>
        </p:spPr>
        <p:txBody>
          <a:bodyPr>
            <a:normAutofit/>
          </a:bodyPr>
          <a:lstStyle/>
          <a:p>
            <a:pPr marL="0" indent="0">
              <a:buNone/>
            </a:pPr>
            <a:r>
              <a:rPr lang="ru-RU" sz="2000" dirty="0" smtClean="0">
                <a:ln>
                  <a:solidFill>
                    <a:sysClr val="windowText" lastClr="000000"/>
                  </a:solidFill>
                </a:ln>
                <a:latin typeface="Times New Roman" panose="02020603050405020304" pitchFamily="18" charset="0"/>
                <a:cs typeface="Times New Roman" panose="02020603050405020304" pitchFamily="18" charset="0"/>
              </a:rPr>
              <a:t>Статуя Будды в Лэшане — одна из самых высоких статуй Будды на Земле. Оно высечено в толще скалы в горе Линъюньшань городского округа Лэшань. Лицо Будды обращено к расположенной напротив священной горе Эмэйшань. Голова Будды высится вровень с горой, а его стопы упираются в реку. </a:t>
            </a:r>
          </a:p>
          <a:p>
            <a:pPr marL="0" indent="0">
              <a:buNone/>
            </a:pPr>
            <a:r>
              <a:rPr lang="ru-RU" sz="2000" dirty="0" smtClean="0">
                <a:ln>
                  <a:solidFill>
                    <a:sysClr val="windowText" lastClr="000000"/>
                  </a:solidFill>
                </a:ln>
                <a:latin typeface="Times New Roman" panose="02020603050405020304" pitchFamily="18" charset="0"/>
                <a:cs typeface="Times New Roman" panose="02020603050405020304" pitchFamily="18" charset="0"/>
              </a:rPr>
              <a:t>Работы по созданию статуи проходили, начиная с 713 года, и продолжались девяносто лет. Высота статуи — 71 м, высота головы — почти 15 м, размах плеч — почти 30 м, длина пальца руки — 8 м, пальца ноги — 1,6 м, длина носа — 5,5 м. До середины </a:t>
            </a:r>
            <a:r>
              <a:rPr lang="en-US" sz="2000" dirty="0" smtClean="0">
                <a:ln>
                  <a:solidFill>
                    <a:sysClr val="windowText" lastClr="000000"/>
                  </a:solidFill>
                </a:ln>
                <a:latin typeface="Times New Roman" panose="02020603050405020304" pitchFamily="18" charset="0"/>
                <a:cs typeface="Times New Roman" panose="02020603050405020304" pitchFamily="18" charset="0"/>
              </a:rPr>
              <a:t>XVII </a:t>
            </a:r>
            <a:r>
              <a:rPr lang="ru-RU" sz="2000" dirty="0" smtClean="0">
                <a:ln>
                  <a:solidFill>
                    <a:sysClr val="windowText" lastClr="000000"/>
                  </a:solidFill>
                </a:ln>
                <a:latin typeface="Times New Roman" panose="02020603050405020304" pitchFamily="18" charset="0"/>
                <a:cs typeface="Times New Roman" panose="02020603050405020304" pitchFamily="18" charset="0"/>
              </a:rPr>
              <a:t>века тело Большого Будды до самой головы было скрыто 13-этажным храмом. Позже эта постройка была уничтожена пожаром.</a:t>
            </a:r>
          </a:p>
        </p:txBody>
      </p:sp>
      <p:pic>
        <p:nvPicPr>
          <p:cNvPr id="7" name="Picture 2" descr="https://i.pinimg.com/736x/36/1c/88/361c885a49b9243de1bd808129b2d7dc--places-to-go-best-places-to-visi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0526" y="1404852"/>
            <a:ext cx="3607173" cy="48079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0390908" y="3630453"/>
            <a:ext cx="1587731" cy="3161045"/>
          </a:xfrm>
          <a:prstGeom prst="rect">
            <a:avLst/>
          </a:prstGeom>
        </p:spPr>
      </p:pic>
      <p:sp>
        <p:nvSpPr>
          <p:cNvPr id="9" name="TextBox 8">
            <a:hlinkClick r:id="rId4" action="ppaction://hlinksldjump"/>
          </p:cNvPr>
          <p:cNvSpPr txBox="1"/>
          <p:nvPr/>
        </p:nvSpPr>
        <p:spPr>
          <a:xfrm>
            <a:off x="6093229" y="6225259"/>
            <a:ext cx="931025"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rId4" action="ppaction://hlinksldjump"/>
              </a:rPr>
              <a:t>Back</a:t>
            </a:r>
            <a:endParaRPr lang="ru-RU" sz="2400" dirty="0">
              <a:ln>
                <a:solidFill>
                  <a:sysClr val="windowText" lastClr="000000"/>
                </a:solidFill>
              </a:ln>
              <a:solidFill>
                <a:schemeClr val="bg1"/>
              </a:solidFill>
            </a:endParaRPr>
          </a:p>
        </p:txBody>
      </p:sp>
    </p:spTree>
    <p:extLst>
      <p:ext uri="{BB962C8B-B14F-4D97-AF65-F5344CB8AC3E}">
        <p14:creationId xmlns:p14="http://schemas.microsoft.com/office/powerpoint/2010/main" val="4551769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0"/>
            <a:ext cx="10515600" cy="1325563"/>
          </a:xfrm>
        </p:spPr>
        <p:txBody>
          <a:bodyPr>
            <a:normAutofit fontScale="90000"/>
          </a:bodyPr>
          <a:lstStyle/>
          <a:p>
            <a:pPr algn="ctr"/>
            <a:r>
              <a:rPr lang="ru-RU" sz="6000" b="1" dirty="0">
                <a:effectLst>
                  <a:outerShdw blurRad="38100" dist="38100" dir="2700000" algn="tl">
                    <a:srgbClr val="000000">
                      <a:alpha val="43137"/>
                    </a:srgbClr>
                  </a:outerShdw>
                </a:effectLst>
                <a:latin typeface="Arial Black" panose="020B0A04020102020204" pitchFamily="34" charset="0"/>
              </a:rPr>
              <a:t>Большой сфинкс в Гизе</a:t>
            </a:r>
          </a:p>
        </p:txBody>
      </p:sp>
      <p:sp>
        <p:nvSpPr>
          <p:cNvPr id="3" name="Объект 2"/>
          <p:cNvSpPr>
            <a:spLocks noGrp="1"/>
          </p:cNvSpPr>
          <p:nvPr>
            <p:ph sz="half" idx="1"/>
          </p:nvPr>
        </p:nvSpPr>
        <p:spPr>
          <a:xfrm>
            <a:off x="232756" y="1404852"/>
            <a:ext cx="5787044" cy="5386646"/>
          </a:xfrm>
        </p:spPr>
        <p:txBody>
          <a:bodyPr>
            <a:normAutofit/>
          </a:bodyPr>
          <a:lstStyle/>
          <a:p>
            <a:pPr marL="0" indent="0">
              <a:buNone/>
            </a:pPr>
            <a:r>
              <a:rPr lang="ru-RU" dirty="0">
                <a:ln>
                  <a:solidFill>
                    <a:sysClr val="windowText" lastClr="000000"/>
                  </a:solidFill>
                </a:ln>
                <a:latin typeface="Times New Roman" panose="02020603050405020304" pitchFamily="18" charset="0"/>
                <a:cs typeface="Times New Roman" panose="02020603050405020304" pitchFamily="18" charset="0"/>
              </a:rPr>
              <a:t>Большой сфинкс </a:t>
            </a:r>
            <a:r>
              <a:rPr lang="ru-RU" dirty="0" smtClean="0">
                <a:ln>
                  <a:solidFill>
                    <a:sysClr val="windowText" lastClr="000000"/>
                  </a:solidFill>
                </a:ln>
                <a:latin typeface="Times New Roman" panose="02020603050405020304" pitchFamily="18" charset="0"/>
                <a:cs typeface="Times New Roman" panose="02020603050405020304" pitchFamily="18" charset="0"/>
              </a:rPr>
              <a:t>в </a:t>
            </a:r>
            <a:r>
              <a:rPr lang="ru-RU" dirty="0">
                <a:ln>
                  <a:solidFill>
                    <a:sysClr val="windowText" lastClr="000000"/>
                  </a:solidFill>
                </a:ln>
                <a:latin typeface="Times New Roman" panose="02020603050405020304" pitchFamily="18" charset="0"/>
                <a:cs typeface="Times New Roman" panose="02020603050405020304" pitchFamily="18" charset="0"/>
              </a:rPr>
              <a:t>Гизе — древнейшая сохранившаяся на Земле монументальная скульптура. Высечена из монолитной известковой скалы в форме </a:t>
            </a:r>
            <a:r>
              <a:rPr lang="ru-RU" dirty="0" smtClean="0">
                <a:ln>
                  <a:solidFill>
                    <a:sysClr val="windowText" lastClr="000000"/>
                  </a:solidFill>
                </a:ln>
                <a:latin typeface="Times New Roman" panose="02020603050405020304" pitchFamily="18" charset="0"/>
                <a:cs typeface="Times New Roman" panose="02020603050405020304" pitchFamily="18" charset="0"/>
              </a:rPr>
              <a:t>сфинкса </a:t>
            </a:r>
            <a:r>
              <a:rPr lang="ru-RU" dirty="0">
                <a:ln>
                  <a:solidFill>
                    <a:sysClr val="windowText" lastClr="000000"/>
                  </a:solidFill>
                </a:ln>
                <a:latin typeface="Times New Roman" panose="02020603050405020304" pitchFamily="18" charset="0"/>
                <a:cs typeface="Times New Roman" panose="02020603050405020304" pitchFamily="18" charset="0"/>
              </a:rPr>
              <a:t>— лежащего на </a:t>
            </a:r>
            <a:r>
              <a:rPr lang="ru-RU" dirty="0" smtClean="0">
                <a:ln>
                  <a:solidFill>
                    <a:sysClr val="windowText" lastClr="000000"/>
                  </a:solidFill>
                </a:ln>
                <a:latin typeface="Times New Roman" panose="02020603050405020304" pitchFamily="18" charset="0"/>
                <a:cs typeface="Times New Roman" panose="02020603050405020304" pitchFamily="18" charset="0"/>
              </a:rPr>
              <a:t>песке в позе </a:t>
            </a:r>
            <a:r>
              <a:rPr lang="ru-RU" dirty="0">
                <a:ln>
                  <a:solidFill>
                    <a:sysClr val="windowText" lastClr="000000"/>
                  </a:solidFill>
                </a:ln>
                <a:latin typeface="Times New Roman" panose="02020603050405020304" pitchFamily="18" charset="0"/>
                <a:cs typeface="Times New Roman" panose="02020603050405020304" pitchFamily="18" charset="0"/>
              </a:rPr>
              <a:t>льва, лицу которого, как издавна принято считать, придано портретное сходство с </a:t>
            </a:r>
            <a:r>
              <a:rPr lang="ru-RU" dirty="0" smtClean="0">
                <a:ln>
                  <a:solidFill>
                    <a:sysClr val="windowText" lastClr="000000"/>
                  </a:solidFill>
                </a:ln>
                <a:latin typeface="Times New Roman" panose="02020603050405020304" pitchFamily="18" charset="0"/>
                <a:cs typeface="Times New Roman" panose="02020603050405020304" pitchFamily="18" charset="0"/>
              </a:rPr>
              <a:t>фараоном. </a:t>
            </a:r>
            <a:r>
              <a:rPr lang="ru-RU" dirty="0">
                <a:ln>
                  <a:solidFill>
                    <a:sysClr val="windowText" lastClr="000000"/>
                  </a:solidFill>
                </a:ln>
                <a:latin typeface="Times New Roman" panose="02020603050405020304" pitchFamily="18" charset="0"/>
                <a:cs typeface="Times New Roman" panose="02020603050405020304" pitchFamily="18" charset="0"/>
              </a:rPr>
              <a:t>Длина статуи — 73 метра, высота — 20 метров; между передними лапами располагалось небольшое святилище.</a:t>
            </a:r>
          </a:p>
        </p:txBody>
      </p:sp>
      <p:sp>
        <p:nvSpPr>
          <p:cNvPr id="9" name="TextBox 8"/>
          <p:cNvSpPr txBox="1"/>
          <p:nvPr/>
        </p:nvSpPr>
        <p:spPr>
          <a:xfrm>
            <a:off x="6093229" y="6225259"/>
            <a:ext cx="931025"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rId2" action="ppaction://hlinksldjump"/>
              </a:rPr>
              <a:t>Back</a:t>
            </a:r>
            <a:endParaRPr lang="ru-RU" sz="2400" dirty="0">
              <a:ln>
                <a:solidFill>
                  <a:sysClr val="windowText" lastClr="000000"/>
                </a:solidFill>
              </a:ln>
              <a:solidFill>
                <a:schemeClr val="bg1"/>
              </a:solidFill>
            </a:endParaRPr>
          </a:p>
        </p:txBody>
      </p:sp>
      <p:pic>
        <p:nvPicPr>
          <p:cNvPr id="1028" name="Picture 4" descr="https://i.pinimg.com/originals/fa/c6/94/fac694cc5f60ce4243806e54c915c818.jp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314725" y="1404852"/>
            <a:ext cx="3848667" cy="482040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10" name="Рисунок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0156321" y="4020589"/>
            <a:ext cx="2035679" cy="2970415"/>
          </a:xfrm>
          <a:prstGeom prst="rect">
            <a:avLst/>
          </a:prstGeom>
        </p:spPr>
      </p:pic>
    </p:spTree>
    <p:extLst>
      <p:ext uri="{BB962C8B-B14F-4D97-AF65-F5344CB8AC3E}">
        <p14:creationId xmlns:p14="http://schemas.microsoft.com/office/powerpoint/2010/main" val="2159161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0"/>
            <a:ext cx="10515600" cy="1325563"/>
          </a:xfrm>
        </p:spPr>
        <p:txBody>
          <a:bodyPr>
            <a:normAutofit/>
          </a:bodyPr>
          <a:lstStyle/>
          <a:p>
            <a:pPr algn="ctr"/>
            <a:r>
              <a:rPr lang="ru-RU" sz="6000" b="1" dirty="0" smtClean="0">
                <a:effectLst>
                  <a:outerShdw blurRad="38100" dist="38100" dir="2700000" algn="tl">
                    <a:srgbClr val="000000">
                      <a:alpha val="43137"/>
                    </a:srgbClr>
                  </a:outerShdw>
                </a:effectLst>
                <a:latin typeface="Arial Black" panose="020B0A04020102020204" pitchFamily="34" charset="0"/>
              </a:rPr>
              <a:t>Родина мать зовёт!</a:t>
            </a:r>
            <a:endParaRPr lang="ru-RU" sz="6000" b="1" dirty="0">
              <a:effectLst>
                <a:outerShdw blurRad="38100" dist="38100" dir="2700000" algn="tl">
                  <a:srgbClr val="000000">
                    <a:alpha val="43137"/>
                  </a:srgbClr>
                </a:outerShdw>
              </a:effectLst>
              <a:latin typeface="Arial Black" panose="020B0A04020102020204" pitchFamily="34" charset="0"/>
            </a:endParaRPr>
          </a:p>
        </p:txBody>
      </p:sp>
      <p:sp>
        <p:nvSpPr>
          <p:cNvPr id="3" name="Объект 2"/>
          <p:cNvSpPr>
            <a:spLocks noGrp="1"/>
          </p:cNvSpPr>
          <p:nvPr>
            <p:ph sz="half" idx="1"/>
          </p:nvPr>
        </p:nvSpPr>
        <p:spPr>
          <a:xfrm>
            <a:off x="232756" y="1404852"/>
            <a:ext cx="5787044" cy="5386646"/>
          </a:xfrm>
        </p:spPr>
        <p:txBody>
          <a:bodyPr>
            <a:normAutofit fontScale="92500" lnSpcReduction="10000"/>
          </a:bodyPr>
          <a:lstStyle/>
          <a:p>
            <a:pPr marL="0" indent="0">
              <a:buNone/>
            </a:pPr>
            <a:r>
              <a:rPr lang="ru-RU" dirty="0" smtClean="0">
                <a:ln>
                  <a:solidFill>
                    <a:sysClr val="windowText" lastClr="000000"/>
                  </a:solidFill>
                </a:ln>
                <a:latin typeface="Times New Roman" panose="02020603050405020304" pitchFamily="18" charset="0"/>
                <a:cs typeface="Times New Roman" panose="02020603050405020304" pitchFamily="18" charset="0"/>
              </a:rPr>
              <a:t>Скульптура </a:t>
            </a:r>
            <a:r>
              <a:rPr lang="ru-RU" dirty="0">
                <a:ln>
                  <a:solidFill>
                    <a:sysClr val="windowText" lastClr="000000"/>
                  </a:solidFill>
                </a:ln>
                <a:latin typeface="Times New Roman" panose="02020603050405020304" pitchFamily="18" charset="0"/>
                <a:cs typeface="Times New Roman" panose="02020603050405020304" pitchFamily="18" charset="0"/>
              </a:rPr>
              <a:t>«</a:t>
            </a:r>
            <a:r>
              <a:rPr lang="ru-RU" dirty="0" smtClean="0">
                <a:ln>
                  <a:solidFill>
                    <a:sysClr val="windowText" lastClr="000000"/>
                  </a:solidFill>
                </a:ln>
                <a:latin typeface="Times New Roman" panose="02020603050405020304" pitchFamily="18" charset="0"/>
                <a:cs typeface="Times New Roman" panose="02020603050405020304" pitchFamily="18" charset="0"/>
              </a:rPr>
              <a:t>Родина-мать </a:t>
            </a:r>
            <a:r>
              <a:rPr lang="ru-RU" dirty="0">
                <a:ln>
                  <a:solidFill>
                    <a:sysClr val="windowText" lastClr="000000"/>
                  </a:solidFill>
                </a:ln>
                <a:latin typeface="Times New Roman" panose="02020603050405020304" pitchFamily="18" charset="0"/>
                <a:cs typeface="Times New Roman" panose="02020603050405020304" pitchFamily="18" charset="0"/>
              </a:rPr>
              <a:t>зовёт!» — композиционный центр памятника-ансамбля «Героям Сталинградской битвы» на Мамаевом кургане в Волгограде. Одна из самых высоких статуй мира, высочайшая статуя России и </a:t>
            </a:r>
            <a:r>
              <a:rPr lang="ru-RU" dirty="0" smtClean="0">
                <a:ln>
                  <a:solidFill>
                    <a:sysClr val="windowText" lastClr="000000"/>
                  </a:solidFill>
                </a:ln>
                <a:latin typeface="Times New Roman" panose="02020603050405020304" pitchFamily="18" charset="0"/>
                <a:cs typeface="Times New Roman" panose="02020603050405020304" pitchFamily="18" charset="0"/>
              </a:rPr>
              <a:t>Европы.</a:t>
            </a:r>
            <a:endParaRPr lang="ru-RU" dirty="0">
              <a:ln>
                <a:solidFill>
                  <a:sysClr val="windowText" lastClr="000000"/>
                </a:solidFill>
              </a:ln>
              <a:latin typeface="Times New Roman" panose="02020603050405020304" pitchFamily="18" charset="0"/>
              <a:cs typeface="Times New Roman" panose="02020603050405020304" pitchFamily="18" charset="0"/>
            </a:endParaRPr>
          </a:p>
          <a:p>
            <a:pPr marL="0" indent="0">
              <a:buNone/>
            </a:pPr>
            <a:r>
              <a:rPr lang="ru-RU" dirty="0">
                <a:ln>
                  <a:solidFill>
                    <a:sysClr val="windowText" lastClr="000000"/>
                  </a:solidFill>
                </a:ln>
                <a:latin typeface="Times New Roman" panose="02020603050405020304" pitchFamily="18" charset="0"/>
                <a:cs typeface="Times New Roman" panose="02020603050405020304" pitchFamily="18" charset="0"/>
              </a:rPr>
              <a:t>Монумент является второй частью триптиха, состоящего также из монументов «Тыл — фронту» в Магнитогорске и «Воин-освободитель» в берлинском </a:t>
            </a:r>
            <a:r>
              <a:rPr lang="ru-RU" dirty="0" err="1">
                <a:ln>
                  <a:solidFill>
                    <a:sysClr val="windowText" lastClr="000000"/>
                  </a:solidFill>
                </a:ln>
                <a:latin typeface="Times New Roman" panose="02020603050405020304" pitchFamily="18" charset="0"/>
                <a:cs typeface="Times New Roman" panose="02020603050405020304" pitchFamily="18" charset="0"/>
              </a:rPr>
              <a:t>Трептов</a:t>
            </a:r>
            <a:r>
              <a:rPr lang="ru-RU" dirty="0">
                <a:ln>
                  <a:solidFill>
                    <a:sysClr val="windowText" lastClr="000000"/>
                  </a:solidFill>
                </a:ln>
                <a:latin typeface="Times New Roman" panose="02020603050405020304" pitchFamily="18" charset="0"/>
                <a:cs typeface="Times New Roman" panose="02020603050405020304" pitchFamily="18" charset="0"/>
              </a:rPr>
              <a:t>-парке. Подразумевается, что меч, выкованный на берегу Урала, потом был поднят Родиной-матерью в Сталинграде и опущен после Победы в </a:t>
            </a:r>
            <a:r>
              <a:rPr lang="ru-RU" dirty="0" smtClean="0">
                <a:ln>
                  <a:solidFill>
                    <a:sysClr val="windowText" lastClr="000000"/>
                  </a:solidFill>
                </a:ln>
                <a:latin typeface="Times New Roman" panose="02020603050405020304" pitchFamily="18" charset="0"/>
                <a:cs typeface="Times New Roman" panose="02020603050405020304" pitchFamily="18" charset="0"/>
              </a:rPr>
              <a:t>Берлине.</a:t>
            </a:r>
            <a:endParaRPr lang="ru-RU" dirty="0">
              <a:ln>
                <a:solidFill>
                  <a:sysClr val="windowText" lastClr="000000"/>
                </a:solidFill>
              </a:ln>
              <a:latin typeface="Times New Roman" panose="02020603050405020304" pitchFamily="18" charset="0"/>
              <a:cs typeface="Times New Roman" panose="02020603050405020304" pitchFamily="18" charset="0"/>
            </a:endParaRPr>
          </a:p>
        </p:txBody>
      </p:sp>
      <p:sp>
        <p:nvSpPr>
          <p:cNvPr id="9" name="TextBox 8"/>
          <p:cNvSpPr txBox="1"/>
          <p:nvPr/>
        </p:nvSpPr>
        <p:spPr>
          <a:xfrm>
            <a:off x="6093229" y="6225259"/>
            <a:ext cx="931025"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rId2" action="ppaction://hlinksldjump"/>
              </a:rPr>
              <a:t>Back</a:t>
            </a:r>
            <a:endParaRPr lang="ru-RU" sz="2400" dirty="0">
              <a:ln>
                <a:solidFill>
                  <a:sysClr val="windowText" lastClr="000000"/>
                </a:solidFill>
              </a:ln>
              <a:solidFill>
                <a:schemeClr val="bg1"/>
              </a:solidFill>
            </a:endParaRPr>
          </a:p>
        </p:txBody>
      </p:sp>
      <p:pic>
        <p:nvPicPr>
          <p:cNvPr id="2050" name="Picture 2" descr="https://zametki-turista.com/wp-content/uploads/2019/06/Rodina-mat-zovet-pamyatnik.jp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216848" y="1210481"/>
            <a:ext cx="3691306" cy="49217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10" name="Рисунок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0224653" y="3149406"/>
            <a:ext cx="1791858" cy="3810000"/>
          </a:xfrm>
          <a:prstGeom prst="rect">
            <a:avLst/>
          </a:prstGeom>
        </p:spPr>
      </p:pic>
    </p:spTree>
    <p:extLst>
      <p:ext uri="{BB962C8B-B14F-4D97-AF65-F5344CB8AC3E}">
        <p14:creationId xmlns:p14="http://schemas.microsoft.com/office/powerpoint/2010/main" val="14001788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0"/>
            <a:ext cx="10515600" cy="1325563"/>
          </a:xfrm>
        </p:spPr>
        <p:txBody>
          <a:bodyPr>
            <a:normAutofit/>
          </a:bodyPr>
          <a:lstStyle/>
          <a:p>
            <a:pPr algn="ctr"/>
            <a:r>
              <a:rPr lang="ru-RU" sz="6000" b="1" dirty="0">
                <a:effectLst>
                  <a:outerShdw blurRad="38100" dist="38100" dir="2700000" algn="tl">
                    <a:srgbClr val="000000">
                      <a:alpha val="43137"/>
                    </a:srgbClr>
                  </a:outerShdw>
                </a:effectLst>
                <a:latin typeface="Arial Black" panose="020B0A04020102020204" pitchFamily="34" charset="0"/>
              </a:rPr>
              <a:t>Эйфелева башня</a:t>
            </a:r>
          </a:p>
        </p:txBody>
      </p:sp>
      <p:sp>
        <p:nvSpPr>
          <p:cNvPr id="3" name="Объект 2"/>
          <p:cNvSpPr>
            <a:spLocks noGrp="1"/>
          </p:cNvSpPr>
          <p:nvPr>
            <p:ph sz="half" idx="1"/>
          </p:nvPr>
        </p:nvSpPr>
        <p:spPr>
          <a:xfrm>
            <a:off x="232756" y="1325563"/>
            <a:ext cx="5787044" cy="5465935"/>
          </a:xfrm>
        </p:spPr>
        <p:txBody>
          <a:bodyPr>
            <a:normAutofit fontScale="92500" lnSpcReduction="20000"/>
          </a:bodyPr>
          <a:lstStyle/>
          <a:p>
            <a:pPr marL="0" indent="0">
              <a:buNone/>
            </a:pPr>
            <a:r>
              <a:rPr lang="ru-RU" dirty="0" smtClean="0">
                <a:ln>
                  <a:solidFill>
                    <a:sysClr val="windowText" lastClr="000000"/>
                  </a:solidFill>
                </a:ln>
                <a:latin typeface="Times New Roman" panose="02020603050405020304" pitchFamily="18" charset="0"/>
                <a:cs typeface="Times New Roman" panose="02020603050405020304" pitchFamily="18" charset="0"/>
              </a:rPr>
              <a:t>Эйфелева башня — </a:t>
            </a:r>
            <a:r>
              <a:rPr lang="ru-RU" dirty="0">
                <a:ln>
                  <a:solidFill>
                    <a:sysClr val="windowText" lastClr="000000"/>
                  </a:solidFill>
                </a:ln>
                <a:latin typeface="Times New Roman" panose="02020603050405020304" pitchFamily="18" charset="0"/>
                <a:cs typeface="Times New Roman" panose="02020603050405020304" pitchFamily="18" charset="0"/>
              </a:rPr>
              <a:t>металлическая башня в центре Парижа, самая узнаваемая его архитектурная достопримечательность. Названа в честь главного конструктора Гюстава Эйфеля; сам Эйфель называл её просто «300-метровой башней</a:t>
            </a:r>
            <a:r>
              <a:rPr lang="ru-RU" dirty="0" smtClean="0">
                <a:ln>
                  <a:solidFill>
                    <a:sysClr val="windowText" lastClr="000000"/>
                  </a:solidFill>
                </a:ln>
                <a:latin typeface="Times New Roman" panose="02020603050405020304" pitchFamily="18" charset="0"/>
                <a:cs typeface="Times New Roman" panose="02020603050405020304" pitchFamily="18" charset="0"/>
              </a:rPr>
              <a:t>».</a:t>
            </a:r>
            <a:endParaRPr lang="ru-RU" dirty="0">
              <a:ln>
                <a:solidFill>
                  <a:sysClr val="windowText" lastClr="000000"/>
                </a:solidFill>
              </a:ln>
              <a:latin typeface="Times New Roman" panose="02020603050405020304" pitchFamily="18" charset="0"/>
              <a:cs typeface="Times New Roman" panose="02020603050405020304" pitchFamily="18" charset="0"/>
            </a:endParaRPr>
          </a:p>
          <a:p>
            <a:pPr marL="0" indent="0">
              <a:buNone/>
            </a:pPr>
            <a:r>
              <a:rPr lang="ru-RU" dirty="0">
                <a:ln>
                  <a:solidFill>
                    <a:sysClr val="windowText" lastClr="000000"/>
                  </a:solidFill>
                </a:ln>
                <a:latin typeface="Times New Roman" panose="02020603050405020304" pitchFamily="18" charset="0"/>
                <a:cs typeface="Times New Roman" panose="02020603050405020304" pitchFamily="18" charset="0"/>
              </a:rPr>
              <a:t>Башня, впоследствии ставшая символом Парижа, была построена в 1889 году и первоначально задумывалась как временное сооружение, служившее входной аркой парижской Всемирной выставки 1889 года</a:t>
            </a:r>
            <a:r>
              <a:rPr lang="ru-RU" dirty="0" smtClean="0">
                <a:ln>
                  <a:solidFill>
                    <a:sysClr val="windowText" lastClr="000000"/>
                  </a:solidFill>
                </a:ln>
                <a:latin typeface="Times New Roman" panose="02020603050405020304" pitchFamily="18" charset="0"/>
                <a:cs typeface="Times New Roman" panose="02020603050405020304" pitchFamily="18" charset="0"/>
              </a:rPr>
              <a:t>.</a:t>
            </a:r>
            <a:endParaRPr lang="ru-RU" dirty="0">
              <a:ln>
                <a:solidFill>
                  <a:sysClr val="windowText" lastClr="000000"/>
                </a:solidFill>
              </a:ln>
              <a:latin typeface="Times New Roman" panose="02020603050405020304" pitchFamily="18" charset="0"/>
              <a:cs typeface="Times New Roman" panose="02020603050405020304" pitchFamily="18" charset="0"/>
            </a:endParaRPr>
          </a:p>
          <a:p>
            <a:pPr marL="0" indent="0">
              <a:buNone/>
            </a:pPr>
            <a:r>
              <a:rPr lang="ru-RU" dirty="0">
                <a:ln>
                  <a:solidFill>
                    <a:sysClr val="windowText" lastClr="000000"/>
                  </a:solidFill>
                </a:ln>
                <a:latin typeface="Times New Roman" panose="02020603050405020304" pitchFamily="18" charset="0"/>
                <a:cs typeface="Times New Roman" panose="02020603050405020304" pitchFamily="18" charset="0"/>
              </a:rPr>
              <a:t>Эйфелеву башню называют самой посещаемой </a:t>
            </a:r>
            <a:r>
              <a:rPr lang="ru-RU" dirty="0" smtClean="0">
                <a:ln>
                  <a:solidFill>
                    <a:sysClr val="windowText" lastClr="000000"/>
                  </a:solidFill>
                </a:ln>
                <a:latin typeface="Times New Roman" panose="02020603050405020304" pitchFamily="18" charset="0"/>
                <a:cs typeface="Times New Roman" panose="02020603050405020304" pitchFamily="18" charset="0"/>
              </a:rPr>
              <a:t>платной </a:t>
            </a:r>
            <a:r>
              <a:rPr lang="ru-RU" dirty="0">
                <a:ln>
                  <a:solidFill>
                    <a:sysClr val="windowText" lastClr="000000"/>
                  </a:solidFill>
                </a:ln>
                <a:latin typeface="Times New Roman" panose="02020603050405020304" pitchFamily="18" charset="0"/>
                <a:cs typeface="Times New Roman" panose="02020603050405020304" pitchFamily="18" charset="0"/>
              </a:rPr>
              <a:t>и самой фотографируемой достопримечательностью </a:t>
            </a:r>
            <a:r>
              <a:rPr lang="ru-RU" dirty="0" smtClean="0">
                <a:ln>
                  <a:solidFill>
                    <a:sysClr val="windowText" lastClr="000000"/>
                  </a:solidFill>
                </a:ln>
                <a:latin typeface="Times New Roman" panose="02020603050405020304" pitchFamily="18" charset="0"/>
                <a:cs typeface="Times New Roman" panose="02020603050405020304" pitchFamily="18" charset="0"/>
              </a:rPr>
              <a:t>мира.</a:t>
            </a:r>
            <a:endParaRPr lang="ru-RU" dirty="0">
              <a:ln>
                <a:solidFill>
                  <a:sysClr val="windowText" lastClr="000000"/>
                </a:solidFill>
              </a:ln>
              <a:latin typeface="Times New Roman" panose="02020603050405020304" pitchFamily="18" charset="0"/>
              <a:cs typeface="Times New Roman" panose="02020603050405020304" pitchFamily="18" charset="0"/>
            </a:endParaRPr>
          </a:p>
        </p:txBody>
      </p:sp>
      <p:sp>
        <p:nvSpPr>
          <p:cNvPr id="9" name="TextBox 8"/>
          <p:cNvSpPr txBox="1"/>
          <p:nvPr/>
        </p:nvSpPr>
        <p:spPr>
          <a:xfrm>
            <a:off x="6093229" y="6225259"/>
            <a:ext cx="931025"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rId2" action="ppaction://hlinksldjump"/>
              </a:rPr>
              <a:t>Back</a:t>
            </a:r>
            <a:endParaRPr lang="ru-RU" sz="2400" dirty="0">
              <a:ln>
                <a:solidFill>
                  <a:sysClr val="windowText" lastClr="000000"/>
                </a:solidFill>
              </a:ln>
              <a:solidFill>
                <a:schemeClr val="bg1"/>
              </a:solidFill>
            </a:endParaRPr>
          </a:p>
        </p:txBody>
      </p:sp>
      <p:pic>
        <p:nvPicPr>
          <p:cNvPr id="4098" name="Picture 2" descr="https://putidorogi-nn.ru/images/stories/evropa/franciya/eyfeleva_bashnya_5.jpg"/>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t="3517" b="5030"/>
          <a:stretch/>
        </p:blipFill>
        <p:spPr bwMode="auto">
          <a:xfrm>
            <a:off x="6093229" y="1325563"/>
            <a:ext cx="3622964" cy="496994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10" name="Рисунок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9908771" y="3680741"/>
            <a:ext cx="2053244" cy="3177259"/>
          </a:xfrm>
          <a:prstGeom prst="rect">
            <a:avLst/>
          </a:prstGeom>
        </p:spPr>
      </p:pic>
    </p:spTree>
    <p:extLst>
      <p:ext uri="{BB962C8B-B14F-4D97-AF65-F5344CB8AC3E}">
        <p14:creationId xmlns:p14="http://schemas.microsoft.com/office/powerpoint/2010/main" val="32311444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0"/>
            <a:ext cx="10515600" cy="1325563"/>
          </a:xfrm>
        </p:spPr>
        <p:txBody>
          <a:bodyPr>
            <a:normAutofit/>
          </a:bodyPr>
          <a:lstStyle/>
          <a:p>
            <a:pPr algn="ctr"/>
            <a:r>
              <a:rPr lang="ru-RU" sz="6000" b="1" dirty="0">
                <a:effectLst>
                  <a:outerShdw blurRad="38100" dist="38100" dir="2700000" algn="tl">
                    <a:srgbClr val="000000">
                      <a:alpha val="43137"/>
                    </a:srgbClr>
                  </a:outerShdw>
                </a:effectLst>
                <a:latin typeface="Arial Black" panose="020B0A04020102020204" pitchFamily="34" charset="0"/>
              </a:rPr>
              <a:t>Тауэрский мост</a:t>
            </a:r>
          </a:p>
        </p:txBody>
      </p:sp>
      <p:sp>
        <p:nvSpPr>
          <p:cNvPr id="3" name="Объект 2"/>
          <p:cNvSpPr>
            <a:spLocks noGrp="1"/>
          </p:cNvSpPr>
          <p:nvPr>
            <p:ph sz="half" idx="1"/>
          </p:nvPr>
        </p:nvSpPr>
        <p:spPr>
          <a:xfrm>
            <a:off x="232756" y="1404852"/>
            <a:ext cx="5787044" cy="5386646"/>
          </a:xfrm>
        </p:spPr>
        <p:txBody>
          <a:bodyPr>
            <a:normAutofit fontScale="77500" lnSpcReduction="20000"/>
          </a:bodyPr>
          <a:lstStyle/>
          <a:p>
            <a:pPr marL="0" indent="0">
              <a:buNone/>
            </a:pPr>
            <a:r>
              <a:rPr lang="ru-RU" dirty="0" smtClean="0">
                <a:ln>
                  <a:solidFill>
                    <a:sysClr val="windowText" lastClr="000000"/>
                  </a:solidFill>
                </a:ln>
                <a:latin typeface="Times New Roman" panose="02020603050405020304" pitchFamily="18" charset="0"/>
                <a:cs typeface="Times New Roman" panose="02020603050405020304" pitchFamily="18" charset="0"/>
              </a:rPr>
              <a:t>Тауэрский мост</a:t>
            </a:r>
            <a:r>
              <a:rPr lang="ru-RU" dirty="0">
                <a:ln>
                  <a:solidFill>
                    <a:sysClr val="windowText" lastClr="000000"/>
                  </a:solidFill>
                </a:ln>
                <a:latin typeface="Times New Roman" panose="02020603050405020304" pitchFamily="18" charset="0"/>
                <a:cs typeface="Times New Roman" panose="02020603050405020304" pitchFamily="18" charset="0"/>
              </a:rPr>
              <a:t> </a:t>
            </a:r>
            <a:r>
              <a:rPr lang="ru-RU" dirty="0" smtClean="0">
                <a:ln>
                  <a:solidFill>
                    <a:sysClr val="windowText" lastClr="000000"/>
                  </a:solidFill>
                </a:ln>
                <a:latin typeface="Times New Roman" panose="02020603050405020304" pitchFamily="18" charset="0"/>
                <a:cs typeface="Times New Roman" panose="02020603050405020304" pitchFamily="18" charset="0"/>
              </a:rPr>
              <a:t>— </a:t>
            </a:r>
            <a:r>
              <a:rPr lang="ru-RU" dirty="0">
                <a:ln>
                  <a:solidFill>
                    <a:sysClr val="windowText" lastClr="000000"/>
                  </a:solidFill>
                </a:ln>
                <a:latin typeface="Times New Roman" panose="02020603050405020304" pitchFamily="18" charset="0"/>
                <a:cs typeface="Times New Roman" panose="02020603050405020304" pitchFamily="18" charset="0"/>
              </a:rPr>
              <a:t>комбинированный подвесной </a:t>
            </a:r>
            <a:r>
              <a:rPr lang="ru-RU" dirty="0" smtClean="0">
                <a:ln>
                  <a:solidFill>
                    <a:sysClr val="windowText" lastClr="000000"/>
                  </a:solidFill>
                </a:ln>
                <a:latin typeface="Times New Roman" panose="02020603050405020304" pitchFamily="18" charset="0"/>
                <a:cs typeface="Times New Roman" panose="02020603050405020304" pitchFamily="18" charset="0"/>
              </a:rPr>
              <a:t>и </a:t>
            </a:r>
            <a:r>
              <a:rPr lang="ru-RU" dirty="0">
                <a:ln>
                  <a:solidFill>
                    <a:sysClr val="windowText" lastClr="000000"/>
                  </a:solidFill>
                </a:ln>
                <a:latin typeface="Times New Roman" panose="02020603050405020304" pitchFamily="18" charset="0"/>
                <a:cs typeface="Times New Roman" panose="02020603050405020304" pitchFamily="18" charset="0"/>
              </a:rPr>
              <a:t>разводной </a:t>
            </a:r>
            <a:r>
              <a:rPr lang="ru-RU" dirty="0" smtClean="0">
                <a:ln>
                  <a:solidFill>
                    <a:sysClr val="windowText" lastClr="000000"/>
                  </a:solidFill>
                </a:ln>
                <a:latin typeface="Times New Roman" panose="02020603050405020304" pitchFamily="18" charset="0"/>
                <a:cs typeface="Times New Roman" panose="02020603050405020304" pitchFamily="18" charset="0"/>
              </a:rPr>
              <a:t>мост </a:t>
            </a:r>
            <a:r>
              <a:rPr lang="ru-RU" dirty="0">
                <a:ln>
                  <a:solidFill>
                    <a:sysClr val="windowText" lastClr="000000"/>
                  </a:solidFill>
                </a:ln>
                <a:latin typeface="Times New Roman" panose="02020603050405020304" pitchFamily="18" charset="0"/>
                <a:cs typeface="Times New Roman" panose="02020603050405020304" pitchFamily="18" charset="0"/>
              </a:rPr>
              <a:t>в центре Лондона над рекой Темзой, недалеко от Лондонского Тауэра. </a:t>
            </a:r>
            <a:r>
              <a:rPr lang="ru-RU" dirty="0" smtClean="0">
                <a:ln>
                  <a:solidFill>
                    <a:sysClr val="windowText" lastClr="000000"/>
                  </a:solidFill>
                </a:ln>
                <a:latin typeface="Times New Roman" panose="02020603050405020304" pitchFamily="18" charset="0"/>
                <a:cs typeface="Times New Roman" panose="02020603050405020304" pitchFamily="18" charset="0"/>
              </a:rPr>
              <a:t>Строительство </a:t>
            </a:r>
            <a:r>
              <a:rPr lang="ru-RU" dirty="0">
                <a:ln>
                  <a:solidFill>
                    <a:sysClr val="windowText" lastClr="000000"/>
                  </a:solidFill>
                </a:ln>
                <a:latin typeface="Times New Roman" panose="02020603050405020304" pitchFamily="18" charset="0"/>
                <a:cs typeface="Times New Roman" panose="02020603050405020304" pitchFamily="18" charset="0"/>
              </a:rPr>
              <a:t>началось в 1886 году; открыт в 1894 году. Также является одним из символов Лондона и Британии</a:t>
            </a:r>
            <a:r>
              <a:rPr lang="ru-RU" dirty="0" smtClean="0">
                <a:ln>
                  <a:solidFill>
                    <a:sysClr val="windowText" lastClr="000000"/>
                  </a:solidFill>
                </a:ln>
                <a:latin typeface="Times New Roman" panose="02020603050405020304" pitchFamily="18" charset="0"/>
                <a:cs typeface="Times New Roman" panose="02020603050405020304" pitchFamily="18" charset="0"/>
              </a:rPr>
              <a:t>.</a:t>
            </a:r>
            <a:endParaRPr lang="ru-RU" dirty="0">
              <a:ln>
                <a:solidFill>
                  <a:sysClr val="windowText" lastClr="000000"/>
                </a:solidFill>
              </a:ln>
              <a:latin typeface="Times New Roman" panose="02020603050405020304" pitchFamily="18" charset="0"/>
              <a:cs typeface="Times New Roman" panose="02020603050405020304" pitchFamily="18" charset="0"/>
            </a:endParaRPr>
          </a:p>
          <a:p>
            <a:pPr marL="0" indent="0">
              <a:buNone/>
            </a:pPr>
            <a:r>
              <a:rPr lang="ru-RU" dirty="0" smtClean="0">
                <a:ln>
                  <a:solidFill>
                    <a:sysClr val="windowText" lastClr="000000"/>
                  </a:solidFill>
                </a:ln>
                <a:latin typeface="Times New Roman" panose="02020603050405020304" pitchFamily="18" charset="0"/>
                <a:cs typeface="Times New Roman" panose="02020603050405020304" pitchFamily="18" charset="0"/>
              </a:rPr>
              <a:t>Мост </a:t>
            </a:r>
            <a:r>
              <a:rPr lang="ru-RU" dirty="0">
                <a:ln>
                  <a:solidFill>
                    <a:sysClr val="windowText" lastClr="000000"/>
                  </a:solidFill>
                </a:ln>
                <a:latin typeface="Times New Roman" panose="02020603050405020304" pitchFamily="18" charset="0"/>
                <a:cs typeface="Times New Roman" panose="02020603050405020304" pitchFamily="18" charset="0"/>
              </a:rPr>
              <a:t>состоит из двух мостовых башен, соединенных на верхнем уровне двумя горизонтальными </a:t>
            </a:r>
            <a:r>
              <a:rPr lang="ru-RU" dirty="0" smtClean="0">
                <a:ln>
                  <a:solidFill>
                    <a:sysClr val="windowText" lastClr="000000"/>
                  </a:solidFill>
                </a:ln>
                <a:latin typeface="Times New Roman" panose="02020603050405020304" pitchFamily="18" charset="0"/>
                <a:cs typeface="Times New Roman" panose="02020603050405020304" pitchFamily="18" charset="0"/>
              </a:rPr>
              <a:t>проходами. </a:t>
            </a:r>
            <a:r>
              <a:rPr lang="ru-RU" dirty="0">
                <a:ln>
                  <a:solidFill>
                    <a:sysClr val="windowText" lastClr="000000"/>
                  </a:solidFill>
                </a:ln>
                <a:latin typeface="Times New Roman" panose="02020603050405020304" pitchFamily="18" charset="0"/>
                <a:cs typeface="Times New Roman" panose="02020603050405020304" pitchFamily="18" charset="0"/>
              </a:rPr>
              <a:t>С 1977 года до реставрации 2010-х годов мост был окрашен в красный, белый и синий цвета. Впоследствии его цвета были восстановлены в синий и </a:t>
            </a:r>
            <a:r>
              <a:rPr lang="ru-RU" dirty="0" smtClean="0">
                <a:ln>
                  <a:solidFill>
                    <a:sysClr val="windowText" lastClr="000000"/>
                  </a:solidFill>
                </a:ln>
                <a:latin typeface="Times New Roman" panose="02020603050405020304" pitchFamily="18" charset="0"/>
                <a:cs typeface="Times New Roman" panose="02020603050405020304" pitchFamily="18" charset="0"/>
              </a:rPr>
              <a:t>белый.</a:t>
            </a:r>
            <a:endParaRPr lang="ru-RU" dirty="0">
              <a:ln>
                <a:solidFill>
                  <a:sysClr val="windowText" lastClr="000000"/>
                </a:solidFill>
              </a:ln>
              <a:latin typeface="Times New Roman" panose="02020603050405020304" pitchFamily="18" charset="0"/>
              <a:cs typeface="Times New Roman" panose="02020603050405020304" pitchFamily="18" charset="0"/>
            </a:endParaRPr>
          </a:p>
          <a:p>
            <a:pPr marL="0" indent="0">
              <a:buNone/>
            </a:pPr>
            <a:r>
              <a:rPr lang="ru-RU" dirty="0">
                <a:ln>
                  <a:solidFill>
                    <a:sysClr val="windowText" lastClr="000000"/>
                  </a:solidFill>
                </a:ln>
                <a:latin typeface="Times New Roman" panose="02020603050405020304" pitchFamily="18" charset="0"/>
                <a:cs typeface="Times New Roman" panose="02020603050405020304" pitchFamily="18" charset="0"/>
              </a:rPr>
              <a:t>Площадка моста свободно доступна как для транспортных средств, так и для пешеходов, в то время как башни-близнецы моста, пешеходные дорожки и машинные отделения являются частью выставки «Тауэрский мост», за которую взимается плата за вход.</a:t>
            </a:r>
          </a:p>
        </p:txBody>
      </p:sp>
      <p:sp>
        <p:nvSpPr>
          <p:cNvPr id="9" name="TextBox 8"/>
          <p:cNvSpPr txBox="1"/>
          <p:nvPr/>
        </p:nvSpPr>
        <p:spPr>
          <a:xfrm>
            <a:off x="6093229" y="6225259"/>
            <a:ext cx="931025"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rId2" action="ppaction://hlinksldjump"/>
              </a:rPr>
              <a:t>Back</a:t>
            </a:r>
            <a:endParaRPr lang="ru-RU" sz="2400" dirty="0">
              <a:ln>
                <a:solidFill>
                  <a:sysClr val="windowText" lastClr="000000"/>
                </a:solidFill>
              </a:ln>
              <a:solidFill>
                <a:schemeClr val="bg1"/>
              </a:solidFill>
            </a:endParaRPr>
          </a:p>
        </p:txBody>
      </p:sp>
      <p:pic>
        <p:nvPicPr>
          <p:cNvPr id="6146" name="Picture 2" descr="https://i.pinimg.com/originals/d9/40/d4/d940d4c32d93b8aae9d6c51c818f4127.jpg"/>
          <p:cNvPicPr>
            <a:picLocks noGrp="1" noChangeAspect="1" noChangeArrowheads="1"/>
          </p:cNvPicPr>
          <p:nvPr>
            <p:ph sz="half" idx="2"/>
          </p:nvPr>
        </p:nvPicPr>
        <p:blipFill rotWithShape="1">
          <a:blip r:embed="rId3" cstate="print">
            <a:extLst>
              <a:ext uri="{28A0092B-C50C-407E-A947-70E740481C1C}">
                <a14:useLocalDpi xmlns:a14="http://schemas.microsoft.com/office/drawing/2010/main" val="0"/>
              </a:ext>
            </a:extLst>
          </a:blip>
          <a:srcRect r="7596" b="8430"/>
          <a:stretch/>
        </p:blipFill>
        <p:spPr bwMode="auto">
          <a:xfrm>
            <a:off x="6209536" y="1350502"/>
            <a:ext cx="4006237" cy="49588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10" name="Рисунок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0234396" y="3742782"/>
            <a:ext cx="2086407" cy="3173408"/>
          </a:xfrm>
          <a:prstGeom prst="rect">
            <a:avLst/>
          </a:prstGeom>
        </p:spPr>
      </p:pic>
    </p:spTree>
    <p:extLst>
      <p:ext uri="{BB962C8B-B14F-4D97-AF65-F5344CB8AC3E}">
        <p14:creationId xmlns:p14="http://schemas.microsoft.com/office/powerpoint/2010/main" val="20283716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12192000" cy="6858000"/>
          </a:xfrm>
        </p:spPr>
        <p:txBody>
          <a:bodyPr>
            <a:normAutofit/>
          </a:bodyPr>
          <a:lstStyle/>
          <a:p>
            <a:pPr algn="ctr"/>
            <a:r>
              <a:rPr lang="en-US" sz="8800" b="1" dirty="0" smtClean="0">
                <a:latin typeface="Berlin Sans FB" panose="020E0602020502020306" pitchFamily="34" charset="0"/>
              </a:rPr>
              <a:t>The Statue of Liberty</a:t>
            </a:r>
            <a:endParaRPr lang="ru-RU" sz="8800" b="1" dirty="0"/>
          </a:p>
        </p:txBody>
      </p:sp>
    </p:spTree>
    <p:extLst>
      <p:ext uri="{BB962C8B-B14F-4D97-AF65-F5344CB8AC3E}">
        <p14:creationId xmlns:p14="http://schemas.microsoft.com/office/powerpoint/2010/main" val="41579645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Группа 14"/>
          <p:cNvGrpSpPr/>
          <p:nvPr/>
        </p:nvGrpSpPr>
        <p:grpSpPr>
          <a:xfrm>
            <a:off x="7789025" y="0"/>
            <a:ext cx="3920837" cy="3158836"/>
            <a:chOff x="8482618" y="0"/>
            <a:chExt cx="3709382" cy="3007948"/>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82618" y="0"/>
              <a:ext cx="2250308" cy="2528436"/>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0492753" y="472566"/>
              <a:ext cx="1699247" cy="2535382"/>
            </a:xfrm>
            <a:prstGeom prst="rect">
              <a:avLst/>
            </a:prstGeom>
          </p:spPr>
        </p:pic>
      </p:grpSp>
      <p:grpSp>
        <p:nvGrpSpPr>
          <p:cNvPr id="13" name="Группа 12"/>
          <p:cNvGrpSpPr/>
          <p:nvPr/>
        </p:nvGrpSpPr>
        <p:grpSpPr>
          <a:xfrm>
            <a:off x="66502" y="4324970"/>
            <a:ext cx="3491345" cy="2615422"/>
            <a:chOff x="0" y="4729942"/>
            <a:chExt cx="2993557" cy="2128058"/>
          </a:xfrm>
        </p:grpSpPr>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596203" y="4729942"/>
              <a:ext cx="1397354" cy="2128057"/>
            </a:xfrm>
            <a:prstGeom prst="rect">
              <a:avLst/>
            </a:prstGeom>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795481"/>
              <a:ext cx="1392200" cy="2062519"/>
            </a:xfrm>
            <a:prstGeom prst="rect">
              <a:avLst/>
            </a:prstGeom>
          </p:spPr>
        </p:pic>
      </p:grpSp>
      <p:grpSp>
        <p:nvGrpSpPr>
          <p:cNvPr id="12" name="Группа 11"/>
          <p:cNvGrpSpPr/>
          <p:nvPr/>
        </p:nvGrpSpPr>
        <p:grpSpPr>
          <a:xfrm>
            <a:off x="217234" y="412014"/>
            <a:ext cx="2143581" cy="2595933"/>
            <a:chOff x="67605" y="2373046"/>
            <a:chExt cx="1788761" cy="2116421"/>
          </a:xfrm>
        </p:grpSpPr>
        <p:pic>
          <p:nvPicPr>
            <p:cNvPr id="10" name="Рисунок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605" y="2824139"/>
              <a:ext cx="1023861" cy="1612379"/>
            </a:xfrm>
            <a:prstGeom prst="rect">
              <a:avLst/>
            </a:prstGeom>
          </p:spPr>
        </p:pic>
        <p:pic>
          <p:nvPicPr>
            <p:cNvPr id="11" name="Рисунок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5775" y="2373046"/>
              <a:ext cx="1010591" cy="2116421"/>
            </a:xfrm>
            <a:prstGeom prst="rect">
              <a:avLst/>
            </a:prstGeom>
          </p:spPr>
        </p:pic>
      </p:grpSp>
      <p:grpSp>
        <p:nvGrpSpPr>
          <p:cNvPr id="14" name="Группа 13"/>
          <p:cNvGrpSpPr/>
          <p:nvPr/>
        </p:nvGrpSpPr>
        <p:grpSpPr>
          <a:xfrm>
            <a:off x="6599656" y="3802066"/>
            <a:ext cx="5384526" cy="3138325"/>
            <a:chOff x="6749285" y="3802067"/>
            <a:chExt cx="5384526" cy="3138325"/>
          </a:xfrm>
        </p:grpSpPr>
        <p:pic>
          <p:nvPicPr>
            <p:cNvPr id="7" name="Рисунок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a:off x="10732926" y="3802067"/>
              <a:ext cx="1400885" cy="2931242"/>
            </a:xfrm>
            <a:prstGeom prst="rect">
              <a:avLst/>
            </a:prstGeom>
          </p:spPr>
        </p:pic>
        <p:pic>
          <p:nvPicPr>
            <p:cNvPr id="8" name="Рисунок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749285" y="4179084"/>
              <a:ext cx="1553236" cy="2761308"/>
            </a:xfrm>
            <a:prstGeom prst="rect">
              <a:avLst/>
            </a:prstGeom>
          </p:spPr>
        </p:pic>
        <p:pic>
          <p:nvPicPr>
            <p:cNvPr id="2" name="Рисунок 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9667347" y="4119504"/>
              <a:ext cx="1428298" cy="2538991"/>
            </a:xfrm>
            <a:prstGeom prst="rect">
              <a:avLst/>
            </a:prstGeom>
          </p:spPr>
        </p:pic>
      </p:grpSp>
      <p:sp>
        <p:nvSpPr>
          <p:cNvPr id="16" name="Заголовок 1"/>
          <p:cNvSpPr txBox="1">
            <a:spLocks/>
          </p:cNvSpPr>
          <p:nvPr/>
        </p:nvSpPr>
        <p:spPr>
          <a:xfrm>
            <a:off x="0" y="1"/>
            <a:ext cx="12192000" cy="6858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ru-RU" sz="8800" b="1" dirty="0" smtClean="0">
              <a:latin typeface="Berlin Sans FB" panose="020E0602020502020306" pitchFamily="34" charset="0"/>
            </a:endParaRPr>
          </a:p>
          <a:p>
            <a:pPr algn="ctr"/>
            <a:endParaRPr lang="en-US" sz="8800" b="1" dirty="0" smtClean="0">
              <a:latin typeface="Berlin Sans FB" panose="020E0602020502020306" pitchFamily="34" charset="0"/>
            </a:endParaRPr>
          </a:p>
        </p:txBody>
      </p:sp>
      <p:sp>
        <p:nvSpPr>
          <p:cNvPr id="18" name="Заголовок 17"/>
          <p:cNvSpPr>
            <a:spLocks noGrp="1"/>
          </p:cNvSpPr>
          <p:nvPr>
            <p:ph type="title"/>
          </p:nvPr>
        </p:nvSpPr>
        <p:spPr>
          <a:xfrm>
            <a:off x="838200" y="365125"/>
            <a:ext cx="10515600" cy="978969"/>
          </a:xfrm>
        </p:spPr>
        <p:txBody>
          <a:bodyPr>
            <a:normAutofit/>
          </a:bodyPr>
          <a:lstStyle/>
          <a:p>
            <a:r>
              <a:rPr lang="en-US" sz="6000" b="1" dirty="0" smtClean="0">
                <a:latin typeface="Times New Roman" panose="02020603050405020304" pitchFamily="18" charset="0"/>
                <a:cs typeface="Times New Roman" panose="02020603050405020304" pitchFamily="18" charset="0"/>
              </a:rPr>
              <a:t>         Reference list:   </a:t>
            </a:r>
            <a:endParaRPr lang="ru-RU" sz="6000" b="1" dirty="0">
              <a:latin typeface="Times New Roman" panose="02020603050405020304" pitchFamily="18" charset="0"/>
              <a:cs typeface="Times New Roman" panose="02020603050405020304" pitchFamily="18" charset="0"/>
            </a:endParaRPr>
          </a:p>
        </p:txBody>
      </p:sp>
      <p:sp>
        <p:nvSpPr>
          <p:cNvPr id="19" name="Объект 18"/>
          <p:cNvSpPr>
            <a:spLocks noGrp="1"/>
          </p:cNvSpPr>
          <p:nvPr>
            <p:ph idx="1"/>
          </p:nvPr>
        </p:nvSpPr>
        <p:spPr>
          <a:xfrm>
            <a:off x="2001767" y="1475240"/>
            <a:ext cx="7429843" cy="4268737"/>
          </a:xfrm>
        </p:spPr>
        <p:txBody>
          <a:bodyPr/>
          <a:lstStyle/>
          <a:p>
            <a:pPr marL="514350" indent="-514350">
              <a:buFont typeface="+mj-lt"/>
              <a:buAutoNum type="arabicPeriod"/>
            </a:pPr>
            <a:r>
              <a:rPr lang="ru-RU" sz="2400" dirty="0">
                <a:latin typeface="Times New Roman" panose="02020603050405020304" pitchFamily="18" charset="0"/>
                <a:ea typeface="Times New Roman" panose="02020603050405020304" pitchFamily="18" charset="0"/>
              </a:rPr>
              <a:t>Ваулина Ю. В., Дули Дж., Подоляко О. Е., Эванс В. Английский язык. 8 класс: учебник для общеобразовательных учреждений. М.: </a:t>
            </a:r>
            <a:r>
              <a:rPr lang="ru-RU" sz="2400" dirty="0" err="1">
                <a:latin typeface="Times New Roman" panose="02020603050405020304" pitchFamily="18" charset="0"/>
                <a:ea typeface="Times New Roman" panose="02020603050405020304" pitchFamily="18" charset="0"/>
              </a:rPr>
              <a:t>ExpressPublishing</a:t>
            </a:r>
            <a:r>
              <a:rPr lang="ru-RU" sz="2400" dirty="0">
                <a:latin typeface="Times New Roman" panose="02020603050405020304" pitchFamily="18" charset="0"/>
                <a:ea typeface="Times New Roman" panose="02020603050405020304" pitchFamily="18" charset="0"/>
              </a:rPr>
              <a:t>: Просвещение, </a:t>
            </a:r>
            <a:r>
              <a:rPr lang="ru-RU" sz="2400" dirty="0" smtClean="0">
                <a:latin typeface="Times New Roman" panose="02020603050405020304" pitchFamily="18" charset="0"/>
                <a:ea typeface="Times New Roman" panose="02020603050405020304" pitchFamily="18" charset="0"/>
              </a:rPr>
              <a:t>2018, с.102.</a:t>
            </a:r>
          </a:p>
          <a:p>
            <a:pPr marL="514350" indent="-514350">
              <a:buFont typeface="+mj-lt"/>
              <a:buAutoNum type="arabicPeriod"/>
            </a:pPr>
            <a:r>
              <a:rPr lang="en-US" sz="2400" dirty="0">
                <a:latin typeface="Times New Roman" panose="02020603050405020304" pitchFamily="18" charset="0"/>
                <a:ea typeface="Times New Roman" panose="02020603050405020304" pitchFamily="18" charset="0"/>
                <a:hlinkClick r:id="rId11"/>
              </a:rPr>
              <a:t>https://</a:t>
            </a:r>
            <a:r>
              <a:rPr lang="en-US" sz="2400" dirty="0" smtClean="0">
                <a:latin typeface="Times New Roman" panose="02020603050405020304" pitchFamily="18" charset="0"/>
                <a:ea typeface="Times New Roman" panose="02020603050405020304" pitchFamily="18" charset="0"/>
                <a:hlinkClick r:id="rId11"/>
              </a:rPr>
              <a:t>slide-share.ru/the-statue-of-liberty-221753</a:t>
            </a:r>
            <a:endParaRPr lang="ru-RU" sz="2400" dirty="0" smtClean="0">
              <a:latin typeface="Times New Roman" panose="02020603050405020304" pitchFamily="18" charset="0"/>
              <a:ea typeface="Times New Roman" panose="02020603050405020304" pitchFamily="18" charset="0"/>
            </a:endParaRPr>
          </a:p>
          <a:p>
            <a:pPr marL="514350" indent="-514350">
              <a:buFont typeface="+mj-lt"/>
              <a:buAutoNum type="arabicPeriod"/>
            </a:pPr>
            <a:r>
              <a:rPr lang="en-US" sz="2400" dirty="0">
                <a:latin typeface="Times New Roman" panose="02020603050405020304" pitchFamily="18" charset="0"/>
                <a:ea typeface="Times New Roman" panose="02020603050405020304" pitchFamily="18" charset="0"/>
              </a:rPr>
              <a:t>https://en.wikipedia.org/wiki/Leshan_Giant_Buddha</a:t>
            </a:r>
            <a:endParaRPr lang="ru-RU" sz="2400" dirty="0" smtClean="0">
              <a:latin typeface="Times New Roman" panose="02020603050405020304" pitchFamily="18" charset="0"/>
              <a:ea typeface="Times New Roman" panose="02020603050405020304" pitchFamily="18" charset="0"/>
            </a:endParaRPr>
          </a:p>
          <a:p>
            <a:pPr marL="514350" indent="-514350">
              <a:buFont typeface="+mj-lt"/>
              <a:buAutoNum type="arabicPeriod"/>
            </a:pPr>
            <a:r>
              <a:rPr lang="en-US" sz="2400" dirty="0">
                <a:latin typeface="Times New Roman" panose="02020603050405020304" pitchFamily="18" charset="0"/>
                <a:ea typeface="Times New Roman" panose="02020603050405020304" pitchFamily="18" charset="0"/>
                <a:hlinkClick r:id="rId12"/>
              </a:rPr>
              <a:t>https://www.wondermondo.com/great-sphinx-of-giza</a:t>
            </a:r>
            <a:r>
              <a:rPr lang="en-US" sz="2400" dirty="0" smtClean="0">
                <a:latin typeface="Times New Roman" panose="02020603050405020304" pitchFamily="18" charset="0"/>
                <a:ea typeface="Times New Roman" panose="02020603050405020304" pitchFamily="18" charset="0"/>
                <a:hlinkClick r:id="rId12"/>
              </a:rPr>
              <a:t>/</a:t>
            </a:r>
            <a:endParaRPr lang="ru-RU" sz="2400" dirty="0" smtClean="0">
              <a:latin typeface="Times New Roman" panose="02020603050405020304" pitchFamily="18" charset="0"/>
              <a:ea typeface="Times New Roman" panose="02020603050405020304" pitchFamily="18" charset="0"/>
            </a:endParaRPr>
          </a:p>
          <a:p>
            <a:pPr marL="514350" indent="-514350">
              <a:buFont typeface="+mj-lt"/>
              <a:buAutoNum type="arabicPeriod"/>
            </a:pPr>
            <a:r>
              <a:rPr lang="en-US" sz="2400" dirty="0">
                <a:latin typeface="Times New Roman" panose="02020603050405020304" pitchFamily="18" charset="0"/>
                <a:ea typeface="Times New Roman" panose="02020603050405020304" pitchFamily="18" charset="0"/>
                <a:hlinkClick r:id="rId13"/>
              </a:rPr>
              <a:t>https://</a:t>
            </a:r>
            <a:r>
              <a:rPr lang="en-US" sz="2400" dirty="0" smtClean="0">
                <a:latin typeface="Times New Roman" panose="02020603050405020304" pitchFamily="18" charset="0"/>
                <a:ea typeface="Times New Roman" panose="02020603050405020304" pitchFamily="18" charset="0"/>
                <a:hlinkClick r:id="rId13"/>
              </a:rPr>
              <a:t>en.wikipedia.org/wiki/The_Motherland_Calls</a:t>
            </a:r>
            <a:endParaRPr lang="ru-RU" sz="2400" dirty="0" smtClean="0">
              <a:latin typeface="Times New Roman" panose="02020603050405020304" pitchFamily="18" charset="0"/>
              <a:ea typeface="Times New Roman" panose="02020603050405020304" pitchFamily="18" charset="0"/>
            </a:endParaRPr>
          </a:p>
          <a:p>
            <a:pPr marL="514350" indent="-514350">
              <a:buFont typeface="+mj-lt"/>
              <a:buAutoNum type="arabicPeriod"/>
            </a:pPr>
            <a:r>
              <a:rPr lang="en-US" sz="2400" dirty="0">
                <a:latin typeface="Times New Roman" panose="02020603050405020304" pitchFamily="18" charset="0"/>
                <a:ea typeface="Times New Roman" panose="02020603050405020304" pitchFamily="18" charset="0"/>
                <a:hlinkClick r:id="rId14"/>
              </a:rPr>
              <a:t>https://</a:t>
            </a:r>
            <a:r>
              <a:rPr lang="en-US" sz="2400" dirty="0" smtClean="0">
                <a:latin typeface="Times New Roman" panose="02020603050405020304" pitchFamily="18" charset="0"/>
                <a:ea typeface="Times New Roman" panose="02020603050405020304" pitchFamily="18" charset="0"/>
                <a:hlinkClick r:id="rId14"/>
              </a:rPr>
              <a:t>online-teacher.ru/study/the-eiffel-tower</a:t>
            </a:r>
            <a:endParaRPr lang="ru-RU" sz="2400" dirty="0" smtClean="0">
              <a:latin typeface="Times New Roman" panose="02020603050405020304" pitchFamily="18" charset="0"/>
              <a:ea typeface="Times New Roman" panose="02020603050405020304" pitchFamily="18" charset="0"/>
            </a:endParaRPr>
          </a:p>
          <a:p>
            <a:pPr marL="514350" indent="-514350">
              <a:buFont typeface="+mj-lt"/>
              <a:buAutoNum type="arabicPeriod"/>
            </a:pPr>
            <a:r>
              <a:rPr lang="en-US" sz="2400" dirty="0">
                <a:latin typeface="Times New Roman" panose="02020603050405020304" pitchFamily="18" charset="0"/>
                <a:ea typeface="Times New Roman" panose="02020603050405020304" pitchFamily="18" charset="0"/>
              </a:rPr>
              <a:t>https://london.wikia.org/wiki/Tower_Bridge</a:t>
            </a:r>
            <a:endParaRPr lang="ru-RU" sz="2400" dirty="0" smtClean="0">
              <a:latin typeface="Times New Roman" panose="02020603050405020304" pitchFamily="18" charset="0"/>
              <a:ea typeface="Times New Roman" panose="02020603050405020304" pitchFamily="18" charset="0"/>
            </a:endParaRPr>
          </a:p>
          <a:p>
            <a:pPr marL="514350" indent="-514350">
              <a:buFont typeface="+mj-lt"/>
              <a:buAutoNum type="arabicPeriod"/>
            </a:pPr>
            <a:endParaRPr lang="ru-RU" dirty="0" smtClean="0">
              <a:latin typeface="Times New Roman" panose="02020603050405020304" pitchFamily="18" charset="0"/>
              <a:ea typeface="Times New Roman" panose="02020603050405020304" pitchFamily="18" charset="0"/>
            </a:endParaRPr>
          </a:p>
          <a:p>
            <a:pPr marL="0" indent="0">
              <a:buNone/>
            </a:pPr>
            <a:endParaRPr lang="ru-RU" dirty="0" smtClean="0">
              <a:latin typeface="Times New Roman" panose="02020603050405020304" pitchFamily="18" charset="0"/>
              <a:ea typeface="Times New Roman" panose="02020603050405020304" pitchFamily="18" charset="0"/>
            </a:endParaRPr>
          </a:p>
          <a:p>
            <a:pPr marL="514350" indent="-514350">
              <a:buFont typeface="+mj-lt"/>
              <a:buAutoNum type="arabicPeriod"/>
            </a:pPr>
            <a:endParaRPr lang="ru-RU" dirty="0" smtClean="0">
              <a:latin typeface="Times New Roman" panose="02020603050405020304" pitchFamily="18" charset="0"/>
              <a:ea typeface="Times New Roman" panose="02020603050405020304" pitchFamily="18" charset="0"/>
            </a:endParaRPr>
          </a:p>
          <a:p>
            <a:pPr marL="514350" indent="-514350">
              <a:buFont typeface="+mj-lt"/>
              <a:buAutoNum type="arabicPeriod"/>
            </a:pPr>
            <a:endParaRPr lang="ru-RU" dirty="0"/>
          </a:p>
        </p:txBody>
      </p:sp>
    </p:spTree>
    <p:extLst>
      <p:ext uri="{BB962C8B-B14F-4D97-AF65-F5344CB8AC3E}">
        <p14:creationId xmlns:p14="http://schemas.microsoft.com/office/powerpoint/2010/main" val="7219298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Группа 14"/>
          <p:cNvGrpSpPr/>
          <p:nvPr/>
        </p:nvGrpSpPr>
        <p:grpSpPr>
          <a:xfrm>
            <a:off x="7789025" y="0"/>
            <a:ext cx="3920837" cy="3158836"/>
            <a:chOff x="8482618" y="0"/>
            <a:chExt cx="3709382" cy="3007948"/>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82618" y="0"/>
              <a:ext cx="2250308" cy="2528436"/>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0492753" y="472566"/>
              <a:ext cx="1699247" cy="2535382"/>
            </a:xfrm>
            <a:prstGeom prst="rect">
              <a:avLst/>
            </a:prstGeom>
          </p:spPr>
        </p:pic>
      </p:grpSp>
      <p:grpSp>
        <p:nvGrpSpPr>
          <p:cNvPr id="13" name="Группа 12"/>
          <p:cNvGrpSpPr/>
          <p:nvPr/>
        </p:nvGrpSpPr>
        <p:grpSpPr>
          <a:xfrm>
            <a:off x="66502" y="4324970"/>
            <a:ext cx="3491345" cy="2615422"/>
            <a:chOff x="0" y="4729942"/>
            <a:chExt cx="2993557" cy="2128058"/>
          </a:xfrm>
        </p:grpSpPr>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596203" y="4729942"/>
              <a:ext cx="1397354" cy="2128057"/>
            </a:xfrm>
            <a:prstGeom prst="rect">
              <a:avLst/>
            </a:prstGeom>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795481"/>
              <a:ext cx="1392200" cy="2062519"/>
            </a:xfrm>
            <a:prstGeom prst="rect">
              <a:avLst/>
            </a:prstGeom>
          </p:spPr>
        </p:pic>
      </p:grpSp>
      <p:grpSp>
        <p:nvGrpSpPr>
          <p:cNvPr id="12" name="Группа 11"/>
          <p:cNvGrpSpPr/>
          <p:nvPr/>
        </p:nvGrpSpPr>
        <p:grpSpPr>
          <a:xfrm>
            <a:off x="217234" y="412014"/>
            <a:ext cx="2143581" cy="2595933"/>
            <a:chOff x="67605" y="2373046"/>
            <a:chExt cx="1788761" cy="2116421"/>
          </a:xfrm>
        </p:grpSpPr>
        <p:pic>
          <p:nvPicPr>
            <p:cNvPr id="10" name="Рисунок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605" y="2824139"/>
              <a:ext cx="1023861" cy="1612379"/>
            </a:xfrm>
            <a:prstGeom prst="rect">
              <a:avLst/>
            </a:prstGeom>
          </p:spPr>
        </p:pic>
        <p:pic>
          <p:nvPicPr>
            <p:cNvPr id="11" name="Рисунок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5775" y="2373046"/>
              <a:ext cx="1010591" cy="2116421"/>
            </a:xfrm>
            <a:prstGeom prst="rect">
              <a:avLst/>
            </a:prstGeom>
          </p:spPr>
        </p:pic>
      </p:grpSp>
      <p:grpSp>
        <p:nvGrpSpPr>
          <p:cNvPr id="14" name="Группа 13"/>
          <p:cNvGrpSpPr/>
          <p:nvPr/>
        </p:nvGrpSpPr>
        <p:grpSpPr>
          <a:xfrm>
            <a:off x="6599656" y="3802066"/>
            <a:ext cx="5384526" cy="3138325"/>
            <a:chOff x="6749285" y="3802067"/>
            <a:chExt cx="5384526" cy="3138325"/>
          </a:xfrm>
        </p:grpSpPr>
        <p:pic>
          <p:nvPicPr>
            <p:cNvPr id="7" name="Рисунок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a:off x="10732926" y="3802067"/>
              <a:ext cx="1400885" cy="2931242"/>
            </a:xfrm>
            <a:prstGeom prst="rect">
              <a:avLst/>
            </a:prstGeom>
          </p:spPr>
        </p:pic>
        <p:pic>
          <p:nvPicPr>
            <p:cNvPr id="8" name="Рисунок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749285" y="4179084"/>
              <a:ext cx="1553236" cy="2761308"/>
            </a:xfrm>
            <a:prstGeom prst="rect">
              <a:avLst/>
            </a:prstGeom>
          </p:spPr>
        </p:pic>
        <p:pic>
          <p:nvPicPr>
            <p:cNvPr id="2" name="Рисунок 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flipH="1">
              <a:off x="9667347" y="4119504"/>
              <a:ext cx="1428298" cy="2538991"/>
            </a:xfrm>
            <a:prstGeom prst="rect">
              <a:avLst/>
            </a:prstGeom>
          </p:spPr>
        </p:pic>
      </p:grpSp>
      <p:sp>
        <p:nvSpPr>
          <p:cNvPr id="16" name="Заголовок 1"/>
          <p:cNvSpPr txBox="1">
            <a:spLocks/>
          </p:cNvSpPr>
          <p:nvPr/>
        </p:nvSpPr>
        <p:spPr>
          <a:xfrm>
            <a:off x="0" y="1"/>
            <a:ext cx="12192000" cy="68580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ru-RU" sz="8800" b="1" dirty="0" smtClean="0">
              <a:latin typeface="Berlin Sans FB" panose="020E0602020502020306" pitchFamily="34" charset="0"/>
            </a:endParaRPr>
          </a:p>
          <a:p>
            <a:pPr algn="ctr"/>
            <a:endParaRPr lang="en-US" sz="8800" b="1" dirty="0" smtClean="0">
              <a:latin typeface="Berlin Sans FB" panose="020E0602020502020306" pitchFamily="34" charset="0"/>
            </a:endParaRPr>
          </a:p>
          <a:p>
            <a:pPr algn="ctr"/>
            <a:r>
              <a:rPr lang="en-US" sz="8800" b="1" dirty="0" smtClean="0">
                <a:latin typeface="Berlin Sans FB" panose="020E0602020502020306" pitchFamily="34" charset="0"/>
              </a:rPr>
              <a:t>THE END</a:t>
            </a:r>
            <a:endParaRPr lang="ru-RU" sz="8800" b="1" dirty="0">
              <a:latin typeface="Berlin Sans FB" panose="020E0602020502020306" pitchFamily="34" charset="0"/>
            </a:endParaRPr>
          </a:p>
        </p:txBody>
      </p:sp>
    </p:spTree>
    <p:extLst>
      <p:ext uri="{BB962C8B-B14F-4D97-AF65-F5344CB8AC3E}">
        <p14:creationId xmlns:p14="http://schemas.microsoft.com/office/powerpoint/2010/main" val="365378898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0"/>
            <a:ext cx="10515600" cy="1325563"/>
          </a:xfrm>
        </p:spPr>
        <p:txBody>
          <a:bodyPr>
            <a:normAutofit/>
          </a:bodyPr>
          <a:lstStyle/>
          <a:p>
            <a:pPr algn="ctr"/>
            <a:r>
              <a:rPr lang="en-US" sz="6000" b="1" dirty="0" smtClean="0">
                <a:latin typeface="Berlin Sans FB" panose="020E0602020502020306" pitchFamily="34" charset="0"/>
              </a:rPr>
              <a:t>The Statue of Liberty</a:t>
            </a:r>
            <a:endParaRPr lang="ru-RU" sz="6000" b="1" dirty="0">
              <a:effectLst>
                <a:outerShdw blurRad="38100" dist="38100" dir="2700000" algn="tl">
                  <a:srgbClr val="000000">
                    <a:alpha val="43137"/>
                  </a:srgbClr>
                </a:outerShdw>
              </a:effectLst>
              <a:latin typeface="+mn-lt"/>
            </a:endParaRPr>
          </a:p>
        </p:txBody>
      </p:sp>
      <p:sp>
        <p:nvSpPr>
          <p:cNvPr id="3" name="Объект 2"/>
          <p:cNvSpPr>
            <a:spLocks noGrp="1"/>
          </p:cNvSpPr>
          <p:nvPr>
            <p:ph sz="half" idx="1"/>
          </p:nvPr>
        </p:nvSpPr>
        <p:spPr>
          <a:xfrm>
            <a:off x="232756" y="1404852"/>
            <a:ext cx="5787044" cy="5386646"/>
          </a:xfrm>
        </p:spPr>
        <p:txBody>
          <a:bodyPr>
            <a:normAutofit/>
          </a:bodyPr>
          <a:lstStyle/>
          <a:p>
            <a:pPr marL="0" indent="0">
              <a:buNone/>
            </a:pPr>
            <a:r>
              <a:rPr lang="en-US" dirty="0" smtClean="0">
                <a:ln>
                  <a:solidFill>
                    <a:sysClr val="windowText" lastClr="000000"/>
                  </a:solidFill>
                </a:ln>
                <a:latin typeface="Times New Roman" panose="02020603050405020304" pitchFamily="18" charset="0"/>
                <a:cs typeface="Times New Roman" panose="02020603050405020304" pitchFamily="18" charset="0"/>
              </a:rPr>
              <a:t>The full title is "Freedom Illuminating the World" - a colossal sculpture in the style of Napoleon III, located in the USA on Liberty Island, in the Upper New York Bay. It was built as a gift from France to the United States for the 1876 World's Fair and the centenary of American independence.</a:t>
            </a:r>
            <a:endParaRPr lang="ru-RU" dirty="0" smtClean="0">
              <a:ln>
                <a:solidFill>
                  <a:sysClr val="windowText" lastClr="000000"/>
                </a:solidFill>
              </a:ln>
              <a:latin typeface="Times New Roman" panose="02020603050405020304" pitchFamily="18" charset="0"/>
              <a:cs typeface="Times New Roman" panose="02020603050405020304" pitchFamily="18" charset="0"/>
            </a:endParaRPr>
          </a:p>
          <a:p>
            <a:pPr marL="0" indent="0">
              <a:buNone/>
            </a:pPr>
            <a:r>
              <a:rPr lang="en-US" dirty="0" smtClean="0">
                <a:ln>
                  <a:solidFill>
                    <a:sysClr val="windowText" lastClr="000000"/>
                  </a:solidFill>
                </a:ln>
                <a:latin typeface="Times New Roman" panose="02020603050405020304" pitchFamily="18" charset="0"/>
                <a:cs typeface="Times New Roman" panose="02020603050405020304" pitchFamily="18" charset="0"/>
              </a:rPr>
              <a:t>It is a US National Monument.</a:t>
            </a:r>
            <a:endParaRPr lang="ru-RU" dirty="0" smtClean="0">
              <a:ln>
                <a:solidFill>
                  <a:sysClr val="windowText" lastClr="000000"/>
                </a:solidFill>
              </a:ln>
              <a:latin typeface="Times New Roman" panose="02020603050405020304" pitchFamily="18" charset="0"/>
              <a:cs typeface="Times New Roman" panose="02020603050405020304" pitchFamily="18" charset="0"/>
            </a:endParaRPr>
          </a:p>
          <a:p>
            <a:pPr marL="0" indent="0">
              <a:buNone/>
            </a:pPr>
            <a:r>
              <a:rPr lang="en-US" dirty="0" smtClean="0">
                <a:ln>
                  <a:solidFill>
                    <a:sysClr val="windowText" lastClr="000000"/>
                  </a:solidFill>
                </a:ln>
                <a:latin typeface="Times New Roman" panose="02020603050405020304" pitchFamily="18" charset="0"/>
                <a:cs typeface="Times New Roman" panose="02020603050405020304" pitchFamily="18" charset="0"/>
              </a:rPr>
              <a:t>The Statue of Liberty is the country's second tallest lighthouse, but it is not included in the country's lighthouse lists.</a:t>
            </a:r>
            <a:endParaRPr lang="ru-RU" dirty="0">
              <a:ln>
                <a:solidFill>
                  <a:sysClr val="windowText" lastClr="000000"/>
                </a:solidFill>
              </a:ln>
              <a:latin typeface="Times New Roman" panose="02020603050405020304" pitchFamily="18" charset="0"/>
              <a:cs typeface="Times New Roman" panose="02020603050405020304" pitchFamily="18" charset="0"/>
            </a:endParaRPr>
          </a:p>
        </p:txBody>
      </p:sp>
      <p:pic>
        <p:nvPicPr>
          <p:cNvPr id="2052" name="Picture 4" descr="https://vasuan.com/uploads/posts/2018-12/1545897093_1-1.jp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6345382" y="1424342"/>
            <a:ext cx="3901061" cy="470213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0399365" y="3671352"/>
            <a:ext cx="1792635" cy="3186648"/>
          </a:xfrm>
          <a:prstGeom prst="rect">
            <a:avLst/>
          </a:prstGeom>
        </p:spPr>
      </p:pic>
      <p:sp>
        <p:nvSpPr>
          <p:cNvPr id="4" name="TextBox 3"/>
          <p:cNvSpPr txBox="1"/>
          <p:nvPr/>
        </p:nvSpPr>
        <p:spPr>
          <a:xfrm>
            <a:off x="6093229" y="6225259"/>
            <a:ext cx="931025"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rId4" action="ppaction://hlinksldjump"/>
              </a:rPr>
              <a:t>Next</a:t>
            </a:r>
            <a:endParaRPr lang="ru-RU" sz="2400" dirty="0">
              <a:ln>
                <a:solidFill>
                  <a:sysClr val="windowText" lastClr="000000"/>
                </a:solidFill>
              </a:ln>
              <a:solidFill>
                <a:schemeClr val="bg1"/>
              </a:solidFill>
            </a:endParaRPr>
          </a:p>
        </p:txBody>
      </p:sp>
      <p:sp>
        <p:nvSpPr>
          <p:cNvPr id="7" name="TextBox 6"/>
          <p:cNvSpPr txBox="1"/>
          <p:nvPr/>
        </p:nvSpPr>
        <p:spPr>
          <a:xfrm>
            <a:off x="7024254" y="6225259"/>
            <a:ext cx="1454728"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rId5" action="ppaction://hlinksldjump"/>
              </a:rPr>
              <a:t>Translate</a:t>
            </a:r>
            <a:endParaRPr lang="ru-RU" sz="2400" dirty="0">
              <a:ln>
                <a:solidFill>
                  <a:sysClr val="windowText" lastClr="000000"/>
                </a:solidFill>
              </a:ln>
              <a:solidFill>
                <a:schemeClr val="bg1"/>
              </a:solidFill>
            </a:endParaRPr>
          </a:p>
        </p:txBody>
      </p:sp>
    </p:spTree>
    <p:extLst>
      <p:ext uri="{BB962C8B-B14F-4D97-AF65-F5344CB8AC3E}">
        <p14:creationId xmlns:p14="http://schemas.microsoft.com/office/powerpoint/2010/main" val="27434043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12192000" cy="6858000"/>
          </a:xfrm>
        </p:spPr>
        <p:txBody>
          <a:bodyPr>
            <a:normAutofit/>
          </a:bodyPr>
          <a:lstStyle/>
          <a:p>
            <a:pPr algn="ctr"/>
            <a:r>
              <a:rPr lang="en-US" sz="8800" b="1" dirty="0" smtClean="0">
                <a:latin typeface="Berlin Sans FB" panose="020E0602020502020306" pitchFamily="34" charset="0"/>
              </a:rPr>
              <a:t>The</a:t>
            </a:r>
            <a:r>
              <a:rPr lang="ru-RU" sz="8800" b="1" dirty="0" smtClean="0">
                <a:latin typeface="Berlin Sans FB" panose="020E0602020502020306" pitchFamily="34" charset="0"/>
              </a:rPr>
              <a:t> </a:t>
            </a:r>
            <a:r>
              <a:rPr lang="en-US" sz="8800" b="1" dirty="0" smtClean="0">
                <a:latin typeface="Berlin Sans FB" panose="020E0602020502020306" pitchFamily="34" charset="0"/>
              </a:rPr>
              <a:t>Leshan Giant Buddha</a:t>
            </a:r>
            <a:endParaRPr lang="ru-RU" sz="8800" b="1" dirty="0"/>
          </a:p>
        </p:txBody>
      </p:sp>
    </p:spTree>
    <p:extLst>
      <p:ext uri="{BB962C8B-B14F-4D97-AF65-F5344CB8AC3E}">
        <p14:creationId xmlns:p14="http://schemas.microsoft.com/office/powerpoint/2010/main" val="26848456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0"/>
            <a:ext cx="10515600" cy="1325563"/>
          </a:xfrm>
        </p:spPr>
        <p:txBody>
          <a:bodyPr>
            <a:normAutofit/>
          </a:bodyPr>
          <a:lstStyle/>
          <a:p>
            <a:pPr algn="ctr"/>
            <a:r>
              <a:rPr lang="en-US" sz="6000" b="1" dirty="0" smtClean="0">
                <a:latin typeface="Berlin Sans FB" panose="020E0602020502020306" pitchFamily="34" charset="0"/>
              </a:rPr>
              <a:t>The</a:t>
            </a:r>
            <a:r>
              <a:rPr lang="ru-RU" sz="6000" b="1" dirty="0" smtClean="0">
                <a:latin typeface="Berlin Sans FB" panose="020E0602020502020306" pitchFamily="34" charset="0"/>
              </a:rPr>
              <a:t> </a:t>
            </a:r>
            <a:r>
              <a:rPr lang="en-US" sz="6000" b="1" dirty="0" smtClean="0">
                <a:latin typeface="Berlin Sans FB" panose="020E0602020502020306" pitchFamily="34" charset="0"/>
              </a:rPr>
              <a:t>Leshan Giant Buddha</a:t>
            </a:r>
            <a:endParaRPr lang="ru-RU" sz="6000" b="1" dirty="0">
              <a:effectLst>
                <a:outerShdw blurRad="38100" dist="38100" dir="2700000" algn="tl">
                  <a:srgbClr val="000000">
                    <a:alpha val="43137"/>
                  </a:srgbClr>
                </a:outerShdw>
              </a:effectLst>
              <a:latin typeface="+mn-lt"/>
            </a:endParaRPr>
          </a:p>
        </p:txBody>
      </p:sp>
      <p:sp>
        <p:nvSpPr>
          <p:cNvPr id="3" name="Объект 2"/>
          <p:cNvSpPr>
            <a:spLocks noGrp="1"/>
          </p:cNvSpPr>
          <p:nvPr>
            <p:ph sz="half" idx="1"/>
          </p:nvPr>
        </p:nvSpPr>
        <p:spPr>
          <a:xfrm>
            <a:off x="232756" y="1404852"/>
            <a:ext cx="5787044" cy="5386646"/>
          </a:xfrm>
        </p:spPr>
        <p:txBody>
          <a:bodyPr>
            <a:normAutofit/>
          </a:bodyPr>
          <a:lstStyle/>
          <a:p>
            <a:pPr marL="0" indent="0">
              <a:buNone/>
            </a:pPr>
            <a:r>
              <a:rPr lang="en-US" sz="2000" dirty="0" smtClean="0">
                <a:ln>
                  <a:solidFill>
                    <a:sysClr val="windowText" lastClr="000000"/>
                  </a:solidFill>
                </a:ln>
                <a:latin typeface="Times New Roman" panose="02020603050405020304" pitchFamily="18" charset="0"/>
                <a:cs typeface="Times New Roman" panose="02020603050405020304" pitchFamily="18" charset="0"/>
              </a:rPr>
              <a:t>The Leshan Buddha is one of the tallest Buddha statues on Earth. It is carved into the thickness of the rock in </a:t>
            </a:r>
            <a:r>
              <a:rPr lang="en-US" sz="2000" dirty="0" err="1" smtClean="0">
                <a:ln>
                  <a:solidFill>
                    <a:sysClr val="windowText" lastClr="000000"/>
                  </a:solidFill>
                </a:ln>
                <a:latin typeface="Times New Roman" panose="02020603050405020304" pitchFamily="18" charset="0"/>
                <a:cs typeface="Times New Roman" panose="02020603050405020304" pitchFamily="18" charset="0"/>
              </a:rPr>
              <a:t>Lingyunshan</a:t>
            </a:r>
            <a:r>
              <a:rPr lang="en-US" sz="2000" dirty="0" smtClean="0">
                <a:ln>
                  <a:solidFill>
                    <a:sysClr val="windowText" lastClr="000000"/>
                  </a:solidFill>
                </a:ln>
                <a:latin typeface="Times New Roman" panose="02020603050405020304" pitchFamily="18" charset="0"/>
                <a:cs typeface="Times New Roman" panose="02020603050405020304" pitchFamily="18" charset="0"/>
              </a:rPr>
              <a:t> Mountain in Leshan City District. The face of the Buddha is turned to the sacred Mount </a:t>
            </a:r>
            <a:r>
              <a:rPr lang="en-US" sz="2000" dirty="0" err="1" smtClean="0">
                <a:ln>
                  <a:solidFill>
                    <a:sysClr val="windowText" lastClr="000000"/>
                  </a:solidFill>
                </a:ln>
                <a:latin typeface="Times New Roman" panose="02020603050405020304" pitchFamily="18" charset="0"/>
                <a:cs typeface="Times New Roman" panose="02020603050405020304" pitchFamily="18" charset="0"/>
              </a:rPr>
              <a:t>Emeishan</a:t>
            </a:r>
            <a:r>
              <a:rPr lang="en-US" sz="2000" dirty="0" smtClean="0">
                <a:ln>
                  <a:solidFill>
                    <a:sysClr val="windowText" lastClr="000000"/>
                  </a:solidFill>
                </a:ln>
                <a:latin typeface="Times New Roman" panose="02020603050405020304" pitchFamily="18" charset="0"/>
                <a:cs typeface="Times New Roman" panose="02020603050405020304" pitchFamily="18" charset="0"/>
              </a:rPr>
              <a:t> located opposite. The Buddha's head rises flush with the mountain, and his feet rest against the river.</a:t>
            </a:r>
            <a:endParaRPr lang="ru-RU" sz="2000" dirty="0" smtClean="0">
              <a:ln>
                <a:solidFill>
                  <a:sysClr val="windowText" lastClr="000000"/>
                </a:solidFill>
              </a:ln>
              <a:latin typeface="Times New Roman" panose="02020603050405020304" pitchFamily="18" charset="0"/>
              <a:cs typeface="Times New Roman" panose="02020603050405020304" pitchFamily="18" charset="0"/>
            </a:endParaRPr>
          </a:p>
          <a:p>
            <a:pPr marL="0" indent="0">
              <a:buNone/>
            </a:pPr>
            <a:r>
              <a:rPr lang="en-US" sz="2000" dirty="0" smtClean="0">
                <a:ln>
                  <a:solidFill>
                    <a:sysClr val="windowText" lastClr="000000"/>
                  </a:solidFill>
                </a:ln>
                <a:latin typeface="Times New Roman" panose="02020603050405020304" pitchFamily="18" charset="0"/>
                <a:cs typeface="Times New Roman" panose="02020603050405020304" pitchFamily="18" charset="0"/>
              </a:rPr>
              <a:t>Work on the creation of the statue took place starting in 713 and lasted ninety years. The height of the statue is 71 m, the height of the head is almost 15 m, the span of the shoulders is almost 30 m, the length of the finger is 8 m, the length of the toe is 1.6 m, the length of the nose is 5.5 m. Until the middle of the 17th century, the body of the Big Buddha to the very head it was hidden by a 13-storey temple. Later this building was destroyed by fire.</a:t>
            </a:r>
            <a:endParaRPr lang="ru-RU" sz="2000" dirty="0">
              <a:ln>
                <a:solidFill>
                  <a:sysClr val="windowText" lastClr="000000"/>
                </a:solidFill>
              </a:ln>
              <a:latin typeface="Times New Roman" panose="02020603050405020304" pitchFamily="18" charset="0"/>
              <a:cs typeface="Times New Roman" panose="02020603050405020304" pitchFamily="18" charset="0"/>
            </a:endParaRPr>
          </a:p>
        </p:txBody>
      </p:sp>
      <p:pic>
        <p:nvPicPr>
          <p:cNvPr id="4098" name="Picture 2" descr="https://i.pinimg.com/736x/36/1c/88/361c885a49b9243de1bd808129b2d7dc--places-to-go-best-places-to-visit.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610526" y="1404852"/>
            <a:ext cx="3607173" cy="48079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0390908" y="3630453"/>
            <a:ext cx="1587731" cy="3161045"/>
          </a:xfrm>
          <a:prstGeom prst="rect">
            <a:avLst/>
          </a:prstGeom>
        </p:spPr>
      </p:pic>
      <p:sp>
        <p:nvSpPr>
          <p:cNvPr id="9" name="TextBox 8"/>
          <p:cNvSpPr txBox="1"/>
          <p:nvPr/>
        </p:nvSpPr>
        <p:spPr>
          <a:xfrm>
            <a:off x="6093229" y="6225259"/>
            <a:ext cx="931025"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 action="ppaction://hlinkshowjump?jump=nextslide"/>
              </a:rPr>
              <a:t>Next</a:t>
            </a:r>
            <a:endParaRPr lang="ru-RU" sz="2400" dirty="0">
              <a:ln>
                <a:solidFill>
                  <a:sysClr val="windowText" lastClr="000000"/>
                </a:solidFill>
              </a:ln>
              <a:solidFill>
                <a:schemeClr val="bg1"/>
              </a:solidFill>
            </a:endParaRPr>
          </a:p>
        </p:txBody>
      </p:sp>
      <p:sp>
        <p:nvSpPr>
          <p:cNvPr id="10" name="TextBox 9"/>
          <p:cNvSpPr txBox="1"/>
          <p:nvPr/>
        </p:nvSpPr>
        <p:spPr>
          <a:xfrm>
            <a:off x="7024254" y="6225259"/>
            <a:ext cx="1454728"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rId4" action="ppaction://hlinksldjump"/>
              </a:rPr>
              <a:t>Translate</a:t>
            </a:r>
            <a:endParaRPr lang="ru-RU" sz="2400" dirty="0">
              <a:ln>
                <a:solidFill>
                  <a:sysClr val="windowText" lastClr="000000"/>
                </a:solidFill>
              </a:ln>
              <a:solidFill>
                <a:schemeClr val="bg1"/>
              </a:solidFill>
            </a:endParaRPr>
          </a:p>
        </p:txBody>
      </p:sp>
    </p:spTree>
    <p:extLst>
      <p:ext uri="{BB962C8B-B14F-4D97-AF65-F5344CB8AC3E}">
        <p14:creationId xmlns:p14="http://schemas.microsoft.com/office/powerpoint/2010/main" val="21608584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12192000" cy="6858000"/>
          </a:xfrm>
        </p:spPr>
        <p:txBody>
          <a:bodyPr>
            <a:normAutofit/>
          </a:bodyPr>
          <a:lstStyle/>
          <a:p>
            <a:pPr algn="ctr"/>
            <a:r>
              <a:rPr lang="en-US" sz="8800" b="1" dirty="0" smtClean="0">
                <a:latin typeface="Berlin Sans FB" panose="020E0602020502020306" pitchFamily="34" charset="0"/>
              </a:rPr>
              <a:t>The</a:t>
            </a:r>
            <a:r>
              <a:rPr lang="en-US" sz="8800" b="1" dirty="0">
                <a:latin typeface="Berlin Sans FB" panose="020E0602020502020306" pitchFamily="34" charset="0"/>
              </a:rPr>
              <a:t> </a:t>
            </a:r>
            <a:r>
              <a:rPr lang="en-US" sz="8800" b="1" dirty="0" smtClean="0">
                <a:latin typeface="Berlin Sans FB" panose="020E0602020502020306" pitchFamily="34" charset="0"/>
              </a:rPr>
              <a:t>Great Sphinx </a:t>
            </a:r>
            <a:br>
              <a:rPr lang="en-US" sz="8800" b="1" dirty="0" smtClean="0">
                <a:latin typeface="Berlin Sans FB" panose="020E0602020502020306" pitchFamily="34" charset="0"/>
              </a:rPr>
            </a:br>
            <a:r>
              <a:rPr lang="en-US" sz="8800" b="1" dirty="0" smtClean="0">
                <a:latin typeface="Berlin Sans FB" panose="020E0602020502020306" pitchFamily="34" charset="0"/>
              </a:rPr>
              <a:t>in Giza</a:t>
            </a:r>
            <a:endParaRPr lang="ru-RU" sz="8800" b="1" dirty="0"/>
          </a:p>
        </p:txBody>
      </p:sp>
    </p:spTree>
    <p:extLst>
      <p:ext uri="{BB962C8B-B14F-4D97-AF65-F5344CB8AC3E}">
        <p14:creationId xmlns:p14="http://schemas.microsoft.com/office/powerpoint/2010/main" val="4257292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42579"/>
            <a:ext cx="12192000" cy="1325563"/>
          </a:xfrm>
        </p:spPr>
        <p:txBody>
          <a:bodyPr>
            <a:normAutofit fontScale="90000"/>
          </a:bodyPr>
          <a:lstStyle/>
          <a:p>
            <a:pPr algn="ctr"/>
            <a:r>
              <a:rPr lang="en-US" sz="6000" b="1" dirty="0">
                <a:effectLst>
                  <a:outerShdw blurRad="38100" dist="38100" dir="2700000" algn="tl">
                    <a:srgbClr val="000000">
                      <a:alpha val="43137"/>
                    </a:srgbClr>
                  </a:outerShdw>
                </a:effectLst>
                <a:latin typeface="Berlin Sans FB" panose="020E0602020502020306" pitchFamily="34" charset="0"/>
              </a:rPr>
              <a:t>The Great Sphinx </a:t>
            </a:r>
            <a:br>
              <a:rPr lang="en-US" sz="6000" b="1" dirty="0">
                <a:effectLst>
                  <a:outerShdw blurRad="38100" dist="38100" dir="2700000" algn="tl">
                    <a:srgbClr val="000000">
                      <a:alpha val="43137"/>
                    </a:srgbClr>
                  </a:outerShdw>
                </a:effectLst>
                <a:latin typeface="Berlin Sans FB" panose="020E0602020502020306" pitchFamily="34" charset="0"/>
              </a:rPr>
            </a:br>
            <a:r>
              <a:rPr lang="en-US" sz="6000" b="1" dirty="0">
                <a:effectLst>
                  <a:outerShdw blurRad="38100" dist="38100" dir="2700000" algn="tl">
                    <a:srgbClr val="000000">
                      <a:alpha val="43137"/>
                    </a:srgbClr>
                  </a:outerShdw>
                </a:effectLst>
                <a:latin typeface="Berlin Sans FB" panose="020E0602020502020306" pitchFamily="34" charset="0"/>
              </a:rPr>
              <a:t>in Giza</a:t>
            </a:r>
            <a:endParaRPr lang="ru-RU" sz="6000" b="1" dirty="0">
              <a:effectLst>
                <a:outerShdw blurRad="38100" dist="38100" dir="2700000" algn="tl">
                  <a:srgbClr val="000000">
                    <a:alpha val="43137"/>
                  </a:srgbClr>
                </a:outerShdw>
              </a:effectLst>
              <a:latin typeface="Arial Black" panose="020B0A04020102020204" pitchFamily="34" charset="0"/>
            </a:endParaRPr>
          </a:p>
        </p:txBody>
      </p:sp>
      <p:sp>
        <p:nvSpPr>
          <p:cNvPr id="3" name="Объект 2"/>
          <p:cNvSpPr>
            <a:spLocks noGrp="1"/>
          </p:cNvSpPr>
          <p:nvPr>
            <p:ph sz="half" idx="1"/>
          </p:nvPr>
        </p:nvSpPr>
        <p:spPr>
          <a:xfrm>
            <a:off x="232756" y="1404852"/>
            <a:ext cx="5787044" cy="5386646"/>
          </a:xfrm>
        </p:spPr>
        <p:txBody>
          <a:bodyPr>
            <a:normAutofit/>
          </a:bodyPr>
          <a:lstStyle/>
          <a:p>
            <a:pPr marL="0" indent="0">
              <a:buNone/>
            </a:pPr>
            <a:r>
              <a:rPr lang="en-US" dirty="0">
                <a:ln>
                  <a:solidFill>
                    <a:sysClr val="windowText" lastClr="000000"/>
                  </a:solidFill>
                </a:ln>
                <a:latin typeface="Times New Roman" panose="02020603050405020304" pitchFamily="18" charset="0"/>
                <a:cs typeface="Times New Roman" panose="02020603050405020304" pitchFamily="18" charset="0"/>
              </a:rPr>
              <a:t>The Great Sphinx in Giza is the oldest surviving monumental sculpture on Earth. It was carved from a monolithic limestone rock in the shape of a sphinx - lying on the sand in the pose of a lion, whose face, as has long been considered, is given a portrait resemblance to the pharaoh. The statue is 73 meters long and 20 meters high; between the forepaws was a small sanctuary.</a:t>
            </a:r>
            <a:endParaRPr lang="ru-RU" dirty="0">
              <a:ln>
                <a:solidFill>
                  <a:sysClr val="windowText" lastClr="000000"/>
                </a:solidFill>
              </a:ln>
              <a:latin typeface="Times New Roman" panose="02020603050405020304" pitchFamily="18" charset="0"/>
              <a:cs typeface="Times New Roman" panose="02020603050405020304" pitchFamily="18" charset="0"/>
            </a:endParaRPr>
          </a:p>
        </p:txBody>
      </p:sp>
      <p:pic>
        <p:nvPicPr>
          <p:cNvPr id="1028" name="Picture 4" descr="https://i.pinimg.com/originals/fa/c6/94/fac694cc5f60ce4243806e54c915c818.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307654" y="1487980"/>
            <a:ext cx="3782297" cy="4737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10" name="Рисунок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0156321" y="4020589"/>
            <a:ext cx="2035679" cy="2970415"/>
          </a:xfrm>
          <a:prstGeom prst="rect">
            <a:avLst/>
          </a:prstGeom>
        </p:spPr>
      </p:pic>
      <p:sp>
        <p:nvSpPr>
          <p:cNvPr id="11" name="TextBox 10"/>
          <p:cNvSpPr txBox="1"/>
          <p:nvPr/>
        </p:nvSpPr>
        <p:spPr>
          <a:xfrm>
            <a:off x="6093229" y="6225259"/>
            <a:ext cx="931025"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 action="ppaction://hlinkshowjump?jump=nextslide"/>
              </a:rPr>
              <a:t>Next</a:t>
            </a:r>
            <a:endParaRPr lang="ru-RU" sz="2400" dirty="0">
              <a:ln>
                <a:solidFill>
                  <a:sysClr val="windowText" lastClr="000000"/>
                </a:solidFill>
              </a:ln>
              <a:solidFill>
                <a:schemeClr val="bg1"/>
              </a:solidFill>
            </a:endParaRPr>
          </a:p>
        </p:txBody>
      </p:sp>
      <p:sp>
        <p:nvSpPr>
          <p:cNvPr id="12" name="TextBox 11"/>
          <p:cNvSpPr txBox="1"/>
          <p:nvPr/>
        </p:nvSpPr>
        <p:spPr>
          <a:xfrm>
            <a:off x="7024254" y="6225259"/>
            <a:ext cx="1454728"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rId4" action="ppaction://hlinksldjump"/>
              </a:rPr>
              <a:t>Translate</a:t>
            </a:r>
            <a:endParaRPr lang="ru-RU" sz="2400" dirty="0">
              <a:ln>
                <a:solidFill>
                  <a:sysClr val="windowText" lastClr="000000"/>
                </a:solidFill>
              </a:ln>
              <a:solidFill>
                <a:schemeClr val="bg1"/>
              </a:solidFill>
            </a:endParaRPr>
          </a:p>
        </p:txBody>
      </p:sp>
    </p:spTree>
    <p:extLst>
      <p:ext uri="{BB962C8B-B14F-4D97-AF65-F5344CB8AC3E}">
        <p14:creationId xmlns:p14="http://schemas.microsoft.com/office/powerpoint/2010/main" val="27908296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12192000" cy="6858000"/>
          </a:xfrm>
        </p:spPr>
        <p:txBody>
          <a:bodyPr>
            <a:normAutofit/>
          </a:bodyPr>
          <a:lstStyle/>
          <a:p>
            <a:pPr algn="ctr"/>
            <a:r>
              <a:rPr lang="en-US" sz="8800" b="1" dirty="0">
                <a:latin typeface="Berlin Sans FB" panose="020E0602020502020306" pitchFamily="34" charset="0"/>
              </a:rPr>
              <a:t>The Motherland is calling!</a:t>
            </a:r>
            <a:endParaRPr lang="ru-RU" sz="8800" b="1" dirty="0"/>
          </a:p>
        </p:txBody>
      </p:sp>
    </p:spTree>
    <p:extLst>
      <p:ext uri="{BB962C8B-B14F-4D97-AF65-F5344CB8AC3E}">
        <p14:creationId xmlns:p14="http://schemas.microsoft.com/office/powerpoint/2010/main" val="42228107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12192000" cy="1325563"/>
          </a:xfrm>
        </p:spPr>
        <p:txBody>
          <a:bodyPr>
            <a:normAutofit/>
          </a:bodyPr>
          <a:lstStyle/>
          <a:p>
            <a:pPr algn="ctr"/>
            <a:r>
              <a:rPr lang="en-US" sz="6000" b="1" dirty="0">
                <a:latin typeface="Berlin Sans FB" panose="020E0602020502020306" pitchFamily="34" charset="0"/>
              </a:rPr>
              <a:t>The Motherland is calling!</a:t>
            </a:r>
            <a:endParaRPr lang="ru-RU" sz="6000" b="1" dirty="0">
              <a:effectLst>
                <a:outerShdw blurRad="38100" dist="38100" dir="2700000" algn="tl">
                  <a:srgbClr val="000000">
                    <a:alpha val="43137"/>
                  </a:srgbClr>
                </a:outerShdw>
              </a:effectLst>
              <a:latin typeface="Arial Black" panose="020B0A04020102020204" pitchFamily="34" charset="0"/>
            </a:endParaRPr>
          </a:p>
        </p:txBody>
      </p:sp>
      <p:sp>
        <p:nvSpPr>
          <p:cNvPr id="3" name="Объект 2"/>
          <p:cNvSpPr>
            <a:spLocks noGrp="1"/>
          </p:cNvSpPr>
          <p:nvPr>
            <p:ph sz="half" idx="1"/>
          </p:nvPr>
        </p:nvSpPr>
        <p:spPr>
          <a:xfrm>
            <a:off x="232756" y="1404852"/>
            <a:ext cx="5787044" cy="5386646"/>
          </a:xfrm>
        </p:spPr>
        <p:txBody>
          <a:bodyPr>
            <a:normAutofit fontScale="92500" lnSpcReduction="10000"/>
          </a:bodyPr>
          <a:lstStyle/>
          <a:p>
            <a:pPr marL="0" indent="0">
              <a:buNone/>
            </a:pPr>
            <a:r>
              <a:rPr lang="en-US" dirty="0">
                <a:ln>
                  <a:solidFill>
                    <a:sysClr val="windowText" lastClr="000000"/>
                  </a:solidFill>
                </a:ln>
                <a:latin typeface="Times New Roman" panose="02020603050405020304" pitchFamily="18" charset="0"/>
                <a:cs typeface="Times New Roman" panose="02020603050405020304" pitchFamily="18" charset="0"/>
              </a:rPr>
              <a:t>Sculpture "The Motherland Calls!" - the compositional center of the monument-ensemble "To the Heroes of the Battle of Stalingrad" on the </a:t>
            </a:r>
            <a:r>
              <a:rPr lang="en-US" dirty="0" err="1">
                <a:ln>
                  <a:solidFill>
                    <a:sysClr val="windowText" lastClr="000000"/>
                  </a:solidFill>
                </a:ln>
                <a:latin typeface="Times New Roman" panose="02020603050405020304" pitchFamily="18" charset="0"/>
                <a:cs typeface="Times New Roman" panose="02020603050405020304" pitchFamily="18" charset="0"/>
              </a:rPr>
              <a:t>Mamayev</a:t>
            </a:r>
            <a:r>
              <a:rPr lang="en-US" dirty="0">
                <a:ln>
                  <a:solidFill>
                    <a:sysClr val="windowText" lastClr="000000"/>
                  </a:solidFill>
                </a:ln>
                <a:latin typeface="Times New Roman" panose="02020603050405020304" pitchFamily="18" charset="0"/>
                <a:cs typeface="Times New Roman" panose="02020603050405020304" pitchFamily="18" charset="0"/>
              </a:rPr>
              <a:t> Kurgan in Volgograd. One of the tallest statues in the world, the tallest statue in Russia and Europe</a:t>
            </a:r>
            <a:r>
              <a:rPr lang="en-US" dirty="0" smtClean="0">
                <a:ln>
                  <a:solidFill>
                    <a:sysClr val="windowText" lastClr="000000"/>
                  </a:solidFill>
                </a:ln>
                <a:latin typeface="Times New Roman" panose="02020603050405020304" pitchFamily="18" charset="0"/>
                <a:cs typeface="Times New Roman" panose="02020603050405020304" pitchFamily="18" charset="0"/>
              </a:rPr>
              <a:t>.</a:t>
            </a:r>
            <a:endParaRPr lang="ru-RU" dirty="0" smtClean="0">
              <a:ln>
                <a:solidFill>
                  <a:sysClr val="windowText" lastClr="000000"/>
                </a:solidFill>
              </a:ln>
              <a:latin typeface="Times New Roman" panose="02020603050405020304" pitchFamily="18" charset="0"/>
              <a:cs typeface="Times New Roman" panose="02020603050405020304" pitchFamily="18" charset="0"/>
            </a:endParaRPr>
          </a:p>
          <a:p>
            <a:pPr marL="0" indent="0">
              <a:buNone/>
            </a:pPr>
            <a:r>
              <a:rPr lang="en-US" dirty="0" smtClean="0">
                <a:ln>
                  <a:solidFill>
                    <a:sysClr val="windowText" lastClr="000000"/>
                  </a:solidFill>
                </a:ln>
                <a:latin typeface="Times New Roman" panose="02020603050405020304" pitchFamily="18" charset="0"/>
                <a:cs typeface="Times New Roman" panose="02020603050405020304" pitchFamily="18" charset="0"/>
              </a:rPr>
              <a:t>The </a:t>
            </a:r>
            <a:r>
              <a:rPr lang="en-US" dirty="0">
                <a:ln>
                  <a:solidFill>
                    <a:sysClr val="windowText" lastClr="000000"/>
                  </a:solidFill>
                </a:ln>
                <a:latin typeface="Times New Roman" panose="02020603050405020304" pitchFamily="18" charset="0"/>
                <a:cs typeface="Times New Roman" panose="02020603050405020304" pitchFamily="18" charset="0"/>
              </a:rPr>
              <a:t>monument is the second part of a triptych, which also consists of the monuments "Rear - Front" in Magnitogorsk and "Soldier-Liberator" in Berlin's </a:t>
            </a:r>
            <a:r>
              <a:rPr lang="en-US" dirty="0" err="1">
                <a:ln>
                  <a:solidFill>
                    <a:sysClr val="windowText" lastClr="000000"/>
                  </a:solidFill>
                </a:ln>
                <a:latin typeface="Times New Roman" panose="02020603050405020304" pitchFamily="18" charset="0"/>
                <a:cs typeface="Times New Roman" panose="02020603050405020304" pitchFamily="18" charset="0"/>
              </a:rPr>
              <a:t>Treptower</a:t>
            </a:r>
            <a:r>
              <a:rPr lang="en-US" dirty="0">
                <a:ln>
                  <a:solidFill>
                    <a:sysClr val="windowText" lastClr="000000"/>
                  </a:solidFill>
                </a:ln>
                <a:latin typeface="Times New Roman" panose="02020603050405020304" pitchFamily="18" charset="0"/>
                <a:cs typeface="Times New Roman" panose="02020603050405020304" pitchFamily="18" charset="0"/>
              </a:rPr>
              <a:t> Park. It is understood that the sword, forged on the banks of the Urals, was then raised by the Motherland in Stalingrad and lowered after the Victory in Berlin.</a:t>
            </a:r>
            <a:endParaRPr lang="ru-RU" dirty="0">
              <a:ln>
                <a:solidFill>
                  <a:sysClr val="windowText" lastClr="000000"/>
                </a:solidFill>
              </a:ln>
              <a:latin typeface="Times New Roman" panose="02020603050405020304" pitchFamily="18" charset="0"/>
              <a:cs typeface="Times New Roman" panose="02020603050405020304" pitchFamily="18" charset="0"/>
            </a:endParaRPr>
          </a:p>
        </p:txBody>
      </p:sp>
      <p:pic>
        <p:nvPicPr>
          <p:cNvPr id="2050" name="Picture 2" descr="https://zametki-turista.com/wp-content/uploads/2019/06/Rodina-mat-zovet-pamyatnik.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216848" y="1210481"/>
            <a:ext cx="3691306" cy="49217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10" name="Рисунок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0224653" y="3149406"/>
            <a:ext cx="1791858" cy="3810000"/>
          </a:xfrm>
          <a:prstGeom prst="rect">
            <a:avLst/>
          </a:prstGeom>
        </p:spPr>
      </p:pic>
      <p:sp>
        <p:nvSpPr>
          <p:cNvPr id="7" name="TextBox 6"/>
          <p:cNvSpPr txBox="1"/>
          <p:nvPr/>
        </p:nvSpPr>
        <p:spPr>
          <a:xfrm>
            <a:off x="6093229" y="6225259"/>
            <a:ext cx="931025"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 action="ppaction://hlinkshowjump?jump=nextslide"/>
              </a:rPr>
              <a:t>Next</a:t>
            </a:r>
            <a:endParaRPr lang="ru-RU" sz="2400" dirty="0">
              <a:ln>
                <a:solidFill>
                  <a:sysClr val="windowText" lastClr="000000"/>
                </a:solidFill>
              </a:ln>
              <a:solidFill>
                <a:schemeClr val="bg1"/>
              </a:solidFill>
            </a:endParaRPr>
          </a:p>
        </p:txBody>
      </p:sp>
      <p:sp>
        <p:nvSpPr>
          <p:cNvPr id="8" name="TextBox 7"/>
          <p:cNvSpPr txBox="1"/>
          <p:nvPr/>
        </p:nvSpPr>
        <p:spPr>
          <a:xfrm>
            <a:off x="7024254" y="6225259"/>
            <a:ext cx="1454728" cy="461665"/>
          </a:xfrm>
          <a:prstGeom prst="rect">
            <a:avLst/>
          </a:prstGeom>
          <a:noFill/>
        </p:spPr>
        <p:txBody>
          <a:bodyPr wrap="square" rtlCol="0">
            <a:spAutoFit/>
          </a:bodyPr>
          <a:lstStyle/>
          <a:p>
            <a:r>
              <a:rPr lang="en-US" sz="2400" dirty="0" smtClean="0">
                <a:ln>
                  <a:solidFill>
                    <a:sysClr val="windowText" lastClr="000000"/>
                  </a:solidFill>
                </a:ln>
                <a:solidFill>
                  <a:schemeClr val="bg1"/>
                </a:solidFill>
                <a:latin typeface="Berlin Sans FB Demi" panose="020E0802020502020306" pitchFamily="34" charset="0"/>
                <a:hlinkClick r:id="rId4" action="ppaction://hlinksldjump"/>
              </a:rPr>
              <a:t>Translate</a:t>
            </a:r>
            <a:endParaRPr lang="ru-RU" sz="2400" dirty="0">
              <a:ln>
                <a:solidFill>
                  <a:sysClr val="windowText" lastClr="000000"/>
                </a:solidFill>
              </a:ln>
              <a:solidFill>
                <a:schemeClr val="bg1"/>
              </a:solidFill>
            </a:endParaRPr>
          </a:p>
        </p:txBody>
      </p:sp>
    </p:spTree>
    <p:extLst>
      <p:ext uri="{BB962C8B-B14F-4D97-AF65-F5344CB8AC3E}">
        <p14:creationId xmlns:p14="http://schemas.microsoft.com/office/powerpoint/2010/main" val="9822793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259</TotalTime>
  <Words>1360</Words>
  <Application>Microsoft Office PowerPoint</Application>
  <PresentationFormat>Широкоэкранный</PresentationFormat>
  <Paragraphs>81</Paragraphs>
  <Slides>21</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21</vt:i4>
      </vt:variant>
    </vt:vector>
  </HeadingPairs>
  <TitlesOfParts>
    <vt:vector size="29" baseType="lpstr">
      <vt:lpstr>Arial</vt:lpstr>
      <vt:lpstr>Arial Black</vt:lpstr>
      <vt:lpstr>Berlin Sans FB</vt:lpstr>
      <vt:lpstr>Berlin Sans FB Demi</vt:lpstr>
      <vt:lpstr>Calibri</vt:lpstr>
      <vt:lpstr>Calibri Light</vt:lpstr>
      <vt:lpstr>Times New Roman</vt:lpstr>
      <vt:lpstr>Тема Office</vt:lpstr>
      <vt:lpstr>World Monuments</vt:lpstr>
      <vt:lpstr>The Statue of Liberty</vt:lpstr>
      <vt:lpstr>The Statue of Liberty</vt:lpstr>
      <vt:lpstr>The Leshan Giant Buddha</vt:lpstr>
      <vt:lpstr>The Leshan Giant Buddha</vt:lpstr>
      <vt:lpstr>The Great Sphinx  in Giza</vt:lpstr>
      <vt:lpstr>The Great Sphinx  in Giza</vt:lpstr>
      <vt:lpstr>The Motherland is calling!</vt:lpstr>
      <vt:lpstr>The Motherland is calling!</vt:lpstr>
      <vt:lpstr>The Eiffel Tower</vt:lpstr>
      <vt:lpstr>The Eiffel Tower</vt:lpstr>
      <vt:lpstr>Tower Bridge</vt:lpstr>
      <vt:lpstr>Tower Bridge</vt:lpstr>
      <vt:lpstr>Статуя Свободы</vt:lpstr>
      <vt:lpstr>Статуя Будды в Лэшане </vt:lpstr>
      <vt:lpstr>Большой сфинкс в Гизе</vt:lpstr>
      <vt:lpstr>Родина мать зовёт!</vt:lpstr>
      <vt:lpstr>Эйфелева башня</vt:lpstr>
      <vt:lpstr>Тауэрский мост</vt:lpstr>
      <vt:lpstr>         Reference list:   </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Monumentets</dc:title>
  <dc:creator>Карина Карина</dc:creator>
  <cp:lastModifiedBy>Windows User</cp:lastModifiedBy>
  <cp:revision>24</cp:revision>
  <dcterms:created xsi:type="dcterms:W3CDTF">2021-05-27T10:34:36Z</dcterms:created>
  <dcterms:modified xsi:type="dcterms:W3CDTF">2021-06-08T07:37:39Z</dcterms:modified>
</cp:coreProperties>
</file>