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Default ContentType="image/gif" Extension="gif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drawingml.diagramData+xml" PartName="/ppt/diagrams/data1.xml"/>
  <Override ContentType="application/vnd.openxmlformats-officedocument.drawingml.diagramLayout+xml" PartName="/ppt/diagrams/layout1.xml"/>
  <Override ContentType="application/vnd.openxmlformats-officedocument.drawingml.diagramStyle+xml" PartName="/ppt/diagrams/quickStyle1.xml"/>
  <Override ContentType="application/vnd.openxmlformats-officedocument.drawingml.diagramColors+xml" PartName="/ppt/diagrams/colors1.xml"/>
  <Override ContentType="application/vnd.ms-office.drawingml.diagramDrawing+xml" PartName="/ppt/diagrams/drawing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73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5" r:id="rId17"/>
    <p:sldId id="272" r:id="rId18"/>
    <p:sldId id="274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838" autoAdjust="0"/>
  </p:normalViewPr>
  <p:slideViewPr>
    <p:cSldViewPr snapToGrid="0">
      <p:cViewPr varScale="1">
        <p:scale>
          <a:sx n="103" d="100"/>
          <a:sy n="103" d="100"/>
        </p:scale>
        <p:origin x="87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EE361C6-29AA-408E-856B-ECDF974EB73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5A68437-17D2-413D-A260-3E2468405492}">
      <dgm:prSet phldrT="[Текст]"/>
      <dgm:spPr/>
      <dgm:t>
        <a:bodyPr/>
        <a:lstStyle/>
        <a:p>
          <a:r>
            <a:rPr lang="ru-RU" dirty="0" smtClean="0"/>
            <a:t>Этапы развития адаптации</a:t>
          </a:r>
          <a:endParaRPr lang="ru-RU" dirty="0"/>
        </a:p>
      </dgm:t>
    </dgm:pt>
    <dgm:pt modelId="{BD4C08CB-2B29-4DE7-807A-7ED6FBAE9111}" type="parTrans" cxnId="{4E935CC4-DAB2-4624-A71C-4B37E95F52DE}">
      <dgm:prSet/>
      <dgm:spPr/>
      <dgm:t>
        <a:bodyPr/>
        <a:lstStyle/>
        <a:p>
          <a:endParaRPr lang="ru-RU"/>
        </a:p>
      </dgm:t>
    </dgm:pt>
    <dgm:pt modelId="{C4153E64-795C-4ECF-AA1E-344D6967830A}" type="sibTrans" cxnId="{4E935CC4-DAB2-4624-A71C-4B37E95F52DE}">
      <dgm:prSet/>
      <dgm:spPr/>
      <dgm:t>
        <a:bodyPr/>
        <a:lstStyle/>
        <a:p>
          <a:endParaRPr lang="ru-RU"/>
        </a:p>
      </dgm:t>
    </dgm:pt>
    <dgm:pt modelId="{26DB381A-41F3-46B1-AAD2-A6292F542AB7}">
      <dgm:prSet phldrT="[Текст]"/>
      <dgm:spPr/>
      <dgm:t>
        <a:bodyPr/>
        <a:lstStyle/>
        <a:p>
          <a:r>
            <a:rPr lang="ru-RU" dirty="0" smtClean="0"/>
            <a:t>Реакции организма ребенка</a:t>
          </a:r>
          <a:endParaRPr lang="ru-RU" dirty="0"/>
        </a:p>
      </dgm:t>
    </dgm:pt>
    <dgm:pt modelId="{94B6DF6C-EDCC-4605-9F44-DAC7D1872CB9}" type="parTrans" cxnId="{E27BC55F-EF68-49A4-95E6-C1C3B12083B5}">
      <dgm:prSet/>
      <dgm:spPr/>
      <dgm:t>
        <a:bodyPr/>
        <a:lstStyle/>
        <a:p>
          <a:endParaRPr lang="ru-RU"/>
        </a:p>
      </dgm:t>
    </dgm:pt>
    <dgm:pt modelId="{4B6C0F73-5F6F-4C93-A7A2-5AC710CCB9F6}" type="sibTrans" cxnId="{E27BC55F-EF68-49A4-95E6-C1C3B12083B5}">
      <dgm:prSet/>
      <dgm:spPr/>
      <dgm:t>
        <a:bodyPr/>
        <a:lstStyle/>
        <a:p>
          <a:endParaRPr lang="ru-RU"/>
        </a:p>
      </dgm:t>
    </dgm:pt>
    <dgm:pt modelId="{E31063D7-36AF-4094-BF9E-0F07BD5D3910}">
      <dgm:prSet phldrT="[Текст]"/>
      <dgm:spPr/>
      <dgm:t>
        <a:bodyPr/>
        <a:lstStyle/>
        <a:p>
          <a:r>
            <a:rPr lang="ru-RU" dirty="0" smtClean="0"/>
            <a:t>Факторы влияющие на адаптацию</a:t>
          </a:r>
          <a:endParaRPr lang="ru-RU" dirty="0"/>
        </a:p>
      </dgm:t>
    </dgm:pt>
    <dgm:pt modelId="{78CEA288-1D47-4A87-AFF6-289DB892E847}" type="parTrans" cxnId="{12EEE4D1-14A7-46E3-B438-4623DA5B3596}">
      <dgm:prSet/>
      <dgm:spPr/>
      <dgm:t>
        <a:bodyPr/>
        <a:lstStyle/>
        <a:p>
          <a:endParaRPr lang="ru-RU"/>
        </a:p>
      </dgm:t>
    </dgm:pt>
    <dgm:pt modelId="{0786F79D-910C-4613-9138-9E46595EA009}" type="sibTrans" cxnId="{12EEE4D1-14A7-46E3-B438-4623DA5B3596}">
      <dgm:prSet/>
      <dgm:spPr/>
      <dgm:t>
        <a:bodyPr/>
        <a:lstStyle/>
        <a:p>
          <a:endParaRPr lang="ru-RU"/>
        </a:p>
      </dgm:t>
    </dgm:pt>
    <dgm:pt modelId="{527180E3-D28D-4A23-8BA6-97FD20280536}" type="pres">
      <dgm:prSet presAssocID="{4EE361C6-29AA-408E-856B-ECDF974EB73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02E5622-950E-4DCC-B3E5-FCBF7D4E6942}" type="pres">
      <dgm:prSet presAssocID="{35A68437-17D2-413D-A260-3E2468405492}" presName="parentLin" presStyleCnt="0"/>
      <dgm:spPr/>
    </dgm:pt>
    <dgm:pt modelId="{9E703DFA-D7ED-4C60-A176-CEA26E7C9904}" type="pres">
      <dgm:prSet presAssocID="{35A68437-17D2-413D-A260-3E2468405492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0DFC8549-1F82-4ACD-853D-13EC27664DF4}" type="pres">
      <dgm:prSet presAssocID="{35A68437-17D2-413D-A260-3E2468405492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8AC524-D2E2-4CE8-9EE4-1A19A0BA86CF}" type="pres">
      <dgm:prSet presAssocID="{35A68437-17D2-413D-A260-3E2468405492}" presName="negativeSpace" presStyleCnt="0"/>
      <dgm:spPr/>
    </dgm:pt>
    <dgm:pt modelId="{D8B57441-A98B-4B9D-B622-803230B71524}" type="pres">
      <dgm:prSet presAssocID="{35A68437-17D2-413D-A260-3E2468405492}" presName="childText" presStyleLbl="conFgAcc1" presStyleIdx="0" presStyleCnt="3">
        <dgm:presLayoutVars>
          <dgm:bulletEnabled val="1"/>
        </dgm:presLayoutVars>
      </dgm:prSet>
      <dgm:spPr/>
    </dgm:pt>
    <dgm:pt modelId="{05BA74F4-2AA6-496A-967A-5B13DB02B2FD}" type="pres">
      <dgm:prSet presAssocID="{C4153E64-795C-4ECF-AA1E-344D6967830A}" presName="spaceBetweenRectangles" presStyleCnt="0"/>
      <dgm:spPr/>
    </dgm:pt>
    <dgm:pt modelId="{B8829D81-6392-4DC0-8045-E0F0B9B3BF7E}" type="pres">
      <dgm:prSet presAssocID="{26DB381A-41F3-46B1-AAD2-A6292F542AB7}" presName="parentLin" presStyleCnt="0"/>
      <dgm:spPr/>
    </dgm:pt>
    <dgm:pt modelId="{F4B4DAEB-1CA5-4BE8-9C6B-CEAC11F3835C}" type="pres">
      <dgm:prSet presAssocID="{26DB381A-41F3-46B1-AAD2-A6292F542AB7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93187CA3-AA51-4AC6-BD1E-D50FC7002A73}" type="pres">
      <dgm:prSet presAssocID="{26DB381A-41F3-46B1-AAD2-A6292F542AB7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356DB3-6853-4AD1-8DBD-B246F66D6F47}" type="pres">
      <dgm:prSet presAssocID="{26DB381A-41F3-46B1-AAD2-A6292F542AB7}" presName="negativeSpace" presStyleCnt="0"/>
      <dgm:spPr/>
    </dgm:pt>
    <dgm:pt modelId="{B396B4B2-2B62-40FF-832E-543615F6ED6B}" type="pres">
      <dgm:prSet presAssocID="{26DB381A-41F3-46B1-AAD2-A6292F542AB7}" presName="childText" presStyleLbl="conFgAcc1" presStyleIdx="1" presStyleCnt="3">
        <dgm:presLayoutVars>
          <dgm:bulletEnabled val="1"/>
        </dgm:presLayoutVars>
      </dgm:prSet>
      <dgm:spPr/>
    </dgm:pt>
    <dgm:pt modelId="{81ECD58B-DFD5-444B-85A1-68E3B86461D6}" type="pres">
      <dgm:prSet presAssocID="{4B6C0F73-5F6F-4C93-A7A2-5AC710CCB9F6}" presName="spaceBetweenRectangles" presStyleCnt="0"/>
      <dgm:spPr/>
    </dgm:pt>
    <dgm:pt modelId="{B320ED6D-1096-4AD9-9BE3-F0E2A34BD041}" type="pres">
      <dgm:prSet presAssocID="{E31063D7-36AF-4094-BF9E-0F07BD5D3910}" presName="parentLin" presStyleCnt="0"/>
      <dgm:spPr/>
    </dgm:pt>
    <dgm:pt modelId="{E85C694D-72E0-46D4-8598-834EC7097F44}" type="pres">
      <dgm:prSet presAssocID="{E31063D7-36AF-4094-BF9E-0F07BD5D3910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79B8A527-6D5D-4BFF-B62B-1E076047C111}" type="pres">
      <dgm:prSet presAssocID="{E31063D7-36AF-4094-BF9E-0F07BD5D3910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B017EC-A89F-4D17-B12A-20DFFA2B72F1}" type="pres">
      <dgm:prSet presAssocID="{E31063D7-36AF-4094-BF9E-0F07BD5D3910}" presName="negativeSpace" presStyleCnt="0"/>
      <dgm:spPr/>
    </dgm:pt>
    <dgm:pt modelId="{853197F2-9416-4F0D-BC1D-B78479E3E745}" type="pres">
      <dgm:prSet presAssocID="{E31063D7-36AF-4094-BF9E-0F07BD5D3910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12EEE4D1-14A7-46E3-B438-4623DA5B3596}" srcId="{4EE361C6-29AA-408E-856B-ECDF974EB73A}" destId="{E31063D7-36AF-4094-BF9E-0F07BD5D3910}" srcOrd="2" destOrd="0" parTransId="{78CEA288-1D47-4A87-AFF6-289DB892E847}" sibTransId="{0786F79D-910C-4613-9138-9E46595EA009}"/>
    <dgm:cxn modelId="{FE1C4C0B-4503-40C0-9B2C-384F8C732574}" type="presOf" srcId="{E31063D7-36AF-4094-BF9E-0F07BD5D3910}" destId="{79B8A527-6D5D-4BFF-B62B-1E076047C111}" srcOrd="1" destOrd="0" presId="urn:microsoft.com/office/officeart/2005/8/layout/list1"/>
    <dgm:cxn modelId="{5EA012F6-30E8-4E8D-9822-19CFAE98B9A8}" type="presOf" srcId="{4EE361C6-29AA-408E-856B-ECDF974EB73A}" destId="{527180E3-D28D-4A23-8BA6-97FD20280536}" srcOrd="0" destOrd="0" presId="urn:microsoft.com/office/officeart/2005/8/layout/list1"/>
    <dgm:cxn modelId="{1647CDEB-BE13-49B7-847A-4B2CBEF76008}" type="presOf" srcId="{E31063D7-36AF-4094-BF9E-0F07BD5D3910}" destId="{E85C694D-72E0-46D4-8598-834EC7097F44}" srcOrd="0" destOrd="0" presId="urn:microsoft.com/office/officeart/2005/8/layout/list1"/>
    <dgm:cxn modelId="{4E935CC4-DAB2-4624-A71C-4B37E95F52DE}" srcId="{4EE361C6-29AA-408E-856B-ECDF974EB73A}" destId="{35A68437-17D2-413D-A260-3E2468405492}" srcOrd="0" destOrd="0" parTransId="{BD4C08CB-2B29-4DE7-807A-7ED6FBAE9111}" sibTransId="{C4153E64-795C-4ECF-AA1E-344D6967830A}"/>
    <dgm:cxn modelId="{E27BC55F-EF68-49A4-95E6-C1C3B12083B5}" srcId="{4EE361C6-29AA-408E-856B-ECDF974EB73A}" destId="{26DB381A-41F3-46B1-AAD2-A6292F542AB7}" srcOrd="1" destOrd="0" parTransId="{94B6DF6C-EDCC-4605-9F44-DAC7D1872CB9}" sibTransId="{4B6C0F73-5F6F-4C93-A7A2-5AC710CCB9F6}"/>
    <dgm:cxn modelId="{60844814-EC53-493F-AA1C-ADF191116956}" type="presOf" srcId="{35A68437-17D2-413D-A260-3E2468405492}" destId="{0DFC8549-1F82-4ACD-853D-13EC27664DF4}" srcOrd="1" destOrd="0" presId="urn:microsoft.com/office/officeart/2005/8/layout/list1"/>
    <dgm:cxn modelId="{8EF2FA39-06C2-4239-81AA-5042F20179C6}" type="presOf" srcId="{26DB381A-41F3-46B1-AAD2-A6292F542AB7}" destId="{F4B4DAEB-1CA5-4BE8-9C6B-CEAC11F3835C}" srcOrd="0" destOrd="0" presId="urn:microsoft.com/office/officeart/2005/8/layout/list1"/>
    <dgm:cxn modelId="{1E4D75CC-8299-4244-8D85-3E5E02041253}" type="presOf" srcId="{35A68437-17D2-413D-A260-3E2468405492}" destId="{9E703DFA-D7ED-4C60-A176-CEA26E7C9904}" srcOrd="0" destOrd="0" presId="urn:microsoft.com/office/officeart/2005/8/layout/list1"/>
    <dgm:cxn modelId="{9DB2D6F0-5477-48E2-AA76-06FC4B553029}" type="presOf" srcId="{26DB381A-41F3-46B1-AAD2-A6292F542AB7}" destId="{93187CA3-AA51-4AC6-BD1E-D50FC7002A73}" srcOrd="1" destOrd="0" presId="urn:microsoft.com/office/officeart/2005/8/layout/list1"/>
    <dgm:cxn modelId="{261214C3-A13C-4250-BCED-E01ADE7BDBE5}" type="presParOf" srcId="{527180E3-D28D-4A23-8BA6-97FD20280536}" destId="{002E5622-950E-4DCC-B3E5-FCBF7D4E6942}" srcOrd="0" destOrd="0" presId="urn:microsoft.com/office/officeart/2005/8/layout/list1"/>
    <dgm:cxn modelId="{7192D94C-8262-41EA-9051-BA72B8321587}" type="presParOf" srcId="{002E5622-950E-4DCC-B3E5-FCBF7D4E6942}" destId="{9E703DFA-D7ED-4C60-A176-CEA26E7C9904}" srcOrd="0" destOrd="0" presId="urn:microsoft.com/office/officeart/2005/8/layout/list1"/>
    <dgm:cxn modelId="{146BEF2A-90B6-4C99-861E-7FD66F1521E8}" type="presParOf" srcId="{002E5622-950E-4DCC-B3E5-FCBF7D4E6942}" destId="{0DFC8549-1F82-4ACD-853D-13EC27664DF4}" srcOrd="1" destOrd="0" presId="urn:microsoft.com/office/officeart/2005/8/layout/list1"/>
    <dgm:cxn modelId="{2C641CF0-7619-4D2E-8D22-72548E27CEB3}" type="presParOf" srcId="{527180E3-D28D-4A23-8BA6-97FD20280536}" destId="{D38AC524-D2E2-4CE8-9EE4-1A19A0BA86CF}" srcOrd="1" destOrd="0" presId="urn:microsoft.com/office/officeart/2005/8/layout/list1"/>
    <dgm:cxn modelId="{7EA149D2-EE06-4913-BE58-9AC4CC051D03}" type="presParOf" srcId="{527180E3-D28D-4A23-8BA6-97FD20280536}" destId="{D8B57441-A98B-4B9D-B622-803230B71524}" srcOrd="2" destOrd="0" presId="urn:microsoft.com/office/officeart/2005/8/layout/list1"/>
    <dgm:cxn modelId="{015DBACD-708A-4AB2-A606-F016CBFE16BF}" type="presParOf" srcId="{527180E3-D28D-4A23-8BA6-97FD20280536}" destId="{05BA74F4-2AA6-496A-967A-5B13DB02B2FD}" srcOrd="3" destOrd="0" presId="urn:microsoft.com/office/officeart/2005/8/layout/list1"/>
    <dgm:cxn modelId="{675707DD-1D6A-4338-863F-4F6C43584048}" type="presParOf" srcId="{527180E3-D28D-4A23-8BA6-97FD20280536}" destId="{B8829D81-6392-4DC0-8045-E0F0B9B3BF7E}" srcOrd="4" destOrd="0" presId="urn:microsoft.com/office/officeart/2005/8/layout/list1"/>
    <dgm:cxn modelId="{F0B0E53F-6A49-403F-9FDB-F8599977F5AA}" type="presParOf" srcId="{B8829D81-6392-4DC0-8045-E0F0B9B3BF7E}" destId="{F4B4DAEB-1CA5-4BE8-9C6B-CEAC11F3835C}" srcOrd="0" destOrd="0" presId="urn:microsoft.com/office/officeart/2005/8/layout/list1"/>
    <dgm:cxn modelId="{8048271A-24C1-4814-9E05-AE1E20502B7C}" type="presParOf" srcId="{B8829D81-6392-4DC0-8045-E0F0B9B3BF7E}" destId="{93187CA3-AA51-4AC6-BD1E-D50FC7002A73}" srcOrd="1" destOrd="0" presId="urn:microsoft.com/office/officeart/2005/8/layout/list1"/>
    <dgm:cxn modelId="{4A7A70E6-FD57-4801-98B2-C83CB30F6A4B}" type="presParOf" srcId="{527180E3-D28D-4A23-8BA6-97FD20280536}" destId="{10356DB3-6853-4AD1-8DBD-B246F66D6F47}" srcOrd="5" destOrd="0" presId="urn:microsoft.com/office/officeart/2005/8/layout/list1"/>
    <dgm:cxn modelId="{5E182285-640D-445A-B62F-08CA1D9ECD56}" type="presParOf" srcId="{527180E3-D28D-4A23-8BA6-97FD20280536}" destId="{B396B4B2-2B62-40FF-832E-543615F6ED6B}" srcOrd="6" destOrd="0" presId="urn:microsoft.com/office/officeart/2005/8/layout/list1"/>
    <dgm:cxn modelId="{4ECFD984-2199-47B2-9A62-CD28CC4A5B88}" type="presParOf" srcId="{527180E3-D28D-4A23-8BA6-97FD20280536}" destId="{81ECD58B-DFD5-444B-85A1-68E3B86461D6}" srcOrd="7" destOrd="0" presId="urn:microsoft.com/office/officeart/2005/8/layout/list1"/>
    <dgm:cxn modelId="{4BD7268D-EC9B-4625-B869-BE090C382AC5}" type="presParOf" srcId="{527180E3-D28D-4A23-8BA6-97FD20280536}" destId="{B320ED6D-1096-4AD9-9BE3-F0E2A34BD041}" srcOrd="8" destOrd="0" presId="urn:microsoft.com/office/officeart/2005/8/layout/list1"/>
    <dgm:cxn modelId="{D798F356-B39D-4E13-BED0-9B0D16B75C4B}" type="presParOf" srcId="{B320ED6D-1096-4AD9-9BE3-F0E2A34BD041}" destId="{E85C694D-72E0-46D4-8598-834EC7097F44}" srcOrd="0" destOrd="0" presId="urn:microsoft.com/office/officeart/2005/8/layout/list1"/>
    <dgm:cxn modelId="{C4F7FD92-C236-40FC-B3A2-F668CC07CCB1}" type="presParOf" srcId="{B320ED6D-1096-4AD9-9BE3-F0E2A34BD041}" destId="{79B8A527-6D5D-4BFF-B62B-1E076047C111}" srcOrd="1" destOrd="0" presId="urn:microsoft.com/office/officeart/2005/8/layout/list1"/>
    <dgm:cxn modelId="{C1192A05-8141-42A9-B2BE-A3BF65C55F4E}" type="presParOf" srcId="{527180E3-D28D-4A23-8BA6-97FD20280536}" destId="{20B017EC-A89F-4D17-B12A-20DFFA2B72F1}" srcOrd="9" destOrd="0" presId="urn:microsoft.com/office/officeart/2005/8/layout/list1"/>
    <dgm:cxn modelId="{701383D4-5D07-4163-8413-34B09363DE68}" type="presParOf" srcId="{527180E3-D28D-4A23-8BA6-97FD20280536}" destId="{853197F2-9416-4F0D-BC1D-B78479E3E745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B57441-A98B-4B9D-B622-803230B71524}">
      <dsp:nvSpPr>
        <dsp:cNvPr id="0" name=""/>
        <dsp:cNvSpPr/>
      </dsp:nvSpPr>
      <dsp:spPr>
        <a:xfrm>
          <a:off x="0" y="1343673"/>
          <a:ext cx="8128000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DFC8549-1F82-4ACD-853D-13EC27664DF4}">
      <dsp:nvSpPr>
        <dsp:cNvPr id="0" name=""/>
        <dsp:cNvSpPr/>
      </dsp:nvSpPr>
      <dsp:spPr>
        <a:xfrm>
          <a:off x="406400" y="945153"/>
          <a:ext cx="5689600" cy="7970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Этапы развития адаптации</a:t>
          </a:r>
          <a:endParaRPr lang="ru-RU" sz="2700" kern="1200" dirty="0"/>
        </a:p>
      </dsp:txBody>
      <dsp:txXfrm>
        <a:off x="445308" y="984061"/>
        <a:ext cx="5611784" cy="719224"/>
      </dsp:txXfrm>
    </dsp:sp>
    <dsp:sp modelId="{B396B4B2-2B62-40FF-832E-543615F6ED6B}">
      <dsp:nvSpPr>
        <dsp:cNvPr id="0" name=""/>
        <dsp:cNvSpPr/>
      </dsp:nvSpPr>
      <dsp:spPr>
        <a:xfrm>
          <a:off x="0" y="2568393"/>
          <a:ext cx="8128000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3187CA3-AA51-4AC6-BD1E-D50FC7002A73}">
      <dsp:nvSpPr>
        <dsp:cNvPr id="0" name=""/>
        <dsp:cNvSpPr/>
      </dsp:nvSpPr>
      <dsp:spPr>
        <a:xfrm>
          <a:off x="406400" y="2169873"/>
          <a:ext cx="5689600" cy="7970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Реакции организма ребенка</a:t>
          </a:r>
          <a:endParaRPr lang="ru-RU" sz="2700" kern="1200" dirty="0"/>
        </a:p>
      </dsp:txBody>
      <dsp:txXfrm>
        <a:off x="445308" y="2208781"/>
        <a:ext cx="5611784" cy="719224"/>
      </dsp:txXfrm>
    </dsp:sp>
    <dsp:sp modelId="{853197F2-9416-4F0D-BC1D-B78479E3E745}">
      <dsp:nvSpPr>
        <dsp:cNvPr id="0" name=""/>
        <dsp:cNvSpPr/>
      </dsp:nvSpPr>
      <dsp:spPr>
        <a:xfrm>
          <a:off x="0" y="3793113"/>
          <a:ext cx="8128000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B8A527-6D5D-4BFF-B62B-1E076047C111}">
      <dsp:nvSpPr>
        <dsp:cNvPr id="0" name=""/>
        <dsp:cNvSpPr/>
      </dsp:nvSpPr>
      <dsp:spPr>
        <a:xfrm>
          <a:off x="406400" y="3394593"/>
          <a:ext cx="5689600" cy="7970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lvl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Факторы влияющие на адаптацию</a:t>
          </a:r>
          <a:endParaRPr lang="ru-RU" sz="2700" kern="1200" dirty="0"/>
        </a:p>
      </dsp:txBody>
      <dsp:txXfrm>
        <a:off x="445308" y="3433501"/>
        <a:ext cx="5611784" cy="7192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FD6F9F-0434-446B-91D9-42108FCCBE46}" type="datetimeFigureOut">
              <a:rPr lang="ru-RU" smtClean="0"/>
              <a:t>07.05.2021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211DD5-A2A6-4B14-8333-5F8B91371A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452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11DD5-A2A6-4B14-8333-5F8B91371ACF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8890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11DD5-A2A6-4B14-8333-5F8B91371ACF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36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11DD5-A2A6-4B14-8333-5F8B91371ACF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4244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11DD5-A2A6-4B14-8333-5F8B91371ACF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6463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11DD5-A2A6-4B14-8333-5F8B91371ACF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5277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211DD5-A2A6-4B14-8333-5F8B91371ACF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4908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B96C0-9564-4C9B-B9B8-A40ED444E8CE}" type="datetimeFigureOut">
              <a:rPr lang="ru-RU" smtClean="0"/>
              <a:t>07.05.2021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53C61-AA81-4CCA-88C4-40429F6FC5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846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B96C0-9564-4C9B-B9B8-A40ED444E8CE}" type="datetimeFigureOut">
              <a:rPr lang="ru-RU" smtClean="0"/>
              <a:t>07.05.2021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53C61-AA81-4CCA-88C4-40429F6FC5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473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B96C0-9564-4C9B-B9B8-A40ED444E8CE}" type="datetimeFigureOut">
              <a:rPr lang="ru-RU" smtClean="0"/>
              <a:t>07.05.2021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53C61-AA81-4CCA-88C4-40429F6FC5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856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B96C0-9564-4C9B-B9B8-A40ED444E8CE}" type="datetimeFigureOut">
              <a:rPr lang="ru-RU" smtClean="0"/>
              <a:t>07.05.2021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53C61-AA81-4CCA-88C4-40429F6FC5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160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B96C0-9564-4C9B-B9B8-A40ED444E8CE}" type="datetimeFigureOut">
              <a:rPr lang="ru-RU" smtClean="0"/>
              <a:t>07.05.2021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53C61-AA81-4CCA-88C4-40429F6FC5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532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B96C0-9564-4C9B-B9B8-A40ED444E8CE}" type="datetimeFigureOut">
              <a:rPr lang="ru-RU" smtClean="0"/>
              <a:t>07.05.2021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53C61-AA81-4CCA-88C4-40429F6FC5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2730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B96C0-9564-4C9B-B9B8-A40ED444E8CE}" type="datetimeFigureOut">
              <a:rPr lang="ru-RU" smtClean="0"/>
              <a:t>07.05.2021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53C61-AA81-4CCA-88C4-40429F6FC5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6183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B96C0-9564-4C9B-B9B8-A40ED444E8CE}" type="datetimeFigureOut">
              <a:rPr lang="ru-RU" smtClean="0"/>
              <a:t>07.05.2021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53C61-AA81-4CCA-88C4-40429F6FC5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7559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B96C0-9564-4C9B-B9B8-A40ED444E8CE}" type="datetimeFigureOut">
              <a:rPr lang="ru-RU" smtClean="0"/>
              <a:t>07.05.2021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53C61-AA81-4CCA-88C4-40429F6FC5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226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B96C0-9564-4C9B-B9B8-A40ED444E8CE}" type="datetimeFigureOut">
              <a:rPr lang="ru-RU" smtClean="0"/>
              <a:t>07.05.2021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53C61-AA81-4CCA-88C4-40429F6FC5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356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FB96C0-9564-4C9B-B9B8-A40ED444E8CE}" type="datetimeFigureOut">
              <a:rPr lang="ru-RU" smtClean="0"/>
              <a:t>07.05.2021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53C61-AA81-4CCA-88C4-40429F6FC5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927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FB96C0-9564-4C9B-B9B8-A40ED444E8CE}" type="datetimeFigureOut">
              <a:rPr lang="ru-RU" smtClean="0"/>
              <a:t>07.05.2021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E53C61-AA81-4CCA-88C4-40429F6FC5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2056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93073" y="174171"/>
            <a:ext cx="95445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«Детский сад №234»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г.Ростова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-на-Дону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316480" y="5637274"/>
            <a:ext cx="60176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воспитатель первой младшей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группы«Утята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Алешина Елена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Александровна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7108" y="1515469"/>
            <a:ext cx="7367452" cy="40708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27714" y="995752"/>
            <a:ext cx="3696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Адаптация ребенка к детскому саду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813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7951" y="388812"/>
            <a:ext cx="507103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этап</a:t>
            </a: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посещает детский сад по 3часа и более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затем его оставляют на сон. 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первую очередь нормализуются настроение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самочувствие малыша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аппетит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последнюю очередь – сон.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3337" y="388813"/>
            <a:ext cx="5560423" cy="4804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714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24505" y="609262"/>
            <a:ext cx="994299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Факторы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влияющие на адаптацию: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1.Состояние здоровья и уровень развития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2.Возраст малыша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3.Биологические и социальные факторы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4.Уровень тренированности и социальных возможностей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505" y="2620139"/>
            <a:ext cx="3307593" cy="398131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6603" y="2620139"/>
            <a:ext cx="3695252" cy="3981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42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322629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24505" y="609262"/>
            <a:ext cx="9942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успешной адаптации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2571" y="1541417"/>
            <a:ext cx="2618286" cy="431575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044" y="1541417"/>
            <a:ext cx="5164726" cy="431575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71043" y="5949247"/>
            <a:ext cx="32263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Подвижная игра: «У медведя во бору ягоду беру».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502571" y="6158204"/>
            <a:ext cx="1290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«Прыжки».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382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24505" y="609262"/>
            <a:ext cx="9942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успешной адаптации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098" y="1558834"/>
            <a:ext cx="4659086" cy="429332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489166"/>
            <a:ext cx="4362995" cy="436299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5098" y="6083560"/>
            <a:ext cx="3329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Спортивная игра: «Прокати бочонок»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335486" y="6083560"/>
            <a:ext cx="3767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«Чья машинка прокатится дальше?»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445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8661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24505" y="609262"/>
            <a:ext cx="9942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успешной адаптации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977" y="1296955"/>
            <a:ext cx="5214257" cy="434806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8211" y="1296956"/>
            <a:ext cx="5143500" cy="434806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828211" y="5737095"/>
            <a:ext cx="4006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Игры с песком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 flipH="1">
            <a:off x="306976" y="5747938"/>
            <a:ext cx="3611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Пальчиковая игра: «Бабка».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006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8661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" y="1768883"/>
            <a:ext cx="5712823" cy="366630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5545" y="1768883"/>
            <a:ext cx="4844455" cy="382259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9915" y="753031"/>
            <a:ext cx="113226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успешной адаптации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9796" y="5866269"/>
            <a:ext cx="3173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Хороводная игра: «Карусели».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783355" y="6050935"/>
            <a:ext cx="5480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Лепка: развитие мелкой моторики</a:t>
            </a:r>
            <a:r>
              <a:rPr lang="en-US" dirty="0" smtClean="0"/>
              <a:t>,</a:t>
            </a:r>
            <a:r>
              <a:rPr lang="ru-RU" dirty="0" smtClean="0"/>
              <a:t> лепим «Баранки».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085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40359" y="382555"/>
            <a:ext cx="55890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поведения детей в период адаптации в ДОУ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55576" y="13436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043404" y="17129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572" y="1712940"/>
            <a:ext cx="5329334" cy="4582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048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982" y="0"/>
            <a:ext cx="12247982" cy="70310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38336" y="504625"/>
            <a:ext cx="101237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ДОУ создаются благоприятные условия для прохождения комфортной адаптации ребенка к режиму детского сада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9446" y="1548882"/>
            <a:ext cx="418322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Оборудованы в соответствии с современными требованиями: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-Групповые помещения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-Кабинет психолога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-Музыкальный зал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-Спортивный зал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-Медицинский блок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-Игровые прогулочные участки и футбольная площадка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1413" y="1548883"/>
            <a:ext cx="7511142" cy="5017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5142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28187" y="393543"/>
            <a:ext cx="321906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Советы для родителей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2268" y="1604865"/>
            <a:ext cx="974115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период адаптации не отучайте малыша от вредных привычек- так вы осложните привыкание.</a:t>
            </a:r>
          </a:p>
          <a:p>
            <a:pPr marL="342900" indent="-342900">
              <a:buAutoNum type="arabicPeriod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Покупайте вещи для детского сада вместе с ребенком.</a:t>
            </a:r>
          </a:p>
          <a:p>
            <a:pPr marL="342900" indent="-342900">
              <a:buAutoNum type="arabicPeriod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Отвечайте на все вопросы ребенка о детском саде.</a:t>
            </a:r>
          </a:p>
          <a:p>
            <a:pPr marL="342900" indent="-342900">
              <a:buAutoNum type="arabicPeriod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Будьте спокойны и вежливы с ребенком и сотрудниками детского сада –ваше настроение передается малышу!</a:t>
            </a:r>
          </a:p>
          <a:p>
            <a:pPr marL="342900" indent="-342900">
              <a:buAutoNum type="arabicPeriod"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Выработайте единые требования к поведению ребенка с воспитателями – это облегчит ему привыкание к новым условиям.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907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2474" y="845020"/>
            <a:ext cx="10543592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Целью работы является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формирование эмоционально-комфортного климата в группе для успешной адаптации детей к ДОУ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 ребенка положительную установку желание идти в детский сад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Создавать атмосферу тепла и уюта в группе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эмоциональный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доверие к другим взрослым и детям к социуму  целом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потребность в общении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потребность в положительных эмоциях и потребность быть признанным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Создавать условия для детей как для субъектов деятельности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у детей умение адаптироваться в социальной  среде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Приобщать детей к миру взрослых их деятельность к миру чувств и переживаний.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573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63337" y="522513"/>
            <a:ext cx="1006710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Адаптация-процесс вхождения и приспособления ребенка к новой для него среде.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6412" y="3107836"/>
            <a:ext cx="8639175" cy="3432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925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24505" y="609262"/>
            <a:ext cx="994299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период адаптации к условиям  детского сада очень часто отмечается регресс во всем развитии</a:t>
            </a: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ребенка: в его речи</a:t>
            </a: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навыках</a:t>
            </a: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умениях</a:t>
            </a:r>
            <a:r>
              <a:rPr 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игровой деятельности!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134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24505" y="609262"/>
            <a:ext cx="9942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Адаптация ребенка к детскому саду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808487613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91954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78332" y="845622"/>
            <a:ext cx="5869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Реакция организма ребенка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2515" y="1419497"/>
            <a:ext cx="1051248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Малыши по разному привыкают к новым условиям.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Адаптация считается тяжелой если ребенок отказывается играть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плохо ест и спит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капризничает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часто болеет.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Адаптация средней тяжести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когда малыш переменчив в настроении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аппетит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сон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неустойчивы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заболевает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то на 7-14 дней.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Легкой считается адаптация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если ребенок без труда прощается с родителями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общителен с детьми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взрослыми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заболевает не более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чем на 7 дней.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821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24505" y="609262"/>
            <a:ext cx="99429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развития адаптации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143" y="1405874"/>
            <a:ext cx="3857625" cy="517780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63911" y="2613392"/>
            <a:ext cx="3155031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1-этап подготовительный</a:t>
            </a:r>
          </a:p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2-этап основной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3- заключительный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6778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11294" y="522328"/>
            <a:ext cx="994299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к адаптации этап</a:t>
            </a:r>
          </a:p>
          <a:p>
            <a:pPr marL="457200" indent="-457200">
              <a:buAutoNum type="arabicPeriod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аранее знакомят ребенка с воспитателями и детьми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группой.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ласково встречает нового малыша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показывает какие интересные игрушки есть в группе.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этого этапа – постепенно сформировать новые стереотипы в поведении ребенка: приучить к новым блюдам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самостоятельному засыпанию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одеванию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складыванию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310117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8709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24506" y="609262"/>
            <a:ext cx="5441758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этап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Первую неделю родители приводят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завтрак и прогулку на 1-2 часа.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задача этого этапа-создание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положительного образа воспитателя.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направленные на сближение детей друг с другом и с воспитателем(«Давайте познакомимся»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«Раздувайся пузырь»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«Лови-лови» и т.д.).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6752" y="871379"/>
            <a:ext cx="4310743" cy="5461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22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421</TotalTime>
  <Words>615</Words>
  <Application>Microsoft Office PowerPoint</Application>
  <PresentationFormat>Широкоэкранный</PresentationFormat>
  <Paragraphs>102</Paragraphs>
  <Slides>18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56</cp:revision>
  <dcterms:created xsi:type="dcterms:W3CDTF">2021-01-06T16:02:45Z</dcterms:created>
  <dcterms:modified xsi:type="dcterms:W3CDTF">2021-05-07T15:54:22Z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693254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