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E6AB-96C5-403A-BD8C-E3C3D2E127EF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16360-C9C5-49FE-8BFE-3F68D9F3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0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E6AB-96C5-403A-BD8C-E3C3D2E127EF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16360-C9C5-49FE-8BFE-3F68D9F3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425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E6AB-96C5-403A-BD8C-E3C3D2E127EF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16360-C9C5-49FE-8BFE-3F68D9F3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993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E6AB-96C5-403A-BD8C-E3C3D2E127EF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16360-C9C5-49FE-8BFE-3F68D9F3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753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E6AB-96C5-403A-BD8C-E3C3D2E127EF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16360-C9C5-49FE-8BFE-3F68D9F3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322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E6AB-96C5-403A-BD8C-E3C3D2E127EF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16360-C9C5-49FE-8BFE-3F68D9F3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216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E6AB-96C5-403A-BD8C-E3C3D2E127EF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16360-C9C5-49FE-8BFE-3F68D9F3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1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E6AB-96C5-403A-BD8C-E3C3D2E127EF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16360-C9C5-49FE-8BFE-3F68D9F3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44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E6AB-96C5-403A-BD8C-E3C3D2E127EF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16360-C9C5-49FE-8BFE-3F68D9F3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390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E6AB-96C5-403A-BD8C-E3C3D2E127EF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16360-C9C5-49FE-8BFE-3F68D9F3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536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E6AB-96C5-403A-BD8C-E3C3D2E127EF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16360-C9C5-49FE-8BFE-3F68D9F3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534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1E6AB-96C5-403A-BD8C-E3C3D2E127EF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16360-C9C5-49FE-8BFE-3F68D9F3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90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Чередующиеся корни </a:t>
            </a:r>
            <a:br>
              <a:rPr lang="ru-RU" dirty="0" smtClean="0"/>
            </a:br>
            <a:r>
              <a:rPr lang="ru-RU" dirty="0" err="1" smtClean="0"/>
              <a:t>скак-скоч</a:t>
            </a:r>
            <a:r>
              <a:rPr lang="ru-RU" dirty="0" smtClean="0"/>
              <a:t>, </a:t>
            </a:r>
            <a:r>
              <a:rPr lang="ru-RU" dirty="0" err="1" smtClean="0"/>
              <a:t>равн-ровн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824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 чего зависит выбор гласной в корнях </a:t>
            </a:r>
            <a:r>
              <a:rPr lang="ru-RU" b="1" dirty="0" err="1" smtClean="0">
                <a:solidFill>
                  <a:srgbClr val="FF0000"/>
                </a:solidFill>
              </a:rPr>
              <a:t>скак-скоч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От последней согласной в корне!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15447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Работаем с перфокартой.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857403"/>
          </a:xfrm>
        </p:spPr>
        <p:txBody>
          <a:bodyPr>
            <a:noAutofit/>
          </a:bodyPr>
          <a:lstStyle/>
          <a:p>
            <a:pPr algn="ctr"/>
            <a:r>
              <a:rPr lang="ru-RU" b="1" dirty="0" err="1" smtClean="0"/>
              <a:t>Ск_кать</a:t>
            </a:r>
            <a:endParaRPr lang="ru-RU" b="1" dirty="0" smtClean="0"/>
          </a:p>
          <a:p>
            <a:pPr algn="ctr"/>
            <a:r>
              <a:rPr lang="ru-RU" b="1" dirty="0" err="1" smtClean="0"/>
              <a:t>Подск_чить</a:t>
            </a:r>
            <a:endParaRPr lang="ru-RU" b="1" dirty="0" smtClean="0"/>
          </a:p>
          <a:p>
            <a:pPr algn="ctr"/>
            <a:r>
              <a:rPr lang="ru-RU" b="1" dirty="0" err="1" smtClean="0"/>
              <a:t>Ск_калка</a:t>
            </a:r>
            <a:endParaRPr lang="ru-RU" b="1" dirty="0" smtClean="0"/>
          </a:p>
          <a:p>
            <a:pPr algn="ctr"/>
            <a:r>
              <a:rPr lang="ru-RU" b="1" dirty="0" err="1" smtClean="0"/>
              <a:t>Обск_кать</a:t>
            </a:r>
            <a:endParaRPr lang="ru-RU" b="1" dirty="0" smtClean="0"/>
          </a:p>
          <a:p>
            <a:pPr algn="ctr"/>
            <a:r>
              <a:rPr lang="ru-RU" b="1" dirty="0" err="1" smtClean="0"/>
              <a:t>Проск_чить</a:t>
            </a:r>
            <a:endParaRPr lang="ru-RU" b="1" dirty="0" smtClean="0"/>
          </a:p>
          <a:p>
            <a:pPr algn="ctr"/>
            <a:r>
              <a:rPr lang="ru-RU" b="1" dirty="0" err="1" smtClean="0"/>
              <a:t>Ск_чок</a:t>
            </a:r>
            <a:endParaRPr lang="ru-RU" b="1" dirty="0" smtClean="0"/>
          </a:p>
          <a:p>
            <a:pPr algn="ctr"/>
            <a:r>
              <a:rPr lang="ru-RU" b="1" dirty="0" err="1" smtClean="0"/>
              <a:t>Вск_чь</a:t>
            </a:r>
            <a:endParaRPr lang="ru-RU" b="1" dirty="0" smtClean="0"/>
          </a:p>
          <a:p>
            <a:pPr algn="ctr"/>
            <a:r>
              <a:rPr lang="ru-RU" b="1" dirty="0" err="1" smtClean="0"/>
              <a:t>Ск_чу</a:t>
            </a:r>
            <a:endParaRPr lang="ru-RU" b="1" dirty="0" smtClean="0"/>
          </a:p>
          <a:p>
            <a:pPr algn="ctr"/>
            <a:r>
              <a:rPr lang="ru-RU" b="1" dirty="0" err="1" smtClean="0"/>
              <a:t>Привск_чить</a:t>
            </a:r>
            <a:r>
              <a:rPr lang="ru-RU" b="1" dirty="0" smtClean="0"/>
              <a:t>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67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А, О, А, А, О, А, А, А, 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/>
              <a:t>САМООЦЕНКА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/>
              <a:t>9 правильных ответов = «5»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/>
              <a:t>7, 8</a:t>
            </a:r>
            <a:r>
              <a:rPr lang="ru-RU" dirty="0">
                <a:solidFill>
                  <a:prstClr val="black"/>
                </a:solidFill>
              </a:rPr>
              <a:t> правильных ответов</a:t>
            </a:r>
            <a:r>
              <a:rPr lang="ru-RU" dirty="0" smtClean="0"/>
              <a:t> = «4»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/>
              <a:t>5,6 </a:t>
            </a:r>
            <a:r>
              <a:rPr lang="ru-RU" dirty="0">
                <a:solidFill>
                  <a:prstClr val="black"/>
                </a:solidFill>
              </a:rPr>
              <a:t>правильных ответов </a:t>
            </a:r>
            <a:r>
              <a:rPr lang="ru-RU" dirty="0" smtClean="0"/>
              <a:t>= «3»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/>
              <a:t>4</a:t>
            </a:r>
            <a:r>
              <a:rPr lang="ru-RU" dirty="0">
                <a:solidFill>
                  <a:prstClr val="black"/>
                </a:solidFill>
              </a:rPr>
              <a:t> правильных ответов</a:t>
            </a:r>
            <a:r>
              <a:rPr lang="ru-RU" dirty="0" smtClean="0"/>
              <a:t> = «2»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8432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408712"/>
          </a:xfrm>
        </p:spPr>
        <p:txBody>
          <a:bodyPr>
            <a:normAutofit/>
          </a:bodyPr>
          <a:lstStyle/>
          <a:p>
            <a:pPr lvl="0" algn="ctr"/>
            <a:r>
              <a:rPr lang="ru-RU" sz="3600" b="1" dirty="0" smtClean="0">
                <a:solidFill>
                  <a:prstClr val="black"/>
                </a:solidFill>
              </a:rPr>
              <a:t>Ск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>
                <a:solidFill>
                  <a:prstClr val="black"/>
                </a:solidFill>
              </a:rPr>
              <a:t>кать</a:t>
            </a:r>
            <a:endParaRPr lang="ru-RU" sz="3600" b="1" dirty="0">
              <a:solidFill>
                <a:prstClr val="black"/>
              </a:solidFill>
            </a:endParaRPr>
          </a:p>
          <a:p>
            <a:pPr lvl="0" algn="ctr"/>
            <a:r>
              <a:rPr lang="ru-RU" sz="3600" b="1" dirty="0" smtClean="0">
                <a:solidFill>
                  <a:prstClr val="black"/>
                </a:solidFill>
              </a:rPr>
              <a:t>Подск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>
                <a:solidFill>
                  <a:prstClr val="black"/>
                </a:solidFill>
              </a:rPr>
              <a:t>чить</a:t>
            </a:r>
            <a:endParaRPr lang="ru-RU" sz="3600" b="1" dirty="0">
              <a:solidFill>
                <a:prstClr val="black"/>
              </a:solidFill>
            </a:endParaRPr>
          </a:p>
          <a:p>
            <a:pPr lvl="0" algn="ctr"/>
            <a:r>
              <a:rPr lang="ru-RU" sz="3600" b="1" dirty="0" smtClean="0">
                <a:solidFill>
                  <a:prstClr val="black"/>
                </a:solidFill>
              </a:rPr>
              <a:t>Ск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>
                <a:solidFill>
                  <a:prstClr val="black"/>
                </a:solidFill>
              </a:rPr>
              <a:t>калка</a:t>
            </a:r>
            <a:endParaRPr lang="ru-RU" sz="3600" b="1" dirty="0">
              <a:solidFill>
                <a:prstClr val="black"/>
              </a:solidFill>
            </a:endParaRPr>
          </a:p>
          <a:p>
            <a:pPr lvl="0" algn="ctr"/>
            <a:r>
              <a:rPr lang="ru-RU" sz="3600" b="1" dirty="0" smtClean="0">
                <a:solidFill>
                  <a:prstClr val="black"/>
                </a:solidFill>
              </a:rPr>
              <a:t>Обск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>
                <a:solidFill>
                  <a:prstClr val="black"/>
                </a:solidFill>
              </a:rPr>
              <a:t>кать</a:t>
            </a:r>
            <a:endParaRPr lang="ru-RU" sz="3600" b="1" dirty="0">
              <a:solidFill>
                <a:prstClr val="black"/>
              </a:solidFill>
            </a:endParaRPr>
          </a:p>
          <a:p>
            <a:pPr lvl="0" algn="ctr"/>
            <a:r>
              <a:rPr lang="ru-RU" sz="3600" b="1" dirty="0" smtClean="0">
                <a:solidFill>
                  <a:prstClr val="black"/>
                </a:solidFill>
              </a:rPr>
              <a:t>Проск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>
                <a:solidFill>
                  <a:prstClr val="black"/>
                </a:solidFill>
              </a:rPr>
              <a:t>чить</a:t>
            </a:r>
            <a:endParaRPr lang="ru-RU" sz="3600" b="1" dirty="0">
              <a:solidFill>
                <a:prstClr val="black"/>
              </a:solidFill>
            </a:endParaRPr>
          </a:p>
          <a:p>
            <a:pPr lvl="0" algn="ctr"/>
            <a:r>
              <a:rPr lang="ru-RU" sz="3600" b="1" dirty="0" smtClean="0">
                <a:solidFill>
                  <a:prstClr val="black"/>
                </a:solidFill>
              </a:rPr>
              <a:t>Ск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>
                <a:solidFill>
                  <a:prstClr val="black"/>
                </a:solidFill>
              </a:rPr>
              <a:t>чок</a:t>
            </a:r>
            <a:endParaRPr lang="ru-RU" sz="3600" b="1" dirty="0">
              <a:solidFill>
                <a:prstClr val="black"/>
              </a:solidFill>
            </a:endParaRPr>
          </a:p>
          <a:p>
            <a:pPr lvl="0" algn="ctr"/>
            <a:r>
              <a:rPr lang="ru-RU" sz="3600" b="1" dirty="0" smtClean="0">
                <a:solidFill>
                  <a:prstClr val="black"/>
                </a:solidFill>
              </a:rPr>
              <a:t>Вск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>
                <a:solidFill>
                  <a:prstClr val="black"/>
                </a:solidFill>
              </a:rPr>
              <a:t>чь</a:t>
            </a:r>
            <a:endParaRPr lang="ru-RU" sz="3600" b="1" dirty="0">
              <a:solidFill>
                <a:prstClr val="black"/>
              </a:solidFill>
            </a:endParaRPr>
          </a:p>
          <a:p>
            <a:pPr lvl="0" algn="ctr"/>
            <a:r>
              <a:rPr lang="ru-RU" sz="3600" b="1" dirty="0" smtClean="0">
                <a:solidFill>
                  <a:prstClr val="black"/>
                </a:solidFill>
              </a:rPr>
              <a:t>Ск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>
                <a:solidFill>
                  <a:prstClr val="black"/>
                </a:solidFill>
              </a:rPr>
              <a:t>чу</a:t>
            </a:r>
            <a:endParaRPr lang="ru-RU" sz="3600" b="1" dirty="0">
              <a:solidFill>
                <a:prstClr val="black"/>
              </a:solidFill>
            </a:endParaRPr>
          </a:p>
          <a:p>
            <a:pPr lvl="0" algn="ctr"/>
            <a:r>
              <a:rPr lang="ru-RU" sz="3600" b="1" dirty="0" err="1" smtClean="0">
                <a:solidFill>
                  <a:prstClr val="black"/>
                </a:solidFill>
              </a:rPr>
              <a:t>Пр</a:t>
            </a:r>
            <a:r>
              <a:rPr lang="ru-RU" sz="3600" b="1" dirty="0" err="1">
                <a:solidFill>
                  <a:srgbClr val="FF0000"/>
                </a:solidFill>
              </a:rPr>
              <a:t>И</a:t>
            </a:r>
            <a:r>
              <a:rPr lang="ru-RU" sz="3600" b="1" dirty="0" err="1" smtClean="0">
                <a:solidFill>
                  <a:prstClr val="black"/>
                </a:solidFill>
              </a:rPr>
              <a:t>вск</a:t>
            </a:r>
            <a:r>
              <a:rPr lang="ru-RU" sz="3600" b="1" dirty="0" err="1" smtClean="0">
                <a:solidFill>
                  <a:srgbClr val="FF0000"/>
                </a:solidFill>
              </a:rPr>
              <a:t>о</a:t>
            </a:r>
            <a:r>
              <a:rPr lang="ru-RU" sz="3600" b="1" dirty="0" err="1" smtClean="0">
                <a:solidFill>
                  <a:prstClr val="black"/>
                </a:solidFill>
              </a:rPr>
              <a:t>чить</a:t>
            </a:r>
            <a:r>
              <a:rPr lang="ru-RU" sz="3600" b="1" dirty="0" smtClean="0">
                <a:solidFill>
                  <a:prstClr val="black"/>
                </a:solidFill>
              </a:rPr>
              <a:t> </a:t>
            </a:r>
            <a:endParaRPr lang="ru-RU" sz="3600" b="1" dirty="0">
              <a:solidFill>
                <a:prstClr val="black"/>
              </a:solidFill>
            </a:endParaRP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2650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 чего зависит выбор гласной в корнях </a:t>
            </a:r>
            <a:r>
              <a:rPr lang="ru-RU" b="1" dirty="0" err="1" smtClean="0">
                <a:solidFill>
                  <a:srgbClr val="FF0000"/>
                </a:solidFill>
              </a:rPr>
              <a:t>равн-ровн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/>
              <a:t>От значения!</a:t>
            </a:r>
          </a:p>
          <a:p>
            <a:pPr marL="0" indent="0" algn="ctr">
              <a:buNone/>
            </a:pPr>
            <a:r>
              <a:rPr lang="ru-RU" sz="3600" b="1" dirty="0" err="1" smtClean="0"/>
              <a:t>Равн</a:t>
            </a:r>
            <a:r>
              <a:rPr lang="ru-RU" sz="3600" b="1" dirty="0" smtClean="0"/>
              <a:t> = </a:t>
            </a:r>
            <a:r>
              <a:rPr lang="ru-RU" sz="3600" b="1" u="sng" dirty="0" smtClean="0"/>
              <a:t>равный</a:t>
            </a:r>
            <a:r>
              <a:rPr lang="ru-RU" sz="3600" b="1" dirty="0" smtClean="0"/>
              <a:t>, одинаковый</a:t>
            </a:r>
          </a:p>
          <a:p>
            <a:pPr marL="0" indent="0" algn="ctr">
              <a:buNone/>
            </a:pPr>
            <a:r>
              <a:rPr lang="ru-RU" sz="3600" b="1" dirty="0" err="1" smtClean="0"/>
              <a:t>Ровн</a:t>
            </a:r>
            <a:r>
              <a:rPr lang="ru-RU" sz="3600" b="1" dirty="0" smtClean="0"/>
              <a:t> = </a:t>
            </a:r>
            <a:r>
              <a:rPr lang="ru-RU" sz="3600" b="1" u="sng" dirty="0" smtClean="0"/>
              <a:t>ровный</a:t>
            </a:r>
            <a:r>
              <a:rPr lang="ru-RU" sz="3600" b="1" dirty="0" smtClean="0"/>
              <a:t>, прямой, гладкий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530722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Запишем примеры.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900" dirty="0" err="1" smtClean="0"/>
              <a:t>Разр_внять</a:t>
            </a:r>
            <a:r>
              <a:rPr lang="ru-RU" sz="3900" dirty="0" smtClean="0"/>
              <a:t> участок</a:t>
            </a:r>
          </a:p>
          <a:p>
            <a:pPr marL="0" indent="0">
              <a:buNone/>
            </a:pPr>
            <a:r>
              <a:rPr lang="ru-RU" sz="3900" dirty="0" err="1" smtClean="0"/>
              <a:t>Зар_внять</a:t>
            </a:r>
            <a:r>
              <a:rPr lang="ru-RU" sz="3900" dirty="0" smtClean="0"/>
              <a:t> грядку</a:t>
            </a:r>
          </a:p>
          <a:p>
            <a:pPr marL="0" indent="0">
              <a:buNone/>
            </a:pPr>
            <a:r>
              <a:rPr lang="ru-RU" sz="3900" dirty="0" err="1" smtClean="0"/>
              <a:t>Р_внобедренный</a:t>
            </a:r>
            <a:r>
              <a:rPr lang="ru-RU" sz="3900" dirty="0" smtClean="0"/>
              <a:t> треугольник</a:t>
            </a:r>
          </a:p>
          <a:p>
            <a:pPr marL="0" indent="0">
              <a:buNone/>
            </a:pPr>
            <a:r>
              <a:rPr lang="ru-RU" sz="3900" dirty="0" err="1" smtClean="0"/>
              <a:t>Р_вномерный</a:t>
            </a:r>
            <a:r>
              <a:rPr lang="ru-RU" sz="3900" dirty="0" smtClean="0"/>
              <a:t> шаг</a:t>
            </a:r>
          </a:p>
          <a:p>
            <a:pPr marL="0" indent="0">
              <a:buNone/>
            </a:pPr>
            <a:r>
              <a:rPr lang="ru-RU" sz="3900" dirty="0" smtClean="0"/>
              <a:t>Широкая </a:t>
            </a:r>
            <a:r>
              <a:rPr lang="ru-RU" sz="3900" dirty="0" err="1" smtClean="0"/>
              <a:t>р_внина</a:t>
            </a:r>
            <a:endParaRPr lang="ru-RU" sz="3900" dirty="0" smtClean="0"/>
          </a:p>
          <a:p>
            <a:pPr marL="0" indent="0">
              <a:buNone/>
            </a:pPr>
            <a:r>
              <a:rPr lang="ru-RU" sz="3900" dirty="0" err="1" smtClean="0"/>
              <a:t>Ур_вень</a:t>
            </a:r>
            <a:r>
              <a:rPr lang="ru-RU" sz="3900" dirty="0" smtClean="0"/>
              <a:t> воды</a:t>
            </a:r>
          </a:p>
          <a:p>
            <a:pPr marL="0" indent="0">
              <a:buNone/>
            </a:pPr>
            <a:r>
              <a:rPr lang="ru-RU" sz="3900" dirty="0" err="1" smtClean="0"/>
              <a:t>Ср_внять</a:t>
            </a:r>
            <a:r>
              <a:rPr lang="ru-RU" sz="3900" dirty="0" smtClean="0"/>
              <a:t> с землёй</a:t>
            </a:r>
          </a:p>
          <a:p>
            <a:pPr marL="0" indent="0">
              <a:buNone/>
            </a:pPr>
            <a:r>
              <a:rPr lang="ru-RU" sz="3900" dirty="0" err="1" smtClean="0"/>
              <a:t>Выр_внять</a:t>
            </a:r>
            <a:r>
              <a:rPr lang="ru-RU" sz="3900" dirty="0" smtClean="0"/>
              <a:t> шов</a:t>
            </a:r>
          </a:p>
          <a:p>
            <a:pPr marL="0" indent="0">
              <a:buNone/>
            </a:pPr>
            <a:r>
              <a:rPr lang="ru-RU" sz="3900" dirty="0" err="1" smtClean="0"/>
              <a:t>Ур_внять</a:t>
            </a:r>
            <a:r>
              <a:rPr lang="ru-RU" sz="3900" dirty="0" smtClean="0"/>
              <a:t> в правах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184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ru-RU" sz="3600" dirty="0" smtClean="0">
                <a:solidFill>
                  <a:prstClr val="black"/>
                </a:solidFill>
              </a:rPr>
              <a:t>Разровнять участок (ровный)</a:t>
            </a:r>
            <a:endParaRPr lang="ru-RU" sz="36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3600" dirty="0" smtClean="0">
                <a:solidFill>
                  <a:prstClr val="black"/>
                </a:solidFill>
              </a:rPr>
              <a:t>Заровнять грядку (ровный)</a:t>
            </a:r>
            <a:endParaRPr lang="ru-RU" sz="36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3600" dirty="0" smtClean="0">
                <a:solidFill>
                  <a:prstClr val="black"/>
                </a:solidFill>
              </a:rPr>
              <a:t>Равнобедренный треугольник (равный)</a:t>
            </a:r>
            <a:endParaRPr lang="ru-RU" sz="36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3600" dirty="0" smtClean="0">
                <a:solidFill>
                  <a:prstClr val="black"/>
                </a:solidFill>
              </a:rPr>
              <a:t>Равномерный шаг (равный)</a:t>
            </a:r>
            <a:endParaRPr lang="ru-RU" sz="36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3600" dirty="0">
                <a:solidFill>
                  <a:prstClr val="black"/>
                </a:solidFill>
              </a:rPr>
              <a:t>Широкая </a:t>
            </a:r>
            <a:r>
              <a:rPr lang="ru-RU" sz="3600" dirty="0" smtClean="0">
                <a:solidFill>
                  <a:prstClr val="black"/>
                </a:solidFill>
              </a:rPr>
              <a:t>равнина (</a:t>
            </a:r>
            <a:r>
              <a:rPr lang="ru-RU" sz="3600" dirty="0" err="1" smtClean="0">
                <a:solidFill>
                  <a:prstClr val="black"/>
                </a:solidFill>
              </a:rPr>
              <a:t>искл</a:t>
            </a:r>
            <a:r>
              <a:rPr lang="ru-RU" sz="3600" dirty="0" smtClean="0">
                <a:solidFill>
                  <a:prstClr val="black"/>
                </a:solidFill>
              </a:rPr>
              <a:t>.)</a:t>
            </a:r>
            <a:endParaRPr lang="ru-RU" sz="36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3600" dirty="0" smtClean="0">
                <a:solidFill>
                  <a:prstClr val="black"/>
                </a:solidFill>
              </a:rPr>
              <a:t>Уровень воды (ровный)</a:t>
            </a:r>
            <a:endParaRPr lang="ru-RU" sz="36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3600" dirty="0" smtClean="0">
                <a:solidFill>
                  <a:prstClr val="black"/>
                </a:solidFill>
              </a:rPr>
              <a:t>Сровнять </a:t>
            </a:r>
            <a:r>
              <a:rPr lang="ru-RU" sz="3600" dirty="0">
                <a:solidFill>
                  <a:prstClr val="black"/>
                </a:solidFill>
              </a:rPr>
              <a:t>с </a:t>
            </a:r>
            <a:r>
              <a:rPr lang="ru-RU" sz="3600" dirty="0" smtClean="0">
                <a:solidFill>
                  <a:prstClr val="black"/>
                </a:solidFill>
              </a:rPr>
              <a:t>землёй (ровный)</a:t>
            </a:r>
            <a:endParaRPr lang="ru-RU" sz="36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3600" dirty="0" smtClean="0">
                <a:solidFill>
                  <a:prstClr val="black"/>
                </a:solidFill>
              </a:rPr>
              <a:t>Выровнять шов (ровный)</a:t>
            </a:r>
            <a:endParaRPr lang="ru-RU" sz="36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3600" dirty="0" smtClean="0">
                <a:solidFill>
                  <a:prstClr val="black"/>
                </a:solidFill>
              </a:rPr>
              <a:t>Уравнять </a:t>
            </a:r>
            <a:r>
              <a:rPr lang="ru-RU" sz="3600" dirty="0">
                <a:solidFill>
                  <a:prstClr val="black"/>
                </a:solidFill>
              </a:rPr>
              <a:t>в </a:t>
            </a:r>
            <a:r>
              <a:rPr lang="ru-RU" sz="3600" dirty="0" smtClean="0">
                <a:solidFill>
                  <a:prstClr val="black"/>
                </a:solidFill>
              </a:rPr>
              <a:t>правах (равный)</a:t>
            </a:r>
            <a:endParaRPr lang="ru-RU" sz="36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0791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Д/з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000" b="1" dirty="0" smtClean="0">
                <a:solidFill>
                  <a:schemeClr val="tx1"/>
                </a:solidFill>
              </a:rPr>
              <a:t>Повторить правила на стр. 64,65.</a:t>
            </a:r>
          </a:p>
          <a:p>
            <a:pPr algn="r"/>
            <a:r>
              <a:rPr lang="ru-RU" sz="4000" b="1" dirty="0" smtClean="0">
                <a:solidFill>
                  <a:schemeClr val="tx1"/>
                </a:solidFill>
              </a:rPr>
              <a:t>Тест в Э.Ш. 2.0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45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197</Words>
  <Application>Microsoft Office PowerPoint</Application>
  <PresentationFormat>Экран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Чередующиеся корни  скак-скоч, равн-ровн.</vt:lpstr>
      <vt:lpstr>От чего зависит выбор гласной в корнях скак-скоч?</vt:lpstr>
      <vt:lpstr>Работаем с перфокартой.</vt:lpstr>
      <vt:lpstr>А, О, А, А, О, А, А, А, О.</vt:lpstr>
      <vt:lpstr>Презентация PowerPoint</vt:lpstr>
      <vt:lpstr>От чего зависит выбор гласной в корнях равн-ровн?</vt:lpstr>
      <vt:lpstr>Запишем примеры.</vt:lpstr>
      <vt:lpstr>Проверим.</vt:lpstr>
      <vt:lpstr>Д/з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Чередующиеся корни  скак-скоч, равн-ровн.</dc:title>
  <dc:creator>Ivan</dc:creator>
  <cp:lastModifiedBy>Ivan</cp:lastModifiedBy>
  <cp:revision>3</cp:revision>
  <dcterms:created xsi:type="dcterms:W3CDTF">2020-11-18T05:10:34Z</dcterms:created>
  <dcterms:modified xsi:type="dcterms:W3CDTF">2020-11-18T05:40:34Z</dcterms:modified>
</cp:coreProperties>
</file>