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4"/>
  </p:notesMasterIdLst>
  <p:sldIdLst>
    <p:sldId id="256" r:id="rId2"/>
    <p:sldId id="257" r:id="rId3"/>
    <p:sldId id="297" r:id="rId4"/>
    <p:sldId id="308" r:id="rId5"/>
    <p:sldId id="322" r:id="rId6"/>
    <p:sldId id="300" r:id="rId7"/>
    <p:sldId id="317" r:id="rId8"/>
    <p:sldId id="305" r:id="rId9"/>
    <p:sldId id="306" r:id="rId10"/>
    <p:sldId id="307" r:id="rId11"/>
    <p:sldId id="293" r:id="rId12"/>
    <p:sldId id="29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66CC"/>
    <a:srgbClr val="00AD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B055E-8054-4764-938A-51493BC74069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ADFCD-6F5A-4CB3-8985-BF253162E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ADFCD-6F5A-4CB3-8985-BF253162E33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918648" cy="28357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Чтение с </a:t>
            </a:r>
            <a:r>
              <a:rPr lang="ru-RU" b="1" dirty="0" smtClean="0">
                <a:solidFill>
                  <a:srgbClr val="FF0000"/>
                </a:solidFill>
              </a:rPr>
              <a:t>остановками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3399"/>
                </a:solidFill>
              </a:rPr>
              <a:t>на уроке обучения грамоте</a:t>
            </a:r>
            <a:r>
              <a:rPr lang="ru-RU" dirty="0" smtClean="0">
                <a:solidFill>
                  <a:srgbClr val="003399"/>
                </a:solidFill>
              </a:rPr>
              <a:t/>
            </a:r>
            <a:br>
              <a:rPr lang="ru-RU" dirty="0" smtClean="0">
                <a:solidFill>
                  <a:srgbClr val="003399"/>
                </a:solidFill>
              </a:rPr>
            </a:br>
            <a:endParaRPr lang="ru-RU" dirty="0">
              <a:solidFill>
                <a:srgbClr val="003399"/>
              </a:solidFill>
            </a:endParaRPr>
          </a:p>
        </p:txBody>
      </p:sp>
      <p:pic>
        <p:nvPicPr>
          <p:cNvPr id="2050" name="Picture 2" descr="https://stihi.ru/pics/2018/12/23/46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284984"/>
            <a:ext cx="4860541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196752"/>
            <a:ext cx="8157592" cy="50300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Основная задача, которая стоит перед учителем, решившим использовать на уроке прием « чтение с остановками», - это развитие творческого мышления, воображения, развитие речи учащихся.</a:t>
            </a:r>
          </a:p>
          <a:p>
            <a:r>
              <a:rPr lang="ru-RU" dirty="0" smtClean="0">
                <a:solidFill>
                  <a:srgbClr val="003399"/>
                </a:solidFill>
              </a:rPr>
              <a:t>Суть данного приема как раз и заключается в том, чтобы побудить учащихся размышлять, фантазировать, высказывать свою точку зрения, свои предположения.</a:t>
            </a:r>
            <a:endParaRPr lang="ru-RU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50547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003399"/>
                </a:solidFill>
              </a:rPr>
              <a:t>Чтение – это окошко, через которое дети видят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и познают мир и самих себя.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Оно открывается перед ребёнком лишь тогда,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 когда, наряду с чтением,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 одновременно с ним и даже раньше,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 чем впервые раскрыта книга,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 начинается кропотливая работа над словами.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                                           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3399"/>
                </a:solidFill>
              </a:rPr>
              <a:t>                                                                В.А. Сухомлинский</a:t>
            </a:r>
            <a:endParaRPr lang="ru-RU" dirty="0" smtClean="0">
              <a:solidFill>
                <a:srgbClr val="003399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7106" name="Picture 2" descr="C:\Users\user\Pictures\Desktop\книга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509120"/>
            <a:ext cx="2449887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3399"/>
                </a:solidFill>
              </a:rPr>
              <a:t>Благодарю за внимание!</a:t>
            </a:r>
            <a:endParaRPr lang="ru-RU" i="1" dirty="0">
              <a:solidFill>
                <a:srgbClr val="00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https://ds05.infourok.ru/uploads/ex/0705/00038974-3c60b77b/hello_html_5a56d1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1495424"/>
            <a:ext cx="8772525" cy="53625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66CC"/>
                </a:solidFill>
              </a:rPr>
              <a:t>  </a:t>
            </a:r>
            <a:r>
              <a:rPr lang="ru-RU" b="1" i="1" dirty="0" smtClean="0">
                <a:solidFill>
                  <a:srgbClr val="003399"/>
                </a:solidFill>
              </a:rPr>
              <a:t>« </a:t>
            </a:r>
            <a:r>
              <a:rPr lang="ru-RU" b="1" i="1" dirty="0">
                <a:solidFill>
                  <a:srgbClr val="003399"/>
                </a:solidFill>
              </a:rPr>
              <a:t>А что есть чтение - как не разгадывание, толкование, извлечение тайного, оставшегося за строками. Чтение, прежде всего сотворчество…»</a:t>
            </a:r>
            <a:r>
              <a:rPr lang="ru-RU" b="1" dirty="0">
                <a:solidFill>
                  <a:srgbClr val="003399"/>
                </a:solidFill>
              </a:rPr>
              <a:t/>
            </a:r>
            <a:br>
              <a:rPr lang="ru-RU" b="1" dirty="0">
                <a:solidFill>
                  <a:srgbClr val="003399"/>
                </a:solidFill>
              </a:rPr>
            </a:br>
            <a:r>
              <a:rPr lang="ru-RU" b="1" dirty="0" smtClean="0">
                <a:solidFill>
                  <a:srgbClr val="003399"/>
                </a:solidFill>
              </a:rPr>
              <a:t>                                                   М</a:t>
            </a:r>
            <a:r>
              <a:rPr lang="ru-RU" b="1" dirty="0">
                <a:solidFill>
                  <a:srgbClr val="003399"/>
                </a:solidFill>
              </a:rPr>
              <a:t>. </a:t>
            </a:r>
            <a:r>
              <a:rPr lang="ru-RU" b="1" dirty="0" smtClean="0">
                <a:solidFill>
                  <a:srgbClr val="003399"/>
                </a:solidFill>
              </a:rPr>
              <a:t>Цветаева</a:t>
            </a:r>
            <a:r>
              <a:rPr lang="ru-RU" dirty="0">
                <a:solidFill>
                  <a:srgbClr val="003399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1026" name="AutoShape 2" descr="https://fsd.videouroki.net/html/2017/01/09/v_58734aae58b1b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sd.videouroki.net/html/2017/01/09/v_58734aae58b1b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fsd.videouroki.net/html/2017/01/09/v_58734aae58b1b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avatars.mds.yandex.net/get-zen_doc/1714479/pub_5ee0de5445d379256bf0027f_5ee0ed807f270a1e252062e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01008"/>
            <a:ext cx="4427984" cy="33455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5965" y="0"/>
            <a:ext cx="50345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>
                <a:solidFill>
                  <a:srgbClr val="003399"/>
                </a:solidFill>
              </a:rPr>
              <a:t>Прием «чтение с остановками» представляет собой обсуждение содержания каждого смыслового фрагмента  текста и прогнозирование дальнейшего развития сюжета.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Чтение текста с остановками, во время которых задаются вопросы. Одни из них направлены на проверку понимания, другие — на прогноз содержания последующего отрывка.</a:t>
            </a:r>
          </a:p>
          <a:p>
            <a:r>
              <a:rPr lang="ru-RU" dirty="0" smtClean="0">
                <a:solidFill>
                  <a:srgbClr val="003399"/>
                </a:solidFill>
              </a:rPr>
              <a:t>Суть приема состоит в том, что каждый раз в момент остановки учащиеся выдвигают свои версии развития сюжета. Однако познакомившись со следующим фрагментом текста, те учащиеся, версии которых не совпали с авторской, должны спокойно отказаться от своей точки зрения. На каждой остановке задается от одного до трех вопросов.</a:t>
            </a:r>
            <a:endParaRPr lang="ru-RU" dirty="0">
              <a:solidFill>
                <a:srgbClr val="003399"/>
              </a:solidFill>
            </a:endParaRPr>
          </a:p>
        </p:txBody>
      </p:sp>
      <p:pic>
        <p:nvPicPr>
          <p:cNvPr id="50178" name="Picture 2" descr="https://sch31.edusev.ru/uploads/5000/20414/section/325556/ch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607120"/>
            <a:ext cx="2232247" cy="22508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66CC"/>
                </a:solidFill>
              </a:rPr>
              <a:t>    </a:t>
            </a:r>
            <a:r>
              <a:rPr lang="ru-RU" dirty="0" smtClean="0">
                <a:solidFill>
                  <a:srgbClr val="003399"/>
                </a:solidFill>
              </a:rPr>
              <a:t>Материалом для использования приема "Чтение с остановками" служит повествовательный текст. Для младших школьников такими текстами могут являться неизвестные детям сказки и рассказы с сюжетной линией.</a:t>
            </a:r>
          </a:p>
          <a:p>
            <a:pPr>
              <a:buNone/>
            </a:pPr>
            <a:endParaRPr lang="ru-RU" dirty="0" smtClean="0">
              <a:solidFill>
                <a:srgbClr val="003399"/>
              </a:solidFill>
            </a:endParaRPr>
          </a:p>
          <a:p>
            <a:r>
              <a:rPr lang="ru-RU" dirty="0" smtClean="0">
                <a:solidFill>
                  <a:srgbClr val="003399"/>
                </a:solidFill>
              </a:rPr>
              <a:t>Непременное условие для использования данного приема - найти оптимальный момент в тексте для остановки, где по одну сторону находится уже известная информация, а по другую - совершенно неизвестная информация, которая способна серьезно повлиять на оценку событий.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 descr="https://w7.pngwing.com/pngs/892/469/png-transparent-reading-class-room-child-toddler-bo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9744" y="5169882"/>
            <a:ext cx="2304256" cy="1688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1 стадия - вызов. </a:t>
            </a:r>
          </a:p>
          <a:p>
            <a:pPr>
              <a:buNone/>
            </a:pPr>
            <a:r>
              <a:rPr lang="ru-RU" dirty="0" smtClean="0">
                <a:solidFill>
                  <a:srgbClr val="003399"/>
                </a:solidFill>
              </a:rPr>
              <a:t>На данной стадии, на основе лишь заглавия текста и информации об авторе, дети должны предположить, о чем будет текст.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Прогноз по заголовку.</a:t>
            </a:r>
          </a:p>
          <a:p>
            <a:r>
              <a:rPr lang="ru-RU" dirty="0" smtClean="0">
                <a:solidFill>
                  <a:srgbClr val="003399"/>
                </a:solidFill>
              </a:rPr>
              <a:t>По заголовку можно попросить учащихся определить: тематику текста.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Как вы думаете, о чем будет рассказ? 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Кто может быть главным героем? 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Какое событие в рассказе может быть описано?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Сформулировать предположения о тематике текста на основе имеющихся иллюстраций.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4034" name="Picture 2" descr="https://1.bp.blogspot.com/-zg4Ak0-9JX8/XogqfBYkhFI/AAAAAAAAAsI/kblQbwMuA8ocrYOZObs5RvXpMvX2vunbACLcBGAsYHQ/w1200-h630-p-k-no-nu/%25D1%2587%25D0%25B8%25D1%2582%25D0%25B0%25D0%25B5%25D0%25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013176"/>
            <a:ext cx="3513950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1 стадия - вызов.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Использование ассоциаций, связанных с именем </a:t>
            </a:r>
            <a:r>
              <a:rPr lang="ru-RU" dirty="0" err="1" smtClean="0">
                <a:solidFill>
                  <a:srgbClr val="FF0000"/>
                </a:solidFill>
              </a:rPr>
              <a:t>автораэ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003399"/>
                </a:solidFill>
              </a:rPr>
              <a:t>- Знаком ли автор, встречались с произведениями данного автора, о чём пишет данный автор?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- К какому жанру можно предположительно отнести этот текст?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- Кто, по - вашему, будет главным героем (его профессия, национальность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и так далее)?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- Где и в какое время может происходить действие?</a:t>
            </a:r>
          </a:p>
          <a:p>
            <a:endParaRPr lang="ru-RU" dirty="0"/>
          </a:p>
        </p:txBody>
      </p:sp>
      <p:pic>
        <p:nvPicPr>
          <p:cNvPr id="76802" name="Picture 2" descr="https://vklokova.ru/wp-content/uploads/2019/12/7dc499b312ab396cb5e3263064271ee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805771"/>
            <a:ext cx="2736304" cy="2052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2 стадия -осмысление. </a:t>
            </a:r>
          </a:p>
          <a:p>
            <a:r>
              <a:rPr lang="ru-RU" i="1" dirty="0" smtClean="0">
                <a:solidFill>
                  <a:srgbClr val="003399"/>
                </a:solidFill>
              </a:rPr>
              <a:t>Постановка вопросов обобщающего характера, высказывание предположений по дальнейшему развитию сюжета.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Познакомившись с частью текста, учащиеся уточняют свое представление о материале. </a:t>
            </a:r>
          </a:p>
          <a:p>
            <a:endParaRPr lang="ru-RU" dirty="0" smtClean="0">
              <a:solidFill>
                <a:srgbClr val="003399"/>
              </a:solidFill>
            </a:endParaRPr>
          </a:p>
          <a:p>
            <a:r>
              <a:rPr lang="ru-RU" dirty="0" smtClean="0">
                <a:solidFill>
                  <a:srgbClr val="003399"/>
                </a:solidFill>
              </a:rPr>
              <a:t>Особенность приема в том, что момент уточнения своего представления (стадия осмыслении) одновременно является и стадией вызова для знакомства со следующим фрагментом.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Обязателен вопрос: </a:t>
            </a:r>
            <a:r>
              <a:rPr lang="ru-RU" i="1" dirty="0" smtClean="0">
                <a:solidFill>
                  <a:srgbClr val="FF0000"/>
                </a:solidFill>
              </a:rPr>
              <a:t>"Что будет дальше и почему?"</a:t>
            </a:r>
          </a:p>
          <a:p>
            <a:endParaRPr lang="ru-RU" dirty="0"/>
          </a:p>
        </p:txBody>
      </p:sp>
      <p:pic>
        <p:nvPicPr>
          <p:cNvPr id="45058" name="Picture 2" descr="https://albasale.ru/files/uploads/rebenok-chitaet-knijku-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841776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Чтение с остановками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3 стадия - рефлексия. </a:t>
            </a:r>
            <a:r>
              <a:rPr lang="ru-RU" dirty="0" smtClean="0">
                <a:solidFill>
                  <a:srgbClr val="FF0000"/>
                </a:solidFill>
              </a:rPr>
              <a:t>Заключительная беседа.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3399"/>
                </a:solidFill>
              </a:rPr>
              <a:t>- Что будет с героем после событий рассказа?</a:t>
            </a:r>
          </a:p>
          <a:p>
            <a:pPr>
              <a:buNone/>
            </a:pPr>
            <a:endParaRPr lang="ru-RU" dirty="0">
              <a:solidFill>
                <a:srgbClr val="003399"/>
              </a:solidFill>
            </a:endParaRPr>
          </a:p>
        </p:txBody>
      </p:sp>
      <p:pic>
        <p:nvPicPr>
          <p:cNvPr id="49154" name="Picture 2" descr="https://ds04.infourok.ru/uploads/ex/0958/00080c1f-76cfb0e3/hello_html_49f16c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68950"/>
            <a:ext cx="2483767" cy="3289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1653</TotalTime>
  <Words>529</Words>
  <Application>Microsoft Office PowerPoint</Application>
  <PresentationFormat>Экран (4:3)</PresentationFormat>
  <Paragraphs>52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Чтение с остановками  на уроке обучения грамоте </vt:lpstr>
      <vt:lpstr>Слайд 2</vt:lpstr>
      <vt:lpstr>Слайд 3</vt:lpstr>
      <vt:lpstr>Чтение с остановками</vt:lpstr>
      <vt:lpstr>Чтение с остановками</vt:lpstr>
      <vt:lpstr>Чтение с остановками</vt:lpstr>
      <vt:lpstr>Чтение с остановками</vt:lpstr>
      <vt:lpstr>Чтение с остановками</vt:lpstr>
      <vt:lpstr>Чтение с остановками</vt:lpstr>
      <vt:lpstr>Чтение с остановками</vt:lpstr>
      <vt:lpstr>Слайд 11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И СТРАТЕГИИ СМЫСЛОВОГО ЧТЕНИЯ   в период обучения грамоте </dc:title>
  <dc:creator>user</dc:creator>
  <cp:lastModifiedBy>RePack by SPecialiST</cp:lastModifiedBy>
  <cp:revision>115</cp:revision>
  <dcterms:created xsi:type="dcterms:W3CDTF">2021-02-27T17:29:00Z</dcterms:created>
  <dcterms:modified xsi:type="dcterms:W3CDTF">2021-06-09T18:07:07Z</dcterms:modified>
</cp:coreProperties>
</file>