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1"/>
  </p:sldMasterIdLst>
  <p:notesMasterIdLst>
    <p:notesMasterId r:id="rId11"/>
  </p:notesMasterIdLst>
  <p:sldIdLst>
    <p:sldId id="268" r:id="rId2"/>
    <p:sldId id="266" r:id="rId3"/>
    <p:sldId id="257" r:id="rId4"/>
    <p:sldId id="258" r:id="rId5"/>
    <p:sldId id="259" r:id="rId6"/>
    <p:sldId id="270" r:id="rId7"/>
    <p:sldId id="269" r:id="rId8"/>
    <p:sldId id="271" r:id="rId9"/>
    <p:sldId id="267" r:id="rId10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88" autoAdjust="0"/>
    <p:restoredTop sz="65897" autoAdjust="0"/>
  </p:normalViewPr>
  <p:slideViewPr>
    <p:cSldViewPr snapToGrid="0">
      <p:cViewPr varScale="1">
        <p:scale>
          <a:sx n="74" d="100"/>
          <a:sy n="74" d="100"/>
        </p:scale>
        <p:origin x="-126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91415536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" name="Google Shape;9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168246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104602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" name="Google Shape;11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575889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696036"/>
            <a:ext cx="9027885" cy="3295393"/>
          </a:xfrm>
        </p:spPr>
        <p:txBody>
          <a:bodyPr/>
          <a:lstStyle/>
          <a:p>
            <a:pPr algn="ctr"/>
            <a:r>
              <a:rPr lang="ru-RU" sz="2400" i="1" dirty="0" smtClean="0"/>
              <a:t>Консультация для воспитателей и музыкальных руководителей </a:t>
            </a:r>
            <a:br>
              <a:rPr lang="ru-RU" sz="2400" i="1" dirty="0" smtClean="0"/>
            </a:br>
            <a:r>
              <a:rPr lang="ru-RU" b="1" dirty="0" smtClean="0"/>
              <a:t>«Осознанное слушание музыки посредством </a:t>
            </a:r>
            <a:r>
              <a:rPr lang="ru-RU" b="1" dirty="0" err="1" smtClean="0"/>
              <a:t>лего</a:t>
            </a:r>
            <a:r>
              <a:rPr lang="ru-RU" b="1" dirty="0" smtClean="0"/>
              <a:t>-конструирования»</a:t>
            </a:r>
            <a:br>
              <a:rPr lang="ru-RU" b="1" dirty="0" smtClean="0"/>
            </a:br>
            <a:r>
              <a:rPr lang="ru-RU" sz="2800" b="0" i="1" dirty="0" smtClean="0"/>
              <a:t>автор </a:t>
            </a:r>
            <a:r>
              <a:rPr lang="ru-RU" sz="2800" b="0" i="1" dirty="0" err="1" smtClean="0"/>
              <a:t>А.П.Турышева</a:t>
            </a:r>
            <a:r>
              <a:rPr lang="ru-RU" sz="2800" b="0" i="1" dirty="0" smtClean="0"/>
              <a:t> </a:t>
            </a:r>
            <a:br>
              <a:rPr lang="ru-RU" sz="2800" b="0" i="1" dirty="0" smtClean="0"/>
            </a:br>
            <a:endParaRPr lang="ru-RU" sz="2800" i="1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722313" y="5308979"/>
            <a:ext cx="7772400" cy="723331"/>
          </a:xfrm>
        </p:spPr>
        <p:txBody>
          <a:bodyPr/>
          <a:lstStyle/>
          <a:p>
            <a:r>
              <a:rPr lang="ru-RU" i="1" dirty="0" smtClean="0"/>
              <a:t> </a:t>
            </a:r>
            <a:endParaRPr lang="ru-RU" b="1" i="1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1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608513" y="5170467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i="1" dirty="0" smtClean="0"/>
              <a:t>Подготовили</a:t>
            </a:r>
            <a:r>
              <a:rPr lang="ru-RU" sz="2400" i="1" dirty="0" smtClean="0"/>
              <a:t>:</a:t>
            </a:r>
            <a:r>
              <a:rPr lang="en-US" sz="2400" i="1" dirty="0" smtClean="0"/>
              <a:t> </a:t>
            </a:r>
            <a:r>
              <a:rPr lang="ru-RU" sz="2400" i="1" dirty="0" smtClean="0"/>
              <a:t>музыкальные руководители</a:t>
            </a:r>
            <a:r>
              <a:rPr lang="ru-RU" sz="2400" i="1" dirty="0"/>
              <a:t> </a:t>
            </a:r>
            <a:endParaRPr lang="ru-RU" sz="2400" i="1" dirty="0" smtClean="0"/>
          </a:p>
          <a:p>
            <a:r>
              <a:rPr lang="ru-RU" sz="2400" i="1" dirty="0" smtClean="0"/>
              <a:t>О.И</a:t>
            </a:r>
            <a:r>
              <a:rPr lang="ru-RU" sz="2400" i="1" dirty="0"/>
              <a:t>. Малышева,</a:t>
            </a:r>
            <a:br>
              <a:rPr lang="ru-RU" sz="2400" i="1" dirty="0"/>
            </a:br>
            <a:r>
              <a:rPr lang="ru-RU" sz="2400" i="1" dirty="0"/>
              <a:t>Е.С. </a:t>
            </a:r>
            <a:r>
              <a:rPr lang="ru-RU" sz="2400" i="1" dirty="0" err="1"/>
              <a:t>Снежкова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389205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2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992790" y="432265"/>
            <a:ext cx="6773839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chemeClr val="accent3"/>
                </a:solidFill>
              </a:rPr>
              <a:t>Педагогическая технология</a:t>
            </a:r>
            <a:r>
              <a:rPr lang="ru-RU" sz="2400" dirty="0">
                <a:solidFill>
                  <a:schemeClr val="accent3"/>
                </a:solidFill>
              </a:rPr>
              <a:t> </a:t>
            </a:r>
            <a:r>
              <a:rPr lang="ru-RU" sz="2400" dirty="0">
                <a:solidFill>
                  <a:schemeClr val="tx1"/>
                </a:solidFill>
              </a:rPr>
              <a:t>использования </a:t>
            </a:r>
            <a:r>
              <a:rPr lang="ru-RU" sz="2400" dirty="0" err="1">
                <a:solidFill>
                  <a:schemeClr val="tx1"/>
                </a:solidFill>
              </a:rPr>
              <a:t>Лего</a:t>
            </a:r>
            <a:r>
              <a:rPr lang="ru-RU" sz="2400" dirty="0">
                <a:solidFill>
                  <a:schemeClr val="tx1"/>
                </a:solidFill>
              </a:rPr>
              <a:t> на музыкальных занятиях настолько проста, что первоначально предложение </a:t>
            </a:r>
            <a:r>
              <a:rPr lang="ru-RU" sz="2400" dirty="0" smtClean="0">
                <a:solidFill>
                  <a:schemeClr val="tx1"/>
                </a:solidFill>
              </a:rPr>
              <a:t>А.П. </a:t>
            </a:r>
            <a:r>
              <a:rPr lang="ru-RU" sz="2400" dirty="0" err="1">
                <a:solidFill>
                  <a:schemeClr val="tx1"/>
                </a:solidFill>
              </a:rPr>
              <a:t>Турышевой</a:t>
            </a:r>
            <a:r>
              <a:rPr lang="ru-RU" sz="2400" dirty="0">
                <a:solidFill>
                  <a:schemeClr val="tx1"/>
                </a:solidFill>
              </a:rPr>
              <a:t> попрактиковаться в построении моделей вызвало у нас легкое недоумение и недоверие.  Однако, в конце практического занятия мы оценили потенциал предлагаемого инструмента, применимого даже в решении достаточно сложных задач. Дело в том, что </a:t>
            </a:r>
            <a:r>
              <a:rPr lang="ru-RU" sz="2400" dirty="0" err="1">
                <a:solidFill>
                  <a:schemeClr val="tx1"/>
                </a:solidFill>
              </a:rPr>
              <a:t>Лего</a:t>
            </a:r>
            <a:r>
              <a:rPr lang="ru-RU" sz="2400" dirty="0">
                <a:solidFill>
                  <a:schemeClr val="tx1"/>
                </a:solidFill>
              </a:rPr>
              <a:t> позволяет под другим углом зрения взглянуть на привычные вещи.</a:t>
            </a:r>
          </a:p>
        </p:txBody>
      </p:sp>
      <p:pic>
        <p:nvPicPr>
          <p:cNvPr id="1026" name="Picture 2" descr="Алена Павловна Турышев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807" y="591922"/>
            <a:ext cx="1613354" cy="2147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3331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3200"/>
              <a:buFont typeface="Times New Roman"/>
              <a:buNone/>
            </a:pPr>
            <a:r>
              <a:rPr lang="ru-RU" sz="3200" b="1" dirty="0">
                <a:solidFill>
                  <a:schemeClr val="accent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Проблема</a:t>
            </a:r>
            <a:endParaRPr dirty="0">
              <a:solidFill>
                <a:schemeClr val="accent3"/>
              </a:solidFill>
            </a:endParaRPr>
          </a:p>
        </p:txBody>
      </p:sp>
      <p:sp>
        <p:nvSpPr>
          <p:cNvPr id="99" name="Google Shape;99;p14"/>
          <p:cNvSpPr txBox="1">
            <a:spLocks noGrp="1"/>
          </p:cNvSpPr>
          <p:nvPr>
            <p:ph idx="1"/>
          </p:nvPr>
        </p:nvSpPr>
        <p:spPr>
          <a:xfrm>
            <a:off x="179512" y="1091822"/>
            <a:ext cx="8712968" cy="50343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ru-RU" sz="2400" b="0" dirty="0" smtClean="0"/>
              <a:t>В </a:t>
            </a:r>
            <a:r>
              <a:rPr lang="ru-RU" sz="2400" b="0" dirty="0"/>
              <a:t>современной музыкальной педагогике существует ряд проблем. Одна из них – однообразие процесса изучения и погружения в музыку. Даже процессы слушания и </a:t>
            </a:r>
            <a:r>
              <a:rPr lang="ru-RU" sz="2400" b="0" dirty="0" err="1"/>
              <a:t>музицирования</a:t>
            </a:r>
            <a:r>
              <a:rPr lang="ru-RU" sz="2400" b="0" dirty="0"/>
              <a:t> окрашены однообразностью, монотонностью, а музыкально - теоретический аспект и вовсе становится камнем преткновения для воспитанников. В дошкольной педагогике эта проблема выражена наиболее ярко. Основной вид деятельности дошкольников – игра, но, на практике оказывается, что «играть в музыку» в процессе обучения не получается.</a:t>
            </a:r>
            <a:endParaRPr sz="2400" b="0"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0" name="Google Shape;100;p14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3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5"/>
          <p:cNvSpPr txBox="1">
            <a:spLocks noGrp="1"/>
          </p:cNvSpPr>
          <p:nvPr>
            <p:ph idx="1"/>
          </p:nvPr>
        </p:nvSpPr>
        <p:spPr>
          <a:xfrm>
            <a:off x="468313" y="476672"/>
            <a:ext cx="8229600" cy="36004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ru-RU" sz="2400" b="0" dirty="0">
                <a:latin typeface="Arial"/>
                <a:ea typeface="Arial"/>
                <a:cs typeface="Arial"/>
                <a:sym typeface="Arial"/>
              </a:rPr>
              <a:t>Во многих детских садах внедряется практика по применению робототехники, образовательных конструкторов в деятельности дошкольников, что, на наш взгляд, позволит наиболее эффективно развивать творческий потенциал дошкольников. Эта тенденция не должна обходить стороной и музыкальные занятия.</a:t>
            </a:r>
            <a:endParaRPr sz="2400" b="0" i="1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p15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4</a:t>
            </a:fld>
            <a:endParaRPr/>
          </a:p>
        </p:txBody>
      </p:sp>
      <p:pic>
        <p:nvPicPr>
          <p:cNvPr id="107" name="Google Shape;107;p15" descr="C:\Users\samsung\Desktop\Новая папка\лего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883456" y="2947916"/>
            <a:ext cx="5399314" cy="3340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6"/>
          <p:cNvSpPr txBox="1">
            <a:spLocks noGrp="1"/>
          </p:cNvSpPr>
          <p:nvPr>
            <p:ph type="title"/>
          </p:nvPr>
        </p:nvSpPr>
        <p:spPr>
          <a:xfrm>
            <a:off x="822960" y="365759"/>
            <a:ext cx="7520940" cy="14766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33CC"/>
              </a:buClr>
              <a:buSzPts val="3959"/>
              <a:buFont typeface="Calibri"/>
              <a:buNone/>
            </a:pPr>
            <a:r>
              <a:rPr lang="ru-RU" dirty="0">
                <a:solidFill>
                  <a:schemeClr val="accent3"/>
                </a:solidFill>
              </a:rPr>
              <a:t>Самое сложное – объяснить детям структуру музыкальной «ткани»</a:t>
            </a:r>
            <a:endParaRPr dirty="0">
              <a:solidFill>
                <a:schemeClr val="accent3"/>
              </a:solidFill>
            </a:endParaRPr>
          </a:p>
        </p:txBody>
      </p:sp>
      <p:sp>
        <p:nvSpPr>
          <p:cNvPr id="113" name="Google Shape;113;p16"/>
          <p:cNvSpPr txBox="1">
            <a:spLocks noGrp="1"/>
          </p:cNvSpPr>
          <p:nvPr>
            <p:ph idx="1"/>
          </p:nvPr>
        </p:nvSpPr>
        <p:spPr>
          <a:xfrm>
            <a:off x="518615" y="1596789"/>
            <a:ext cx="7825285" cy="3083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just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960"/>
              <a:buNone/>
            </a:pPr>
            <a:r>
              <a:rPr lang="ru-RU" sz="2800" b="0" dirty="0" smtClean="0"/>
              <a:t>Этот </a:t>
            </a:r>
            <a:r>
              <a:rPr lang="ru-RU" sz="2800" b="0" dirty="0"/>
              <a:t>материал является сложным даже для учащихся музыкальных школ и других учреждений дополнительного образования. В дошкольной музыкальной педагогике остро стоит проблема обучения детей пониманию именно «строения» музыкального произведения, и его анализу. Решить эту проблему нам поможет традиционный метод наглядности, но не в совсем обычной форме – мы будем конструировать музыку с помощью </a:t>
            </a:r>
            <a:r>
              <a:rPr lang="ru-RU" sz="2800" b="0" dirty="0" err="1"/>
              <a:t>лего</a:t>
            </a:r>
            <a:r>
              <a:rPr lang="ru-RU" sz="2800" b="0" dirty="0"/>
              <a:t>.</a:t>
            </a:r>
            <a:endParaRPr sz="2800" b="0" dirty="0"/>
          </a:p>
        </p:txBody>
      </p:sp>
      <p:sp>
        <p:nvSpPr>
          <p:cNvPr id="114" name="Google Shape;114;p16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5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chemeClr val="accent3"/>
                </a:solidFill>
              </a:rPr>
              <a:t>Конструктор и музыка?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50783" y="1571222"/>
            <a:ext cx="5087155" cy="3799267"/>
          </a:xfrm>
        </p:spPr>
        <p:txBody>
          <a:bodyPr>
            <a:normAutofit fontScale="92500" lnSpcReduction="10000"/>
          </a:bodyPr>
          <a:lstStyle/>
          <a:p>
            <a:pPr marL="342900" lvl="0" indent="-342900" algn="just">
              <a:lnSpc>
                <a:spcPct val="80000"/>
              </a:lnSpc>
              <a:spcBef>
                <a:spcPts val="0"/>
              </a:spcBef>
              <a:buClr>
                <a:srgbClr val="000000"/>
              </a:buClr>
              <a:buSzPts val="2480"/>
              <a:buFont typeface="Arial" pitchFamily="34" charset="0"/>
              <a:buChar char="•"/>
            </a:pPr>
            <a:r>
              <a:rPr lang="ru-RU" sz="2400" cap="none" spc="0" dirty="0">
                <a:solidFill>
                  <a:srgbClr val="000000"/>
                </a:solidFill>
                <a:ea typeface="+mn-ea"/>
                <a:cs typeface="+mn-cs"/>
              </a:rPr>
              <a:t>В силу своей универсальности ЛЕГО-конструктор является наиболее предпочтительным развивающим материалом, позволяющим разнообразить процесс обучения дошкольников</a:t>
            </a:r>
            <a:r>
              <a:rPr lang="ru-RU" sz="2400" cap="none" spc="0" dirty="0" smtClean="0">
                <a:solidFill>
                  <a:srgbClr val="000000"/>
                </a:solidFill>
                <a:ea typeface="+mn-ea"/>
                <a:cs typeface="+mn-cs"/>
              </a:rPr>
              <a:t>.</a:t>
            </a:r>
          </a:p>
          <a:p>
            <a:pPr marL="342900" lvl="0" indent="-342900" algn="just">
              <a:lnSpc>
                <a:spcPct val="80000"/>
              </a:lnSpc>
              <a:spcBef>
                <a:spcPts val="496"/>
              </a:spcBef>
              <a:buClr>
                <a:srgbClr val="000000"/>
              </a:buClr>
              <a:buSzPts val="2480"/>
              <a:buFont typeface="Arial" pitchFamily="34" charset="0"/>
              <a:buChar char="•"/>
            </a:pPr>
            <a:r>
              <a:rPr lang="ru-RU" sz="2400" cap="none" spc="0" dirty="0">
                <a:solidFill>
                  <a:srgbClr val="000000"/>
                </a:solidFill>
                <a:ea typeface="+mn-ea"/>
                <a:cs typeface="+mn-cs"/>
              </a:rPr>
              <a:t>Внедрение в образовательный процесс </a:t>
            </a:r>
            <a:r>
              <a:rPr lang="ru-RU" sz="2400" cap="none" spc="0" dirty="0" err="1">
                <a:solidFill>
                  <a:srgbClr val="000000"/>
                </a:solidFill>
                <a:ea typeface="+mn-ea"/>
                <a:cs typeface="+mn-cs"/>
              </a:rPr>
              <a:t>лего</a:t>
            </a:r>
            <a:r>
              <a:rPr lang="ru-RU" sz="2400" cap="none" spc="0" dirty="0">
                <a:solidFill>
                  <a:srgbClr val="000000"/>
                </a:solidFill>
                <a:ea typeface="+mn-ea"/>
                <a:cs typeface="+mn-cs"/>
              </a:rPr>
              <a:t> – конструирования коснулось многих образовательных сфер. </a:t>
            </a:r>
            <a:r>
              <a:rPr lang="ru-RU" sz="2400" cap="none" spc="0" dirty="0" err="1">
                <a:solidFill>
                  <a:srgbClr val="000000"/>
                </a:solidFill>
                <a:ea typeface="+mn-ea"/>
                <a:cs typeface="+mn-cs"/>
              </a:rPr>
              <a:t>Лего</a:t>
            </a:r>
            <a:r>
              <a:rPr lang="ru-RU" sz="2400" cap="none" spc="0" dirty="0">
                <a:solidFill>
                  <a:srgbClr val="000000"/>
                </a:solidFill>
                <a:ea typeface="+mn-ea"/>
                <a:cs typeface="+mn-cs"/>
              </a:rPr>
              <a:t> – уникальный инструмент для импровизации в любых проявлениях. А где, как не в музыкальном творчестве, самое место импровизации?</a:t>
            </a:r>
          </a:p>
          <a:p>
            <a:pPr marL="342900" lvl="0" indent="-342900" algn="just">
              <a:lnSpc>
                <a:spcPct val="80000"/>
              </a:lnSpc>
              <a:spcBef>
                <a:spcPts val="0"/>
              </a:spcBef>
              <a:buClr>
                <a:srgbClr val="000000"/>
              </a:buClr>
              <a:buSzPts val="2480"/>
              <a:buFont typeface="Arial" pitchFamily="34" charset="0"/>
              <a:buChar char="•"/>
            </a:pPr>
            <a:endParaRPr lang="ru-RU" sz="2400" cap="none" spc="0" dirty="0">
              <a:solidFill>
                <a:srgbClr val="000000"/>
              </a:solidFill>
              <a:ea typeface="+mn-ea"/>
              <a:cs typeface="+mn-cs"/>
            </a:endParaRPr>
          </a:p>
          <a:p>
            <a:endParaRPr lang="ru-RU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518" y="1302556"/>
            <a:ext cx="3219718" cy="3108325"/>
          </a:xfrm>
        </p:spPr>
      </p:pic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 flipH="1" flipV="1">
            <a:off x="1970467" y="1107580"/>
            <a:ext cx="2189409" cy="63106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Объект 8"/>
          <p:cNvSpPr>
            <a:spLocks noGrp="1"/>
          </p:cNvSpPr>
          <p:nvPr>
            <p:ph sz="quarter" idx="4"/>
          </p:nvPr>
        </p:nvSpPr>
        <p:spPr>
          <a:xfrm>
            <a:off x="463639" y="5422005"/>
            <a:ext cx="7984901" cy="965915"/>
          </a:xfrm>
        </p:spPr>
        <p:txBody>
          <a:bodyPr/>
          <a:lstStyle/>
          <a:p>
            <a:pPr algn="just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74189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22960" y="504966"/>
            <a:ext cx="7520940" cy="682389"/>
          </a:xfrm>
        </p:spPr>
        <p:txBody>
          <a:bodyPr/>
          <a:lstStyle/>
          <a:p>
            <a:pPr algn="ctr"/>
            <a:r>
              <a:rPr lang="ru-RU" sz="2400" b="1" dirty="0">
                <a:solidFill>
                  <a:schemeClr val="accent3"/>
                </a:solidFill>
              </a:rPr>
              <a:t>Использование конструктора </a:t>
            </a:r>
            <a:r>
              <a:rPr lang="ru-RU" sz="2400" b="1" dirty="0" err="1">
                <a:solidFill>
                  <a:schemeClr val="accent3"/>
                </a:solidFill>
              </a:rPr>
              <a:t>лего</a:t>
            </a:r>
            <a:r>
              <a:rPr lang="ru-RU" sz="2400" b="1" dirty="0">
                <a:solidFill>
                  <a:schemeClr val="accent3"/>
                </a:solidFill>
              </a:rPr>
              <a:t> для изучения простейших форм и простейших жанров музыки.</a:t>
            </a:r>
            <a:endParaRPr lang="ru-RU" sz="2400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14149" y="1528549"/>
            <a:ext cx="7874758" cy="3452884"/>
          </a:xfrm>
        </p:spPr>
        <p:txBody>
          <a:bodyPr/>
          <a:lstStyle/>
          <a:p>
            <a:pPr marL="0" lvl="0" indent="0" algn="just">
              <a:lnSpc>
                <a:spcPct val="90000"/>
              </a:lnSpc>
              <a:spcBef>
                <a:spcPts val="0"/>
              </a:spcBef>
              <a:buClr>
                <a:srgbClr val="0033CC"/>
              </a:buClr>
              <a:buSzPts val="3200"/>
            </a:pPr>
            <a:r>
              <a:rPr lang="ru-RU" sz="2800" b="0" dirty="0">
                <a:solidFill>
                  <a:srgbClr val="000000"/>
                </a:solidFill>
              </a:rPr>
              <a:t>Жанр и музыкальную форму очень удобно показать с помощью количества этажей в постройке, или количеством объектов постройки. Один из необычных вариантов продемонстрировать жанр – создать «функциональную» постройку: танк или площадь для марша, зал и сцену для вальсов и т.д.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89068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бъект 9"/>
          <p:cNvSpPr>
            <a:spLocks noGrp="1"/>
          </p:cNvSpPr>
          <p:nvPr>
            <p:ph sz="half" idx="2"/>
          </p:nvPr>
        </p:nvSpPr>
        <p:spPr>
          <a:xfrm>
            <a:off x="4700015" y="1455313"/>
            <a:ext cx="4160649" cy="3734873"/>
          </a:xfrm>
        </p:spPr>
        <p:txBody>
          <a:bodyPr>
            <a:normAutofit fontScale="77500" lnSpcReduction="20000"/>
          </a:bodyPr>
          <a:lstStyle/>
          <a:p>
            <a:pPr marL="0" lvl="0" indent="0" algn="just">
              <a:spcBef>
                <a:spcPts val="0"/>
              </a:spcBef>
              <a:buClr>
                <a:srgbClr val="000000"/>
              </a:buClr>
              <a:buSzPts val="3200"/>
            </a:pPr>
            <a:r>
              <a:rPr lang="ru-RU" b="0" dirty="0">
                <a:solidFill>
                  <a:srgbClr val="000000"/>
                </a:solidFill>
              </a:rPr>
              <a:t>Вслух давать характеристику музыкального образа. Начиная с самых первых упражнений ставим перед ребенком задачу – произнести ПРИЧИНУ, почему выбрана та или иная конструкция. С приобретенными навыками комбинируем задачи, но при изучении нового материала вновь оставляем один элемент.        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8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822960" y="540912"/>
            <a:ext cx="7520940" cy="746975"/>
          </a:xfrm>
        </p:spPr>
        <p:txBody>
          <a:bodyPr/>
          <a:lstStyle/>
          <a:p>
            <a:pPr lvl="0" algn="ctr">
              <a:spcBef>
                <a:spcPts val="0"/>
              </a:spcBef>
            </a:pPr>
            <a:r>
              <a:rPr lang="ru-RU" sz="2400" b="1" cap="none" dirty="0">
                <a:solidFill>
                  <a:srgbClr val="08A1D9"/>
                </a:solidFill>
                <a:latin typeface="Franklin Gothic Book"/>
                <a:ea typeface="+mn-ea"/>
                <a:cs typeface="+mn-cs"/>
              </a:rPr>
              <a:t>Главная задача использования </a:t>
            </a:r>
            <a:r>
              <a:rPr lang="ru-RU" sz="2400" b="1" cap="none" dirty="0" err="1">
                <a:solidFill>
                  <a:srgbClr val="08A1D9"/>
                </a:solidFill>
                <a:latin typeface="Franklin Gothic Book"/>
                <a:ea typeface="+mn-ea"/>
                <a:cs typeface="+mn-cs"/>
              </a:rPr>
              <a:t>лего</a:t>
            </a:r>
            <a:r>
              <a:rPr lang="ru-RU" sz="2400" b="1" cap="none" dirty="0">
                <a:solidFill>
                  <a:srgbClr val="08A1D9"/>
                </a:solidFill>
                <a:latin typeface="Franklin Gothic Book"/>
                <a:ea typeface="+mn-ea"/>
                <a:cs typeface="+mn-cs"/>
              </a:rPr>
              <a:t> в слушании музыки – научить ребенка говорить о музыке. </a:t>
            </a:r>
            <a:r>
              <a:rPr lang="ru-RU" b="1" cap="none" dirty="0">
                <a:solidFill>
                  <a:srgbClr val="08A1D9"/>
                </a:solidFill>
                <a:latin typeface="Franklin Gothic Book"/>
                <a:ea typeface="+mn-ea"/>
                <a:cs typeface="+mn-cs"/>
              </a:rPr>
              <a:t/>
            </a:r>
            <a:br>
              <a:rPr lang="ru-RU" b="1" cap="none" dirty="0">
                <a:solidFill>
                  <a:srgbClr val="08A1D9"/>
                </a:solidFill>
                <a:latin typeface="Franklin Gothic Book"/>
                <a:ea typeface="+mn-ea"/>
                <a:cs typeface="+mn-cs"/>
              </a:rPr>
            </a:b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93949"/>
            <a:ext cx="4314423" cy="35416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124645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9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42130" y="372389"/>
            <a:ext cx="8461828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>
                <a:solidFill>
                  <a:schemeClr val="accent3"/>
                </a:solidFill>
              </a:rPr>
              <a:t>Преимущества использования </a:t>
            </a:r>
            <a:r>
              <a:rPr lang="ru-RU" sz="2800" dirty="0" err="1" smtClean="0"/>
              <a:t>Лего</a:t>
            </a:r>
            <a:r>
              <a:rPr lang="ru-RU" sz="2800" dirty="0" smtClean="0"/>
              <a:t> на музыкальном занятии заключаются </a:t>
            </a:r>
            <a:r>
              <a:rPr lang="ru-RU" sz="2800" dirty="0"/>
              <a:t>в возможности быстрого установления социальных связей в коллективе, самореализации каждого участника, </a:t>
            </a:r>
            <a:r>
              <a:rPr lang="ru-RU" sz="2800" dirty="0" smtClean="0"/>
              <a:t>развитии мышления, мелкой моторики, </a:t>
            </a:r>
            <a:r>
              <a:rPr lang="ru-RU" sz="2800" dirty="0"/>
              <a:t>эффективном генерировании новых креативных идей, расширении границ привычных знаний. </a:t>
            </a:r>
          </a:p>
          <a:p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255881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151</TotalTime>
  <Words>447</Words>
  <Application>Microsoft Office PowerPoint</Application>
  <PresentationFormat>Экран (4:3)</PresentationFormat>
  <Paragraphs>28</Paragraphs>
  <Slides>9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Углы</vt:lpstr>
      <vt:lpstr>Консультация для воспитателей и музыкальных руководителей  «Осознанное слушание музыки посредством лего-конструирования» автор А.П.Турышева  </vt:lpstr>
      <vt:lpstr>Презентация PowerPoint</vt:lpstr>
      <vt:lpstr>Проблема</vt:lpstr>
      <vt:lpstr>Презентация PowerPoint</vt:lpstr>
      <vt:lpstr>Самое сложное – объяснить детям структуру музыкальной «ткани»</vt:lpstr>
      <vt:lpstr>Конструктор и музыка?</vt:lpstr>
      <vt:lpstr>Использование конструктора лего для изучения простейших форм и простейших жанров музыки.</vt:lpstr>
      <vt:lpstr>Главная задача использования лего в слушании музыки – научить ребенка говорить о музыке. 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Lena</cp:lastModifiedBy>
  <cp:revision>16</cp:revision>
  <dcterms:modified xsi:type="dcterms:W3CDTF">2021-02-20T06:18:10Z</dcterms:modified>
</cp:coreProperties>
</file>