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handoutMasterIdLst>
    <p:handoutMasterId r:id="rId12"/>
  </p:handoutMasterIdLst>
  <p:sldIdLst>
    <p:sldId id="261" r:id="rId2"/>
    <p:sldId id="262" r:id="rId3"/>
    <p:sldId id="263" r:id="rId4"/>
    <p:sldId id="264" r:id="rId5"/>
    <p:sldId id="265" r:id="rId6"/>
    <p:sldId id="256" r:id="rId7"/>
    <p:sldId id="257" r:id="rId8"/>
    <p:sldId id="258" r:id="rId9"/>
    <p:sldId id="259" r:id="rId10"/>
  </p:sldIdLst>
  <p:sldSz cx="10691813" cy="7559675"/>
  <p:notesSz cx="7100888" cy="102330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E7F6FF"/>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1" d="100"/>
          <a:sy n="61" d="100"/>
        </p:scale>
        <p:origin x="84" y="9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76669" cy="512300"/>
          </a:xfrm>
          <a:prstGeom prst="rect">
            <a:avLst/>
          </a:prstGeom>
        </p:spPr>
        <p:txBody>
          <a:bodyPr vert="horz" lIns="93735" tIns="46868" rIns="93735" bIns="46868" rtlCol="0"/>
          <a:lstStyle>
            <a:lvl1pPr algn="l">
              <a:defRPr sz="1200"/>
            </a:lvl1pPr>
          </a:lstStyle>
          <a:p>
            <a:endParaRPr lang="ru-RU"/>
          </a:p>
        </p:txBody>
      </p:sp>
      <p:sp>
        <p:nvSpPr>
          <p:cNvPr id="3" name="Дата 2"/>
          <p:cNvSpPr>
            <a:spLocks noGrp="1"/>
          </p:cNvSpPr>
          <p:nvPr>
            <p:ph type="dt" sz="quarter" idx="1"/>
          </p:nvPr>
        </p:nvSpPr>
        <p:spPr>
          <a:xfrm>
            <a:off x="4022582" y="0"/>
            <a:ext cx="3076669" cy="512300"/>
          </a:xfrm>
          <a:prstGeom prst="rect">
            <a:avLst/>
          </a:prstGeom>
        </p:spPr>
        <p:txBody>
          <a:bodyPr vert="horz" lIns="93735" tIns="46868" rIns="93735" bIns="46868" rtlCol="0"/>
          <a:lstStyle>
            <a:lvl1pPr algn="r">
              <a:defRPr sz="1200"/>
            </a:lvl1pPr>
          </a:lstStyle>
          <a:p>
            <a:endParaRPr lang="ru-RU"/>
          </a:p>
        </p:txBody>
      </p:sp>
      <p:sp>
        <p:nvSpPr>
          <p:cNvPr id="4" name="Нижний колонтитул 3"/>
          <p:cNvSpPr>
            <a:spLocks noGrp="1"/>
          </p:cNvSpPr>
          <p:nvPr>
            <p:ph type="ftr" sz="quarter" idx="2"/>
          </p:nvPr>
        </p:nvSpPr>
        <p:spPr>
          <a:xfrm>
            <a:off x="0" y="9720725"/>
            <a:ext cx="3076669" cy="512300"/>
          </a:xfrm>
          <a:prstGeom prst="rect">
            <a:avLst/>
          </a:prstGeom>
        </p:spPr>
        <p:txBody>
          <a:bodyPr vert="horz" lIns="93735" tIns="46868" rIns="93735" bIns="46868" rtlCol="0" anchor="b"/>
          <a:lstStyle>
            <a:lvl1pPr algn="l">
              <a:defRPr sz="1200"/>
            </a:lvl1pPr>
          </a:lstStyle>
          <a:p>
            <a:endParaRPr lang="ru-RU"/>
          </a:p>
        </p:txBody>
      </p:sp>
      <p:sp>
        <p:nvSpPr>
          <p:cNvPr id="5" name="Номер слайда 4"/>
          <p:cNvSpPr>
            <a:spLocks noGrp="1"/>
          </p:cNvSpPr>
          <p:nvPr>
            <p:ph type="sldNum" sz="quarter" idx="3"/>
          </p:nvPr>
        </p:nvSpPr>
        <p:spPr>
          <a:xfrm>
            <a:off x="4022582" y="9720725"/>
            <a:ext cx="3076669" cy="512300"/>
          </a:xfrm>
          <a:prstGeom prst="rect">
            <a:avLst/>
          </a:prstGeom>
        </p:spPr>
        <p:txBody>
          <a:bodyPr vert="horz" lIns="93735" tIns="46868" rIns="93735" bIns="46868" rtlCol="0" anchor="b"/>
          <a:lstStyle>
            <a:lvl1pPr algn="r">
              <a:defRPr sz="1200"/>
            </a:lvl1pPr>
          </a:lstStyle>
          <a:p>
            <a:fld id="{DE7F1E00-82F5-43E9-9D70-A3D7DFD8450C}" type="slidenum">
              <a:rPr lang="ru-RU" smtClean="0"/>
              <a:t>‹#›</a:t>
            </a:fld>
            <a:endParaRPr lang="ru-RU"/>
          </a:p>
        </p:txBody>
      </p:sp>
    </p:spTree>
    <p:extLst>
      <p:ext uri="{BB962C8B-B14F-4D97-AF65-F5344CB8AC3E}">
        <p14:creationId xmlns:p14="http://schemas.microsoft.com/office/powerpoint/2010/main" val="66208696"/>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4022725" y="0"/>
            <a:ext cx="3076575" cy="512763"/>
          </a:xfrm>
          <a:prstGeom prst="rect">
            <a:avLst/>
          </a:prstGeom>
        </p:spPr>
        <p:txBody>
          <a:bodyPr vert="horz" lIns="91440" tIns="45720" rIns="91440" bIns="45720" rtlCol="0"/>
          <a:lstStyle>
            <a:lvl1pPr algn="r">
              <a:defRPr sz="1200"/>
            </a:lvl1pPr>
          </a:lstStyle>
          <a:p>
            <a:endParaRPr lang="ru-RU"/>
          </a:p>
        </p:txBody>
      </p:sp>
      <p:sp>
        <p:nvSpPr>
          <p:cNvPr id="4" name="Образ слайда 3"/>
          <p:cNvSpPr>
            <a:spLocks noGrp="1" noRot="1" noChangeAspect="1"/>
          </p:cNvSpPr>
          <p:nvPr>
            <p:ph type="sldImg" idx="2"/>
          </p:nvPr>
        </p:nvSpPr>
        <p:spPr>
          <a:xfrm>
            <a:off x="1108075" y="1279525"/>
            <a:ext cx="4884738" cy="3452813"/>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709613" y="4924425"/>
            <a:ext cx="5681662" cy="4029075"/>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720263"/>
            <a:ext cx="3076575" cy="51276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4022725" y="9720263"/>
            <a:ext cx="3076575" cy="512762"/>
          </a:xfrm>
          <a:prstGeom prst="rect">
            <a:avLst/>
          </a:prstGeom>
        </p:spPr>
        <p:txBody>
          <a:bodyPr vert="horz" lIns="91440" tIns="45720" rIns="91440" bIns="45720" rtlCol="0" anchor="b"/>
          <a:lstStyle>
            <a:lvl1pPr algn="r">
              <a:defRPr sz="1200"/>
            </a:lvl1pPr>
          </a:lstStyle>
          <a:p>
            <a:fld id="{8A1F0265-AF60-401E-B525-332FF24C55F6}" type="slidenum">
              <a:rPr lang="ru-RU" smtClean="0"/>
              <a:t>‹#›</a:t>
            </a:fld>
            <a:endParaRPr lang="ru-RU"/>
          </a:p>
        </p:txBody>
      </p:sp>
    </p:spTree>
    <p:extLst>
      <p:ext uri="{BB962C8B-B14F-4D97-AF65-F5344CB8AC3E}">
        <p14:creationId xmlns:p14="http://schemas.microsoft.com/office/powerpoint/2010/main" val="2873223749"/>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2964204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107802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2286531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4014976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6" name="Дата 5"/>
          <p:cNvSpPr>
            <a:spLocks noGrp="1"/>
          </p:cNvSpPr>
          <p:nvPr>
            <p:ph type="dt" idx="11"/>
          </p:nvPr>
        </p:nvSpPr>
        <p:spPr/>
        <p:txBody>
          <a:bodyPr/>
          <a:lstStyle/>
          <a:p>
            <a:endParaRPr lang="ru-RU"/>
          </a:p>
        </p:txBody>
      </p:sp>
    </p:spTree>
    <p:extLst>
      <p:ext uri="{BB962C8B-B14F-4D97-AF65-F5344CB8AC3E}">
        <p14:creationId xmlns:p14="http://schemas.microsoft.com/office/powerpoint/2010/main" val="1071378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7" name="Дата 6"/>
          <p:cNvSpPr>
            <a:spLocks noGrp="1"/>
          </p:cNvSpPr>
          <p:nvPr>
            <p:ph type="dt" idx="11"/>
          </p:nvPr>
        </p:nvSpPr>
        <p:spPr/>
        <p:txBody>
          <a:bodyPr/>
          <a:lstStyle/>
          <a:p>
            <a:endParaRPr lang="ru-RU"/>
          </a:p>
        </p:txBody>
      </p:sp>
    </p:spTree>
    <p:extLst>
      <p:ext uri="{BB962C8B-B14F-4D97-AF65-F5344CB8AC3E}">
        <p14:creationId xmlns:p14="http://schemas.microsoft.com/office/powerpoint/2010/main" val="118847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1180029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2723764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5" name="Дата 4"/>
          <p:cNvSpPr>
            <a:spLocks noGrp="1"/>
          </p:cNvSpPr>
          <p:nvPr>
            <p:ph type="dt" idx="11"/>
          </p:nvPr>
        </p:nvSpPr>
        <p:spPr/>
        <p:txBody>
          <a:bodyPr/>
          <a:lstStyle/>
          <a:p>
            <a:endParaRPr lang="ru-RU"/>
          </a:p>
        </p:txBody>
      </p:sp>
    </p:spTree>
    <p:extLst>
      <p:ext uri="{BB962C8B-B14F-4D97-AF65-F5344CB8AC3E}">
        <p14:creationId xmlns:p14="http://schemas.microsoft.com/office/powerpoint/2010/main" val="2160071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ru-RU" smtClean="0"/>
              <a:t>Образец заголовка</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8AF8282-6543-44D8-8805-97E91BA1D943}" type="datetime1">
              <a:rPr lang="ru-RU" smtClean="0"/>
              <a:t>09.06.2021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1431951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23C8A61-0251-4E43-B158-57507D57377E}" type="datetime1">
              <a:rPr lang="ru-RU" smtClean="0"/>
              <a:t>09.06.2021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3290871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8EFDC1B-C82D-44EA-A1DB-D0412DDAECBD}" type="datetime1">
              <a:rPr lang="ru-RU" smtClean="0"/>
              <a:t>09.06.2021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3035339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7180946-E78C-40D1-BA87-0C49E92934C8}" type="datetime1">
              <a:rPr lang="ru-RU" smtClean="0"/>
              <a:t>09.06.2021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1670923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ru-RU" smtClean="0"/>
              <a:t>Образец заголовка</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F7F6BA7-CD26-44DB-88DE-D12B1983F679}" type="datetime1">
              <a:rPr lang="ru-RU" smtClean="0"/>
              <a:t>09.06.2021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31659738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260B2B0-41BA-4594-8FFF-C7FB955A3C25}" type="datetime1">
              <a:rPr lang="ru-RU" smtClean="0"/>
              <a:t>09.06.2021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3246949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ru-RU" smtClean="0"/>
              <a:t>Образец текста</a:t>
            </a:r>
          </a:p>
        </p:txBody>
      </p:sp>
      <p:sp>
        <p:nvSpPr>
          <p:cNvPr id="4" name="Content Placeholder 3"/>
          <p:cNvSpPr>
            <a:spLocks noGrp="1"/>
          </p:cNvSpPr>
          <p:nvPr>
            <p:ph sz="half" idx="2"/>
          </p:nvPr>
        </p:nvSpPr>
        <p:spPr>
          <a:xfrm>
            <a:off x="736456" y="2761381"/>
            <a:ext cx="4523137" cy="40615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ru-RU" smtClean="0"/>
              <a:t>Образец текста</a:t>
            </a:r>
          </a:p>
        </p:txBody>
      </p:sp>
      <p:sp>
        <p:nvSpPr>
          <p:cNvPr id="6" name="Content Placeholder 5"/>
          <p:cNvSpPr>
            <a:spLocks noGrp="1"/>
          </p:cNvSpPr>
          <p:nvPr>
            <p:ph sz="quarter" idx="4"/>
          </p:nvPr>
        </p:nvSpPr>
        <p:spPr>
          <a:xfrm>
            <a:off x="5412731" y="2761381"/>
            <a:ext cx="4545413" cy="40615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96CD049-11A7-4386-BCBC-B3705C68AC75}" type="datetime1">
              <a:rPr lang="ru-RU" smtClean="0"/>
              <a:t>09.06.2021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4192275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1040B71-F584-47E1-BEED-AFBBF035DA61}" type="datetime1">
              <a:rPr lang="ru-RU" smtClean="0"/>
              <a:t>09.06.2021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352150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E60153-D61A-4558-9F66-658EAABA4C23}" type="datetime1">
              <a:rPr lang="ru-RU" smtClean="0"/>
              <a:t>09.06.2021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2131981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ru-RU" smtClean="0"/>
              <a:t>Образец заголовка</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ru-RU" smtClean="0"/>
              <a:t>Образец текста</a:t>
            </a:r>
          </a:p>
        </p:txBody>
      </p:sp>
      <p:sp>
        <p:nvSpPr>
          <p:cNvPr id="5" name="Date Placeholder 4"/>
          <p:cNvSpPr>
            <a:spLocks noGrp="1"/>
          </p:cNvSpPr>
          <p:nvPr>
            <p:ph type="dt" sz="half" idx="10"/>
          </p:nvPr>
        </p:nvSpPr>
        <p:spPr/>
        <p:txBody>
          <a:bodyPr/>
          <a:lstStyle/>
          <a:p>
            <a:fld id="{2EB3F253-5E2F-4E50-A03D-2EAC1337D816}" type="datetime1">
              <a:rPr lang="ru-RU" smtClean="0"/>
              <a:t>09.06.2021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2714865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ru-RU" smtClean="0"/>
              <a:t>Вставка рисунка</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ru-RU" smtClean="0"/>
              <a:t>Образец текста</a:t>
            </a:r>
          </a:p>
        </p:txBody>
      </p:sp>
      <p:sp>
        <p:nvSpPr>
          <p:cNvPr id="5" name="Date Placeholder 4"/>
          <p:cNvSpPr>
            <a:spLocks noGrp="1"/>
          </p:cNvSpPr>
          <p:nvPr>
            <p:ph type="dt" sz="half" idx="10"/>
          </p:nvPr>
        </p:nvSpPr>
        <p:spPr/>
        <p:txBody>
          <a:bodyPr/>
          <a:lstStyle/>
          <a:p>
            <a:fld id="{513331EF-19DF-48CE-B23B-D1DEBA61B803}" type="datetime1">
              <a:rPr lang="ru-RU" smtClean="0"/>
              <a:t>09.06.2021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5D42BF8-4890-459E-99EA-C1121AE21EA7}" type="slidenum">
              <a:rPr lang="ru-RU" smtClean="0"/>
              <a:t>‹#›</a:t>
            </a:fld>
            <a:endParaRPr lang="ru-RU"/>
          </a:p>
        </p:txBody>
      </p:sp>
    </p:spTree>
    <p:extLst>
      <p:ext uri="{BB962C8B-B14F-4D97-AF65-F5344CB8AC3E}">
        <p14:creationId xmlns:p14="http://schemas.microsoft.com/office/powerpoint/2010/main" val="191688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EEF2AB53-5B09-4003-AEF3-AD03F84DD65F}" type="datetime1">
              <a:rPr lang="ru-RU" smtClean="0"/>
              <a:t>09.06.2021</a:t>
            </a:fld>
            <a:endParaRPr lang="ru-RU"/>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25D42BF8-4890-459E-99EA-C1121AE21EA7}" type="slidenum">
              <a:rPr lang="ru-RU" smtClean="0"/>
              <a:t>‹#›</a:t>
            </a:fld>
            <a:endParaRPr lang="ru-RU"/>
          </a:p>
        </p:txBody>
      </p:sp>
    </p:spTree>
    <p:extLst>
      <p:ext uri="{BB962C8B-B14F-4D97-AF65-F5344CB8AC3E}">
        <p14:creationId xmlns:p14="http://schemas.microsoft.com/office/powerpoint/2010/main" val="8726277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1655710" y="1136563"/>
            <a:ext cx="7149076" cy="4626908"/>
          </a:xfrm>
          <a:prstGeom prst="rect">
            <a:avLst/>
          </a:prstGeom>
        </p:spPr>
        <p:txBody>
          <a:bodyPr wrap="square">
            <a:spAutoFit/>
          </a:bodyPr>
          <a:lstStyle/>
          <a:p>
            <a:pPr algn="ctr"/>
            <a:r>
              <a:rPr lang="ru-RU" sz="7200" b="1" dirty="0">
                <a:ln w="6600">
                  <a:solidFill>
                    <a:schemeClr val="accent2"/>
                  </a:solidFill>
                  <a:prstDash val="solid"/>
                </a:ln>
                <a:solidFill>
                  <a:srgbClr val="FF0000"/>
                </a:solidFill>
                <a:effectLst>
                  <a:outerShdw dist="38100" dir="2700000" algn="tl" rotWithShape="0">
                    <a:schemeClr val="accent2"/>
                  </a:outerShdw>
                </a:effectLst>
                <a:latin typeface="Trebuchet MS" panose="020B0603020202020204" pitchFamily="34" charset="0"/>
                <a:ea typeface="Times New Roman" panose="02020603050405020304" pitchFamily="18" charset="0"/>
                <a:cs typeface="Arial" panose="020B0604020202020204" pitchFamily="34" charset="0"/>
              </a:rPr>
              <a:t>"Роль сказки </a:t>
            </a:r>
            <a:endParaRPr lang="ru-RU" sz="7200" b="1" dirty="0" smtClean="0">
              <a:ln w="6600">
                <a:solidFill>
                  <a:schemeClr val="accent2"/>
                </a:solidFill>
                <a:prstDash val="solid"/>
              </a:ln>
              <a:solidFill>
                <a:srgbClr val="FF0000"/>
              </a:solidFill>
              <a:effectLst>
                <a:outerShdw dist="38100" dir="2700000" algn="tl" rotWithShape="0">
                  <a:schemeClr val="accent2"/>
                </a:outerShdw>
              </a:effectLst>
              <a:latin typeface="Trebuchet MS" panose="020B0603020202020204" pitchFamily="34" charset="0"/>
              <a:ea typeface="Times New Roman" panose="02020603050405020304" pitchFamily="18" charset="0"/>
              <a:cs typeface="Arial" panose="020B0604020202020204" pitchFamily="34" charset="0"/>
            </a:endParaRPr>
          </a:p>
          <a:p>
            <a:pPr algn="ctr"/>
            <a:r>
              <a:rPr lang="ru-RU" sz="7200" b="1" dirty="0" smtClean="0">
                <a:ln w="6600">
                  <a:solidFill>
                    <a:schemeClr val="accent2"/>
                  </a:solidFill>
                  <a:prstDash val="solid"/>
                </a:ln>
                <a:solidFill>
                  <a:srgbClr val="FF0000"/>
                </a:solidFill>
                <a:effectLst>
                  <a:outerShdw dist="38100" dir="2700000" algn="tl" rotWithShape="0">
                    <a:schemeClr val="accent2"/>
                  </a:outerShdw>
                </a:effectLst>
                <a:latin typeface="Trebuchet MS" panose="020B0603020202020204" pitchFamily="34" charset="0"/>
                <a:ea typeface="Times New Roman" panose="02020603050405020304" pitchFamily="18" charset="0"/>
                <a:cs typeface="Arial" panose="020B0604020202020204" pitchFamily="34" charset="0"/>
              </a:rPr>
              <a:t>в </a:t>
            </a:r>
            <a:r>
              <a:rPr lang="ru-RU" sz="7200" b="1" dirty="0">
                <a:ln w="6600">
                  <a:solidFill>
                    <a:schemeClr val="accent2"/>
                  </a:solidFill>
                  <a:prstDash val="solid"/>
                </a:ln>
                <a:solidFill>
                  <a:srgbClr val="FF0000"/>
                </a:solidFill>
                <a:effectLst>
                  <a:outerShdw dist="38100" dir="2700000" algn="tl" rotWithShape="0">
                    <a:schemeClr val="accent2"/>
                  </a:outerShdw>
                </a:effectLst>
                <a:latin typeface="Trebuchet MS" panose="020B0603020202020204" pitchFamily="34" charset="0"/>
                <a:ea typeface="Times New Roman" panose="02020603050405020304" pitchFamily="18" charset="0"/>
                <a:cs typeface="Arial" panose="020B0604020202020204" pitchFamily="34" charset="0"/>
              </a:rPr>
              <a:t>развитии и воспитании ребёнка"</a:t>
            </a:r>
            <a:endParaRPr lang="ru-RU" sz="6000" b="1" dirty="0">
              <a:ln w="6600">
                <a:solidFill>
                  <a:schemeClr val="accent2"/>
                </a:solidFill>
                <a:prstDash val="solid"/>
              </a:ln>
              <a:solidFill>
                <a:srgbClr val="FF0000"/>
              </a:solidFill>
              <a:effectLst>
                <a:outerShdw dist="38100" dir="2700000" algn="tl" rotWithShape="0">
                  <a:schemeClr val="accent2"/>
                </a:outerShdw>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3605459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626937" y="523217"/>
            <a:ext cx="9092585" cy="5632311"/>
          </a:xfrm>
          <a:prstGeom prst="rect">
            <a:avLst/>
          </a:prstGeom>
        </p:spPr>
        <p:txBody>
          <a:bodyPr wrap="square">
            <a:spAutoFit/>
          </a:bodyPr>
          <a:lstStyle/>
          <a:p>
            <a:r>
              <a:rPr lang="ru-RU" sz="2000" dirty="0" smtClean="0">
                <a:latin typeface="Times New Roman" panose="02020603050405020304" pitchFamily="18" charset="0"/>
                <a:cs typeface="Times New Roman" panose="02020603050405020304" pitchFamily="18" charset="0"/>
              </a:rPr>
              <a:t>	Дети </a:t>
            </a:r>
            <a:r>
              <a:rPr lang="ru-RU" sz="2000" dirty="0">
                <a:latin typeface="Times New Roman" panose="02020603050405020304" pitchFamily="18" charset="0"/>
                <a:cs typeface="Times New Roman" panose="02020603050405020304" pitchFamily="18" charset="0"/>
              </a:rPr>
              <a:t>черпают из сказок множество первых представлений: о времени и пространстве, о связи человека с природой, с предметным миром, сказки позволяют детям увидеть добро и зло.</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Слушая </a:t>
            </a:r>
            <a:r>
              <a:rPr lang="ru-RU" sz="2000" dirty="0">
                <a:latin typeface="Times New Roman" panose="02020603050405020304" pitchFamily="18" charset="0"/>
                <a:cs typeface="Times New Roman" panose="02020603050405020304" pitchFamily="18" charset="0"/>
              </a:rPr>
              <a:t>сказки, малыши сопереживают персонажам, у них появляется импульс к содействию, к помощи, к защите.</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дошкольном возрасте восприятие сказки становится специфической деятельностью ребенка, позволяющей ему свободно мечтать и фантазировать.</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Нельзя </a:t>
            </a:r>
            <a:r>
              <a:rPr lang="ru-RU" sz="2000" dirty="0">
                <a:latin typeface="Times New Roman" panose="02020603050405020304" pitchFamily="18" charset="0"/>
                <a:cs typeface="Times New Roman" panose="02020603050405020304" pitchFamily="18" charset="0"/>
              </a:rPr>
              <a:t>отрицать роль сказок и в развитии правильной устной речи - тексты расширяют словарный запас ребёнка, помогают верно строить диалоги, влияют на развитие связной речи. Но кроме всех этих, пусть и ключевых, задач не менее важно сделать нашу устную и письменную речь эмоциональной, образной и красивой.</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Не </a:t>
            </a:r>
            <a:r>
              <a:rPr lang="ru-RU" sz="2000" dirty="0">
                <a:latin typeface="Times New Roman" panose="02020603050405020304" pitchFamily="18" charset="0"/>
                <a:cs typeface="Times New Roman" panose="02020603050405020304" pitchFamily="18" charset="0"/>
              </a:rPr>
              <a:t>достаточно просто прочитать сказку.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Чтобы </a:t>
            </a:r>
            <a:r>
              <a:rPr lang="ru-RU" sz="2000" dirty="0">
                <a:latin typeface="Times New Roman" panose="02020603050405020304" pitchFamily="18" charset="0"/>
                <a:cs typeface="Times New Roman" panose="02020603050405020304" pitchFamily="18" charset="0"/>
              </a:rPr>
              <a:t>ребенок ее лучше запомнил, нужно помочь ему понять ее,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пережить </a:t>
            </a:r>
            <a:r>
              <a:rPr lang="ru-RU" sz="2000" dirty="0">
                <a:latin typeface="Times New Roman" panose="02020603050405020304" pitchFamily="18" charset="0"/>
                <a:cs typeface="Times New Roman" panose="02020603050405020304" pitchFamily="18" charset="0"/>
              </a:rPr>
              <a:t>вместе с персонажами различные ситуации.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Проанализировать </a:t>
            </a:r>
            <a:r>
              <a:rPr lang="ru-RU" sz="2000" dirty="0">
                <a:latin typeface="Times New Roman" panose="02020603050405020304" pitchFamily="18" charset="0"/>
                <a:cs typeface="Times New Roman" panose="02020603050405020304" pitchFamily="18" charset="0"/>
              </a:rPr>
              <a:t>поступки героев, представить себя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на </a:t>
            </a:r>
            <a:r>
              <a:rPr lang="ru-RU" sz="2000" dirty="0">
                <a:latin typeface="Times New Roman" panose="02020603050405020304" pitchFamily="18" charset="0"/>
                <a:cs typeface="Times New Roman" panose="02020603050405020304" pitchFamily="18" charset="0"/>
              </a:rPr>
              <a:t>их месте. Тогда запоминание будет осознанное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и глубокое</a:t>
            </a:r>
            <a:r>
              <a:rPr lang="ru-RU" sz="2000" dirty="0">
                <a:latin typeface="Times New Roman" panose="02020603050405020304" pitchFamily="18" charset="0"/>
                <a:cs typeface="Times New Roman" panose="02020603050405020304" pitchFamily="18" charset="0"/>
              </a:rPr>
              <a:t>.</a:t>
            </a:r>
          </a:p>
        </p:txBody>
      </p:sp>
      <p:pic>
        <p:nvPicPr>
          <p:cNvPr id="1028" name="Picture 4" descr="https://avatars.mds.yandex.net/get-zen_doc/1925657/pub_5cc4b62713574e00b23c3f9f_5cc4b73187569900b3652340/scale_120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30176" y="4026066"/>
            <a:ext cx="3538168" cy="326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2698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638235" y="503108"/>
            <a:ext cx="9631557" cy="6612323"/>
          </a:xfrm>
          <a:prstGeom prst="rect">
            <a:avLst/>
          </a:prstGeom>
        </p:spPr>
        <p:txBody>
          <a:bodyPr wrap="square">
            <a:spAutoFit/>
          </a:bodyPr>
          <a:lstStyle/>
          <a:p>
            <a:pPr indent="354013">
              <a:lnSpc>
                <a:spcPct val="107000"/>
              </a:lnSpc>
            </a:pPr>
            <a:r>
              <a:rPr lang="ru-RU" b="1" i="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Чтобы ребенок легче запомнил сказки, а потом рассказывал их, используйте дидактические игры. Кроме того эти игры развивают творческое воображение, фантазию, связную речь.</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b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b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«Встречи героев»</a:t>
            </a:r>
            <a:r>
              <a:rPr lang="ru-RU"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Игра развивает устную диалогическую речь, помогает запоминать последовательность действий и сюжет сказки.</a:t>
            </a:r>
            <a:b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После прочтения предложите ребёнку изображения двух героев из неё. Задача ребенка вспомнить, что говорили герои друг другу. Можно предложить героев, которые в сказке не встречаются. Например, в сказке «Колобок» не встречаются друг с другом заяц и медведь. Но что они сказали друг другу при встрече? Похвалили Колобка за его смекалку или пожаловались друг другу на обманщика?</a:t>
            </a:r>
            <a:b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Новые сказки»</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Вспомните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последовательность событий в знакомой сказке, уточните, где происходит действие, какие герои встречаются. И вдруг в сказке что-то стало по-другому: изменилось место действия, появился новый герой. Например, в сказке «Репка» изменим место действия и отправим героев с огорода на стадион. А что произойдет, если там появится еще и злая колдунья или воробей? Вариантов множество.</a:t>
            </a:r>
            <a:b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«Пропущенный кадр»</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порядку перед ребенком вкладываются картинки одной из сказок. Одна картинка убирается. Малыш должен вспомнить, какой сюжет пропущен. Если ему трудно, можно положить перевернутую картинку там, где она должна лежать, не нарушая последовательности. После озвучивания недостающего сюжета, нужно рассказать всю сказку.</a:t>
            </a:r>
            <a:endParaRPr lang="ru-RU"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8720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146" name="Picture 2" descr="https://clip.cookdiary.net/sites/default/files/wallpaper/kisses-clipart/251534/kisses-clipart-bedtime-251534-442011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50902" y="3489268"/>
            <a:ext cx="2917211" cy="388961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479364" y="415998"/>
            <a:ext cx="9594822" cy="6662530"/>
          </a:xfrm>
          <a:prstGeom prst="rect">
            <a:avLst/>
          </a:prstGeom>
        </p:spPr>
        <p:txBody>
          <a:bodyPr wrap="square">
            <a:spAutoFit/>
          </a:bodyPr>
          <a:lstStyle/>
          <a:p>
            <a:pPr indent="354013">
              <a:lnSpc>
                <a:spcPct val="107000"/>
              </a:lnSpc>
              <a:spcAft>
                <a:spcPts val="0"/>
              </a:spcAft>
            </a:pPr>
            <a:r>
              <a:rPr lang="ru-RU" sz="2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100" b="1" u="sng"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Сказки </a:t>
            </a:r>
            <a:r>
              <a:rPr lang="ru-RU" sz="2100" b="1" u="sng"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помогут справиться с детским непослушанием!</a:t>
            </a:r>
            <a:r>
              <a:rPr lang="ru-RU" sz="21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21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br>
            <a:r>
              <a:rPr lang="ru-RU" sz="21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Детские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капризы… Все родители хоть раз сталкивались с ними. Ребенок не убирает за собой игрушки, отказывается есть, ложиться спать, не хочет ходить в детский садик, берет чужое или дерётся с другими детьми, устраивает истерики – такие проблемы встречаются очень часто. </a:t>
            </a:r>
            <a:b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Часто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уговоры, крики, долгие нравоучения не приносят пользы. О вреде же рукоприкладства сказано немало, да и многие, вероятно, не раз убеждались в неэффективности таких методов. Что же делать? Есть простой, но действенный метод борьбы с детскими капризами. Попробуйте не ругать ребенка, не наказывать его своим невниманием, а расскажите ему сказку. Это особые психологические сказки, которые помогают справиться с большинством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капризов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ребенка. В этих </a:t>
            </a: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сказках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малыш видит героев, которые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встречаются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 теми же проблемами, </a:t>
            </a: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 он, и ребёнок начинает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понимать</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как выйти из сложной ситуации. </a:t>
            </a:r>
            <a:b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Эффект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от совместного творчества не заставит себя долго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ждать</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Вы не только станете лучше понимать друг друга, но и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наполните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общение радостью и вдохновением. То бесценное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время, которое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вы проведете со своим ребёнком за сказкой, </a:t>
            </a:r>
            <a:endPar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не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заменят </a:t>
            </a:r>
            <a:r>
              <a:rPr lang="ru-RU" sz="2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никакие </a:t>
            </a:r>
            <a:r>
              <a:rPr lang="ru-RU" sz="2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другие блага.</a:t>
            </a:r>
            <a:endParaRPr lang="ru-RU" sz="2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84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170" name="Picture 2" descr="https://images.izi.ua/587441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0949" y="3958146"/>
            <a:ext cx="2978969" cy="3190328"/>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08859" y="622470"/>
            <a:ext cx="9874005" cy="6217087"/>
          </a:xfrm>
          <a:prstGeom prst="rect">
            <a:avLst/>
          </a:prstGeom>
        </p:spPr>
        <p:txBody>
          <a:bodyPr wrap="square">
            <a:spAutoFit/>
          </a:bodyPr>
          <a:lstStyle/>
          <a:p>
            <a:pPr algn="ctr"/>
            <a:r>
              <a:rPr lang="ru-RU" sz="3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Воспитательная </a:t>
            </a:r>
            <a:r>
              <a:rPr lang="ru-RU" sz="3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роль сказок очень значима в процессе развития и становления маленького человека</a:t>
            </a:r>
            <a:r>
              <a:rPr lang="ru-RU" sz="30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30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buFont typeface="Wingdings" panose="05000000000000000000" pitchFamily="2" charset="2"/>
              <a:buChar char="v"/>
            </a:pP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Сказка успокаивает, завораживает ребёнка, но что особо значимо – сказка обладает воспитательным эффектом – формируя характер становящейся личности.</a:t>
            </a:r>
          </a:p>
          <a:p>
            <a:pPr marL="342900" lvl="0" indent="-342900">
              <a:buFont typeface="Wingdings" panose="05000000000000000000" pitchFamily="2" charset="2"/>
              <a:buChar char="v"/>
            </a:pP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Сказки формируют у ребёнка позицию бережного отношения к окружающему </a:t>
            </a:r>
            <a:r>
              <a:rPr lang="ru-RU" sz="2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миру; прививают </a:t>
            </a: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любовь к своей истории, </a:t>
            </a:r>
            <a:r>
              <a:rPr lang="ru-RU" sz="2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Родине; помогают </a:t>
            </a: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ему в овладении навыков взаимоотношения с миром.</a:t>
            </a:r>
          </a:p>
          <a:p>
            <a:pPr marL="3086100" lvl="6" indent="-342900">
              <a:buFont typeface="Wingdings" panose="05000000000000000000" pitchFamily="2" charset="2"/>
              <a:buChar char="v"/>
            </a:pP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сказках ребёнок усваивает общечеловеческие </a:t>
            </a:r>
            <a:r>
              <a:rPr lang="ru-RU" sz="2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ценности</a:t>
            </a: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морально – нравственные ценности культуры.</a:t>
            </a:r>
          </a:p>
          <a:p>
            <a:pPr marL="3086100" lvl="6" indent="-342900">
              <a:buFont typeface="Wingdings" panose="05000000000000000000" pitchFamily="2" charset="2"/>
              <a:buChar char="v"/>
            </a:pPr>
            <a:r>
              <a:rPr lang="ru-RU" sz="2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Через </a:t>
            </a: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сказки ребёнок познаёт </a:t>
            </a:r>
            <a:r>
              <a:rPr lang="ru-RU" sz="26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мир, набирается </a:t>
            </a:r>
            <a:r>
              <a:rPr lang="ru-RU" sz="2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опыта для взрослой самостоятельной жизни, строит собственную модель мира и учится в ней жить.</a:t>
            </a:r>
          </a:p>
        </p:txBody>
      </p:sp>
    </p:spTree>
    <p:extLst>
      <p:ext uri="{BB962C8B-B14F-4D97-AF65-F5344CB8AC3E}">
        <p14:creationId xmlns:p14="http://schemas.microsoft.com/office/powerpoint/2010/main" val="2369737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610217" y="657026"/>
            <a:ext cx="9471378" cy="4832092"/>
          </a:xfrm>
          <a:prstGeom prst="rect">
            <a:avLst/>
          </a:prstGeom>
        </p:spPr>
        <p:txBody>
          <a:bodyPr wrap="square">
            <a:spAutoFit/>
          </a:bodyPr>
          <a:lstStyle/>
          <a:p>
            <a:pPr algn="ctr"/>
            <a:r>
              <a:rPr lang="ru-RU" sz="5400" b="1" i="0" dirty="0" smtClean="0">
                <a:ln w="6600">
                  <a:solidFill>
                    <a:schemeClr val="accent2"/>
                  </a:solidFill>
                  <a:prstDash val="solid"/>
                </a:ln>
                <a:solidFill>
                  <a:srgbClr val="FFFFFF"/>
                </a:solidFill>
                <a:effectLst>
                  <a:outerShdw dist="38100" dir="2700000" algn="tl" rotWithShape="0">
                    <a:schemeClr val="accent2"/>
                  </a:outerShdw>
                </a:effectLst>
                <a:latin typeface="Roboto"/>
              </a:rPr>
              <a:t>«День </a:t>
            </a:r>
          </a:p>
          <a:p>
            <a:pPr algn="ctr"/>
            <a:r>
              <a:rPr lang="ru-RU" sz="5400" b="1" i="0" dirty="0" smtClean="0">
                <a:ln w="6600">
                  <a:solidFill>
                    <a:schemeClr val="accent2"/>
                  </a:solidFill>
                  <a:prstDash val="solid"/>
                </a:ln>
                <a:solidFill>
                  <a:srgbClr val="FFFFFF"/>
                </a:solidFill>
                <a:effectLst>
                  <a:outerShdw dist="38100" dir="2700000" algn="tl" rotWithShape="0">
                    <a:schemeClr val="accent2"/>
                  </a:outerShdw>
                </a:effectLst>
                <a:latin typeface="Roboto"/>
              </a:rPr>
              <a:t>рассказывания сказок»</a:t>
            </a:r>
          </a:p>
          <a:p>
            <a:pPr algn="ctr"/>
            <a:r>
              <a:rPr lang="ru-RU" sz="4000" dirty="0">
                <a:latin typeface="Times New Roman" panose="02020603050405020304" pitchFamily="18" charset="0"/>
                <a:cs typeface="Times New Roman" panose="02020603050405020304" pitchFamily="18" charset="0"/>
              </a:rPr>
              <a:t>это неофициальный праздник, который проводится ежегодно 26 февраля. Это дает прекрасную возможность читать сказки своим детям и наслаждаться любимыми детскими </a:t>
            </a:r>
            <a:r>
              <a:rPr lang="ru-RU" sz="4000" dirty="0" smtClean="0">
                <a:latin typeface="Times New Roman" panose="02020603050405020304" pitchFamily="18" charset="0"/>
                <a:cs typeface="Times New Roman" panose="02020603050405020304" pitchFamily="18" charset="0"/>
              </a:rPr>
              <a:t>сказками.</a:t>
            </a:r>
            <a:endParaRPr lang="ru-RU" sz="4000" b="1" i="0" dirty="0">
              <a:ln w="22225">
                <a:solidFill>
                  <a:schemeClr val="accent2"/>
                </a:solidFill>
                <a:prstDash val="solid"/>
              </a:ln>
              <a:solidFill>
                <a:schemeClr val="accent2">
                  <a:lumMod val="40000"/>
                  <a:lumOff val="6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9069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329410" y="1110323"/>
            <a:ext cx="8032993" cy="3970318"/>
          </a:xfrm>
          <a:prstGeom prst="rect">
            <a:avLst/>
          </a:prstGeom>
        </p:spPr>
        <p:txBody>
          <a:bodyPr wrap="square">
            <a:spAutoFit/>
          </a:bodyPr>
          <a:lstStyle/>
          <a:p>
            <a:pPr algn="ctr"/>
            <a:r>
              <a:rPr lang="ru-RU" sz="2800" b="1" dirty="0">
                <a:latin typeface="Times New Roman" panose="02020603050405020304" pitchFamily="18" charset="0"/>
                <a:ea typeface="Calibri" panose="020F0502020204030204" pitchFamily="34" charset="0"/>
                <a:cs typeface="Times New Roman" panose="02020603050405020304" pitchFamily="18" charset="0"/>
              </a:rPr>
              <a:t>Сказка – один из древнейших жанров традиционного русского фольклора. Рассказывание сказок на Руси воспринималось как искусство, к которому мог приобщиться каждый, независимо от пола и возраста, и хорошие сказочники весьма высоко почитались в народе. Традиции русской народной сказки берегутся и развиваются по сей день.</a:t>
            </a:r>
            <a:br>
              <a:rPr lang="ru-RU" sz="2800" b="1" dirty="0">
                <a:latin typeface="Times New Roman" panose="02020603050405020304" pitchFamily="18" charset="0"/>
                <a:ea typeface="Calibri" panose="020F0502020204030204" pitchFamily="34" charset="0"/>
                <a:cs typeface="Times New Roman" panose="02020603050405020304" pitchFamily="18" charset="0"/>
              </a:rPr>
            </a:b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2424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636448" y="964648"/>
            <a:ext cx="7418916" cy="3970318"/>
          </a:xfrm>
          <a:prstGeom prst="rect">
            <a:avLst/>
          </a:prstGeom>
        </p:spPr>
        <p:txBody>
          <a:bodyPr wrap="square">
            <a:spAutoFit/>
          </a:bodyPr>
          <a:lstStyle/>
          <a:p>
            <a:pPr algn="ctr"/>
            <a:r>
              <a:rPr lang="ru-RU" sz="2800" b="1" dirty="0">
                <a:latin typeface="Times New Roman" panose="02020603050405020304" pitchFamily="18" charset="0"/>
                <a:ea typeface="Calibri" panose="020F0502020204030204" pitchFamily="34" charset="0"/>
                <a:cs typeface="Times New Roman" panose="02020603050405020304" pitchFamily="18" charset="0"/>
              </a:rPr>
              <a:t>Сам термин «сказка» появился в XVII веке, и впервые зафиксирован в грамоте воеводы </a:t>
            </a:r>
            <a:r>
              <a:rPr lang="ru-RU" sz="2800" b="1" dirty="0" err="1">
                <a:latin typeface="Times New Roman" panose="02020603050405020304" pitchFamily="18" charset="0"/>
                <a:ea typeface="Calibri" panose="020F0502020204030204" pitchFamily="34" charset="0"/>
                <a:cs typeface="Times New Roman" panose="02020603050405020304" pitchFamily="18" charset="0"/>
              </a:rPr>
              <a:t>Всеволодского</a:t>
            </a:r>
            <a:r>
              <a:rPr lang="ru-RU" sz="2800" b="1" dirty="0">
                <a:latin typeface="Times New Roman" panose="02020603050405020304" pitchFamily="18" charset="0"/>
                <a:ea typeface="Calibri" panose="020F0502020204030204" pitchFamily="34" charset="0"/>
                <a:cs typeface="Times New Roman" panose="02020603050405020304" pitchFamily="18" charset="0"/>
              </a:rPr>
              <a:t>. До этого времени широко употреблялось слово «</a:t>
            </a:r>
            <a:r>
              <a:rPr lang="ru-RU" sz="2800" b="1" dirty="0" err="1">
                <a:latin typeface="Times New Roman" panose="02020603050405020304" pitchFamily="18" charset="0"/>
                <a:ea typeface="Calibri" panose="020F0502020204030204" pitchFamily="34" charset="0"/>
                <a:cs typeface="Times New Roman" panose="02020603050405020304" pitchFamily="18" charset="0"/>
              </a:rPr>
              <a:t>басень</a:t>
            </a:r>
            <a:r>
              <a:rPr lang="ru-RU" sz="2800" b="1" dirty="0">
                <a:latin typeface="Times New Roman" panose="02020603050405020304" pitchFamily="18" charset="0"/>
                <a:ea typeface="Calibri" panose="020F0502020204030204" pitchFamily="34" charset="0"/>
                <a:cs typeface="Times New Roman" panose="02020603050405020304" pitchFamily="18" charset="0"/>
              </a:rPr>
              <a:t>», производное от слова «баять», то есть рассказывать. Первый сборник русских народных сказок появился в XVIII веке, и включал в себя такие произведения, как «Сказка о воре </a:t>
            </a:r>
            <a:r>
              <a:rPr lang="ru-RU" sz="2800" b="1" dirty="0" err="1">
                <a:latin typeface="Times New Roman" panose="02020603050405020304" pitchFamily="18" charset="0"/>
                <a:ea typeface="Calibri" panose="020F0502020204030204" pitchFamily="34" charset="0"/>
                <a:cs typeface="Times New Roman" panose="02020603050405020304" pitchFamily="18" charset="0"/>
              </a:rPr>
              <a:t>Тимашке</a:t>
            </a:r>
            <a:r>
              <a:rPr lang="ru-RU" sz="2800" b="1" dirty="0">
                <a:latin typeface="Times New Roman" panose="02020603050405020304" pitchFamily="18" charset="0"/>
                <a:ea typeface="Calibri" panose="020F0502020204030204" pitchFamily="34" charset="0"/>
                <a:cs typeface="Times New Roman" panose="02020603050405020304" pitchFamily="18" charset="0"/>
              </a:rPr>
              <a:t>», «Сказка о цыгане». </a:t>
            </a:r>
          </a:p>
        </p:txBody>
      </p:sp>
    </p:spTree>
    <p:extLst>
      <p:ext uri="{BB962C8B-B14F-4D97-AF65-F5344CB8AC3E}">
        <p14:creationId xmlns:p14="http://schemas.microsoft.com/office/powerpoint/2010/main" val="2356486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919603" y="901057"/>
            <a:ext cx="8852606" cy="4401205"/>
          </a:xfrm>
          <a:prstGeom prst="rect">
            <a:avLst/>
          </a:prstGeom>
        </p:spPr>
        <p:txBody>
          <a:bodyPr wrap="square">
            <a:spAutoFit/>
          </a:bodyPr>
          <a:lstStyle/>
          <a:p>
            <a:pPr algn="ctr"/>
            <a:r>
              <a:rPr lang="ru-RU" sz="2800" b="1" dirty="0">
                <a:latin typeface="Times New Roman" panose="02020603050405020304" pitchFamily="18" charset="0"/>
                <a:ea typeface="Calibri" panose="020F0502020204030204" pitchFamily="34" charset="0"/>
                <a:cs typeface="Times New Roman" panose="02020603050405020304" pitchFamily="18" charset="0"/>
              </a:rPr>
              <a:t>В.И. Даль в своем словаре трактует термин «сказка» как "вымышленный рассказ, небывалую и даже несбыточную повесть, сказание" и приводит ряд народных пословиц и поговорок, связанных с этим видом народного творчества, например знаменитую «ни в сказке сказать, ни пером описать». Это характеризует сказку как нечто поучительное, но в тоже время невероятное, рассказ о том, чего не может произойти на самом деле, но из которого каждый может извлечь определенный урок. </a:t>
            </a:r>
          </a:p>
        </p:txBody>
      </p:sp>
    </p:spTree>
    <p:extLst>
      <p:ext uri="{BB962C8B-B14F-4D97-AF65-F5344CB8AC3E}">
        <p14:creationId xmlns:p14="http://schemas.microsoft.com/office/powerpoint/2010/main" val="718128685"/>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130</TotalTime>
  <Words>365</Words>
  <Application>Microsoft Office PowerPoint</Application>
  <PresentationFormat>Произвольный</PresentationFormat>
  <Paragraphs>28</Paragraphs>
  <Slides>9</Slides>
  <Notes>9</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9</vt:i4>
      </vt:variant>
    </vt:vector>
  </HeadingPairs>
  <TitlesOfParts>
    <vt:vector size="17" baseType="lpstr">
      <vt:lpstr>Arial</vt:lpstr>
      <vt:lpstr>Calibri</vt:lpstr>
      <vt:lpstr>Calibri Light</vt:lpstr>
      <vt:lpstr>Roboto</vt:lpstr>
      <vt:lpstr>Times New Roman</vt:lpstr>
      <vt:lpstr>Trebuchet MS</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23</cp:revision>
  <dcterms:created xsi:type="dcterms:W3CDTF">2020-02-14T12:36:01Z</dcterms:created>
  <dcterms:modified xsi:type="dcterms:W3CDTF">2021-06-09T06:20:47Z</dcterms:modified>
</cp:coreProperties>
</file>