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7"/>
  </p:notesMasterIdLst>
  <p:sldIdLst>
    <p:sldId id="256" r:id="rId2"/>
    <p:sldId id="269" r:id="rId3"/>
    <p:sldId id="265" r:id="rId4"/>
    <p:sldId id="264" r:id="rId5"/>
    <p:sldId id="271" r:id="rId6"/>
    <p:sldId id="267" r:id="rId7"/>
    <p:sldId id="259" r:id="rId8"/>
    <p:sldId id="261" r:id="rId9"/>
    <p:sldId id="262" r:id="rId10"/>
    <p:sldId id="263" r:id="rId11"/>
    <p:sldId id="268" r:id="rId12"/>
    <p:sldId id="270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539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5" autoAdjust="0"/>
    <p:restoredTop sz="94660"/>
  </p:normalViewPr>
  <p:slideViewPr>
    <p:cSldViewPr>
      <p:cViewPr varScale="1">
        <p:scale>
          <a:sx n="65" d="100"/>
          <a:sy n="65" d="100"/>
        </p:scale>
        <p:origin x="-130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5th Form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Mobile phone</c:v>
                </c:pt>
                <c:pt idx="1">
                  <c:v>Laptop</c:v>
                </c:pt>
                <c:pt idx="2">
                  <c:v>Tablet</c:v>
                </c:pt>
                <c:pt idx="3">
                  <c:v>Ipod</c:v>
                </c:pt>
                <c:pt idx="4">
                  <c:v>PMP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74</c:v>
                </c:pt>
                <c:pt idx="1">
                  <c:v>51</c:v>
                </c:pt>
                <c:pt idx="2">
                  <c:v>42</c:v>
                </c:pt>
                <c:pt idx="3">
                  <c:v>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9th Form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Mobile phone</c:v>
                </c:pt>
                <c:pt idx="1">
                  <c:v>Laptop</c:v>
                </c:pt>
                <c:pt idx="2">
                  <c:v>Tablet</c:v>
                </c:pt>
                <c:pt idx="3">
                  <c:v>Ipod</c:v>
                </c:pt>
                <c:pt idx="4">
                  <c:v>PMP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72</c:v>
                </c:pt>
                <c:pt idx="1">
                  <c:v>42</c:v>
                </c:pt>
                <c:pt idx="2">
                  <c:v>32</c:v>
                </c:pt>
                <c:pt idx="3">
                  <c:v>27</c:v>
                </c:pt>
                <c:pt idx="4">
                  <c:v>29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11th Form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Mobile phone</c:v>
                </c:pt>
                <c:pt idx="1">
                  <c:v>Laptop</c:v>
                </c:pt>
                <c:pt idx="2">
                  <c:v>Tablet</c:v>
                </c:pt>
                <c:pt idx="3">
                  <c:v>Ipod</c:v>
                </c:pt>
                <c:pt idx="4">
                  <c:v>PMP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61</c:v>
                </c:pt>
                <c:pt idx="1">
                  <c:v>50</c:v>
                </c:pt>
                <c:pt idx="2">
                  <c:v>40</c:v>
                </c:pt>
                <c:pt idx="3">
                  <c:v>57</c:v>
                </c:pt>
                <c:pt idx="4">
                  <c:v>33</c:v>
                </c:pt>
              </c:numCache>
            </c:numRef>
          </c:val>
        </c:ser>
        <c:axId val="161584256"/>
        <c:axId val="163368960"/>
      </c:barChart>
      <c:catAx>
        <c:axId val="161584256"/>
        <c:scaling>
          <c:orientation val="minMax"/>
        </c:scaling>
        <c:axPos val="b"/>
        <c:tickLblPos val="nextTo"/>
        <c:crossAx val="163368960"/>
        <c:crosses val="autoZero"/>
        <c:auto val="1"/>
        <c:lblAlgn val="ctr"/>
        <c:lblOffset val="100"/>
      </c:catAx>
      <c:valAx>
        <c:axId val="163368960"/>
        <c:scaling>
          <c:orientation val="minMax"/>
          <c:max val="100"/>
        </c:scaling>
        <c:axPos val="l"/>
        <c:majorGridlines/>
        <c:numFmt formatCode="General" sourceLinked="0"/>
        <c:tickLblPos val="nextTo"/>
        <c:crossAx val="161584256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61A292-C263-4EB6-9620-41A045C13931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52D90-250D-4FF4-858D-778689C103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5142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52D90-250D-4FF4-858D-778689C103B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med">
    <p:fad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obile_technolog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shade val="40000"/>
                <a:satMod val="15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Social and health problems of mobile technology addiction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/>
              <a:t>PROJECT</a:t>
            </a:r>
            <a:endParaRPr lang="ru-RU" sz="28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How people feel about using technologies  </a:t>
            </a:r>
            <a:endParaRPr lang="ru-RU" b="1" dirty="0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6072198" y="1785926"/>
            <a:ext cx="2328850" cy="50006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Form: 12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6072198" y="2857496"/>
            <a:ext cx="2328850" cy="50006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Form: 8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6072198" y="3929066"/>
            <a:ext cx="2328850" cy="50006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 fontScale="925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Form: 10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071538" y="4857760"/>
            <a:ext cx="1357322" cy="1285884"/>
            <a:chOff x="1071538" y="5072074"/>
            <a:chExt cx="1357322" cy="1285884"/>
          </a:xfrm>
          <a:solidFill>
            <a:schemeClr val="tx1">
              <a:lumMod val="85000"/>
            </a:schemeClr>
          </a:solidFill>
        </p:grpSpPr>
        <p:sp>
          <p:nvSpPr>
            <p:cNvPr id="15" name="Овал 14"/>
            <p:cNvSpPr/>
            <p:nvPr/>
          </p:nvSpPr>
          <p:spPr>
            <a:xfrm>
              <a:off x="1071538" y="5072074"/>
              <a:ext cx="1357322" cy="128588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Полилиния 24"/>
            <p:cNvSpPr/>
            <p:nvPr/>
          </p:nvSpPr>
          <p:spPr>
            <a:xfrm rot="20900995">
              <a:off x="1343608" y="5898503"/>
              <a:ext cx="816428" cy="183502"/>
            </a:xfrm>
            <a:custGeom>
              <a:avLst/>
              <a:gdLst>
                <a:gd name="connsiteX0" fmla="*/ 0 w 816428"/>
                <a:gd name="connsiteY0" fmla="*/ 73089 h 183502"/>
                <a:gd name="connsiteX1" fmla="*/ 149290 w 816428"/>
                <a:gd name="connsiteY1" fmla="*/ 7775 h 183502"/>
                <a:gd name="connsiteX2" fmla="*/ 270588 w 816428"/>
                <a:gd name="connsiteY2" fmla="*/ 119742 h 183502"/>
                <a:gd name="connsiteX3" fmla="*/ 391886 w 816428"/>
                <a:gd name="connsiteY3" fmla="*/ 54428 h 183502"/>
                <a:gd name="connsiteX4" fmla="*/ 522514 w 816428"/>
                <a:gd name="connsiteY4" fmla="*/ 175726 h 183502"/>
                <a:gd name="connsiteX5" fmla="*/ 662474 w 816428"/>
                <a:gd name="connsiteY5" fmla="*/ 101081 h 183502"/>
                <a:gd name="connsiteX6" fmla="*/ 793102 w 816428"/>
                <a:gd name="connsiteY6" fmla="*/ 166395 h 183502"/>
                <a:gd name="connsiteX7" fmla="*/ 802433 w 816428"/>
                <a:gd name="connsiteY7" fmla="*/ 175726 h 183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6428" h="183502">
                  <a:moveTo>
                    <a:pt x="0" y="73089"/>
                  </a:moveTo>
                  <a:cubicBezTo>
                    <a:pt x="52096" y="36544"/>
                    <a:pt x="104192" y="0"/>
                    <a:pt x="149290" y="7775"/>
                  </a:cubicBezTo>
                  <a:cubicBezTo>
                    <a:pt x="194388" y="15551"/>
                    <a:pt x="230155" y="111967"/>
                    <a:pt x="270588" y="119742"/>
                  </a:cubicBezTo>
                  <a:cubicBezTo>
                    <a:pt x="311021" y="127517"/>
                    <a:pt x="349898" y="45097"/>
                    <a:pt x="391886" y="54428"/>
                  </a:cubicBezTo>
                  <a:cubicBezTo>
                    <a:pt x="433874" y="63759"/>
                    <a:pt x="477416" y="167951"/>
                    <a:pt x="522514" y="175726"/>
                  </a:cubicBezTo>
                  <a:cubicBezTo>
                    <a:pt x="567612" y="183502"/>
                    <a:pt x="617376" y="102636"/>
                    <a:pt x="662474" y="101081"/>
                  </a:cubicBezTo>
                  <a:cubicBezTo>
                    <a:pt x="707572" y="99526"/>
                    <a:pt x="769776" y="153954"/>
                    <a:pt x="793102" y="166395"/>
                  </a:cubicBezTo>
                  <a:cubicBezTo>
                    <a:pt x="816428" y="178836"/>
                    <a:pt x="809430" y="177281"/>
                    <a:pt x="802433" y="175726"/>
                  </a:cubicBezTo>
                </a:path>
              </a:pathLst>
            </a:custGeom>
            <a:grpFill/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1428728" y="5500702"/>
              <a:ext cx="142876" cy="142876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1857356" y="5500702"/>
              <a:ext cx="142876" cy="142876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3786182" y="4857760"/>
            <a:ext cx="1357322" cy="1285884"/>
            <a:chOff x="3714744" y="5143512"/>
            <a:chExt cx="1357322" cy="1285884"/>
          </a:xfrm>
          <a:solidFill>
            <a:schemeClr val="tx1">
              <a:lumMod val="85000"/>
            </a:schemeClr>
          </a:solidFill>
        </p:grpSpPr>
        <p:sp>
          <p:nvSpPr>
            <p:cNvPr id="28" name="Овал 27"/>
            <p:cNvSpPr/>
            <p:nvPr/>
          </p:nvSpPr>
          <p:spPr>
            <a:xfrm>
              <a:off x="3714744" y="5143512"/>
              <a:ext cx="1357322" cy="128588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4071934" y="5572140"/>
              <a:ext cx="142876" cy="142876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500562" y="5572140"/>
              <a:ext cx="142876" cy="142876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Дуга 30"/>
            <p:cNvSpPr/>
            <p:nvPr/>
          </p:nvSpPr>
          <p:spPr>
            <a:xfrm rot="7888871">
              <a:off x="3902903" y="5260233"/>
              <a:ext cx="914400" cy="914400"/>
            </a:xfrm>
            <a:prstGeom prst="arc">
              <a:avLst/>
            </a:prstGeom>
            <a:grpFill/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643702" y="4857760"/>
            <a:ext cx="1357322" cy="1285884"/>
            <a:chOff x="6786578" y="5143512"/>
            <a:chExt cx="1357322" cy="1285884"/>
          </a:xfrm>
          <a:solidFill>
            <a:schemeClr val="tx1">
              <a:lumMod val="85000"/>
            </a:schemeClr>
          </a:solidFill>
        </p:grpSpPr>
        <p:sp>
          <p:nvSpPr>
            <p:cNvPr id="17" name="Овал 16"/>
            <p:cNvSpPr/>
            <p:nvPr/>
          </p:nvSpPr>
          <p:spPr>
            <a:xfrm>
              <a:off x="6786578" y="5143512"/>
              <a:ext cx="1357322" cy="1285884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7215206" y="5572140"/>
              <a:ext cx="142876" cy="142876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7643834" y="5572140"/>
              <a:ext cx="142876" cy="142876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>
            <a:xfrm>
              <a:off x="7215206" y="6072206"/>
              <a:ext cx="571504" cy="0"/>
            </a:xfrm>
            <a:prstGeom prst="line">
              <a:avLst/>
            </a:prstGeom>
            <a:grpFill/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Содержимое 2"/>
          <p:cNvSpPr txBox="1">
            <a:spLocks/>
          </p:cNvSpPr>
          <p:nvPr/>
        </p:nvSpPr>
        <p:spPr>
          <a:xfrm>
            <a:off x="500034" y="2857496"/>
            <a:ext cx="2328850" cy="50006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Form: 1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Содержимое 2"/>
          <p:cNvSpPr txBox="1">
            <a:spLocks/>
          </p:cNvSpPr>
          <p:nvPr/>
        </p:nvSpPr>
        <p:spPr>
          <a:xfrm>
            <a:off x="500034" y="3929066"/>
            <a:ext cx="2328850" cy="50006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Form: 1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Содержимое 2"/>
          <p:cNvSpPr txBox="1">
            <a:spLocks/>
          </p:cNvSpPr>
          <p:nvPr/>
        </p:nvSpPr>
        <p:spPr>
          <a:xfrm>
            <a:off x="3286116" y="3929066"/>
            <a:ext cx="2328850" cy="50006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 fontScale="925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Form: 12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Содержимое 2"/>
          <p:cNvSpPr txBox="1">
            <a:spLocks/>
          </p:cNvSpPr>
          <p:nvPr/>
        </p:nvSpPr>
        <p:spPr>
          <a:xfrm>
            <a:off x="3286116" y="2857496"/>
            <a:ext cx="2328850" cy="50006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Form: 14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Содержимое 2"/>
          <p:cNvSpPr txBox="1">
            <a:spLocks/>
          </p:cNvSpPr>
          <p:nvPr/>
        </p:nvSpPr>
        <p:spPr>
          <a:xfrm>
            <a:off x="3286116" y="1785926"/>
            <a:ext cx="2328850" cy="50006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Form: 10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Содержимое 2"/>
          <p:cNvSpPr txBox="1">
            <a:spLocks/>
          </p:cNvSpPr>
          <p:nvPr/>
        </p:nvSpPr>
        <p:spPr>
          <a:xfrm>
            <a:off x="500034" y="1785926"/>
            <a:ext cx="2328850" cy="500066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/>
          </a:bodyPr>
          <a:lstStyle/>
          <a:p>
            <a:pPr marL="420624" marR="0" lvl="0" indent="-38404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lang="en-US" sz="2400" dirty="0" smtClean="0"/>
              <a:t>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Form: 1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 animBg="1"/>
      <p:bldP spid="12" grpId="0" animBg="1"/>
      <p:bldP spid="36" grpId="0" animBg="1"/>
      <p:bldP spid="42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Possible health problems gained from it: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4546848" cy="7263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Eyesight problems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3643314"/>
            <a:ext cx="2497460" cy="24974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2" descr="http://www.brandbuildercompany.com/blog/wp-content/uploads/2012/02/clip_image003-279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071810"/>
            <a:ext cx="2896811" cy="3114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500034" y="2500306"/>
            <a:ext cx="4546848" cy="7263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en-US" sz="3600" dirty="0" smtClean="0"/>
              <a:t>Nomophobia</a:t>
            </a:r>
            <a:endParaRPr lang="ru-RU" sz="3600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50534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Other problems: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Constantly checks notifications</a:t>
            </a:r>
          </a:p>
          <a:p>
            <a:r>
              <a:rPr lang="en-US" dirty="0" smtClean="0"/>
              <a:t>Not enough hours of sleep</a:t>
            </a:r>
          </a:p>
          <a:p>
            <a:r>
              <a:rPr lang="en-US" dirty="0" smtClean="0"/>
              <a:t>No interest in other activities</a:t>
            </a:r>
          </a:p>
          <a:p>
            <a:r>
              <a:rPr lang="en-US" dirty="0" smtClean="0"/>
              <a:t>Annoyed when not online</a:t>
            </a:r>
            <a:endParaRPr lang="ru-RU" dirty="0"/>
          </a:p>
        </p:txBody>
      </p:sp>
      <p:pic>
        <p:nvPicPr>
          <p:cNvPr id="1026" name="Picture 2" descr="http://123englishnow.files.wordpress.com/2011/10/anxiou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4000504"/>
            <a:ext cx="2444016" cy="22145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What to do to not get addicted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484784"/>
            <a:ext cx="3034680" cy="892696"/>
          </a:xfrm>
        </p:spPr>
        <p:txBody>
          <a:bodyPr>
            <a:normAutofit fontScale="92500" lnSpcReduction="10000"/>
          </a:bodyPr>
          <a:lstStyle/>
          <a:p>
            <a:pPr marL="36576" indent="0" algn="ctr">
              <a:buNone/>
            </a:pPr>
            <a:r>
              <a:rPr lang="en-US" dirty="0" smtClean="0"/>
              <a:t>Spend more time outside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910644" y="4941168"/>
            <a:ext cx="3034680" cy="892696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 2"/>
              <a:buNone/>
            </a:pPr>
            <a:r>
              <a:rPr lang="en-US" dirty="0" smtClean="0"/>
              <a:t>The world isn’t going to end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109320" y="3140968"/>
            <a:ext cx="3034680" cy="892696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 2"/>
              <a:buNone/>
            </a:pPr>
            <a:r>
              <a:rPr lang="en-US" dirty="0" smtClean="0"/>
              <a:t>Spend more time on schoolwork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-156213" y="3193182"/>
            <a:ext cx="3034680" cy="89269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Wingdings 2"/>
              <a:buNone/>
            </a:pPr>
            <a:r>
              <a:rPr lang="en-US" dirty="0" smtClean="0"/>
              <a:t>Join sports </a:t>
            </a:r>
          </a:p>
          <a:p>
            <a:pPr marL="36576" indent="0" algn="ctr">
              <a:buFont typeface="Wingdings 2"/>
              <a:buNone/>
            </a:pPr>
            <a:r>
              <a:rPr lang="en-US" dirty="0" smtClean="0"/>
              <a:t>clubs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05389"/>
            <a:ext cx="3168352" cy="19638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10789835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7467600" cy="111442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As kids get older the increase in mobile technology usage rises</a:t>
            </a:r>
          </a:p>
          <a:p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http://ljhookermandurah.files.wordpress.com/2012/02/growth20chart20arrow20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286124"/>
            <a:ext cx="2862099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1214414" y="1714488"/>
            <a:ext cx="6429420" cy="92869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Problems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begin to develop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00" name="Picture 4" descr="http://omnitechsupportripoff.com/wp-content/uploads/2013/03/Microsoft-proble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857496"/>
            <a:ext cx="2827983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000232" y="1714488"/>
            <a:ext cx="47149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Signs of addiction arise</a:t>
            </a:r>
            <a:endParaRPr lang="ru-RU" sz="3000" dirty="0"/>
          </a:p>
        </p:txBody>
      </p:sp>
      <p:pic>
        <p:nvPicPr>
          <p:cNvPr id="4102" name="Picture 6" descr="http://www.futurehealth1.com/user_images/addiction_monste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3071810"/>
            <a:ext cx="4576766" cy="2865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5" grpId="0"/>
      <p:bldP spid="5" grpId="1"/>
      <p:bldP spid="8" grpId="0"/>
      <p:bldP spid="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7467600" cy="4525963"/>
          </a:xfrm>
        </p:spPr>
        <p:txBody>
          <a:bodyPr/>
          <a:lstStyle/>
          <a:p>
            <a:r>
              <a:rPr lang="en-US" dirty="0" smtClean="0"/>
              <a:t>http://www.kff.org/entmedia/entmedia012010nr.cfm</a:t>
            </a:r>
          </a:p>
          <a:p>
            <a:r>
              <a:rPr lang="en-US" dirty="0" smtClean="0"/>
              <a:t>http://en.wikipedia.org/wiki/Mobile_technology</a:t>
            </a:r>
            <a:endParaRPr lang="en-US" dirty="0" smtClean="0">
              <a:hlinkClick r:id="rId3"/>
            </a:endParaRPr>
          </a:p>
          <a:p>
            <a:r>
              <a:rPr lang="ru-RU" dirty="0"/>
              <a:t>http://www.ikeepsafe.org/be-a-pro/balance/too-much-time-online/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Goal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 out how addicted </a:t>
            </a:r>
            <a:r>
              <a:rPr lang="en-US" dirty="0" smtClean="0"/>
              <a:t>teenagers </a:t>
            </a:r>
            <a:r>
              <a:rPr lang="en-US" dirty="0"/>
              <a:t>are </a:t>
            </a:r>
            <a:r>
              <a:rPr lang="en-US" dirty="0" smtClean="0"/>
              <a:t>to mobile technologies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73745"/>
            <a:ext cx="4361785" cy="28460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319222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1143000"/>
          </a:xfrm>
        </p:spPr>
        <p:txBody>
          <a:bodyPr>
            <a:normAutofit/>
          </a:bodyPr>
          <a:lstStyle/>
          <a:p>
            <a:r>
              <a:rPr lang="en-US" dirty="0"/>
              <a:t>What is “mobile technology</a:t>
            </a:r>
            <a:r>
              <a:rPr lang="en-US" dirty="0" smtClean="0"/>
              <a:t>”?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500174"/>
            <a:ext cx="1928826" cy="50006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Smartphone</a:t>
            </a:r>
            <a:endParaRPr lang="ru-RU" sz="24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714480" y="4071942"/>
            <a:ext cx="1071570" cy="42862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2400" dirty="0" smtClean="0"/>
              <a:t>Tablet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00562" y="1500174"/>
            <a:ext cx="3357586" cy="5000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2400" dirty="0" smtClean="0"/>
              <a:t>Portable media device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572132" y="4071942"/>
            <a:ext cx="1285884" cy="50006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Laptop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Рисунок 11" descr="nexus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071678"/>
            <a:ext cx="1717785" cy="1928826"/>
          </a:xfrm>
          <a:prstGeom prst="rect">
            <a:avLst/>
          </a:prstGeom>
        </p:spPr>
      </p:pic>
      <p:pic>
        <p:nvPicPr>
          <p:cNvPr id="15" name="Рисунок 14" descr="nexus 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4572008"/>
            <a:ext cx="2611416" cy="1787528"/>
          </a:xfrm>
          <a:prstGeom prst="rect">
            <a:avLst/>
          </a:prstGeom>
        </p:spPr>
      </p:pic>
      <p:pic>
        <p:nvPicPr>
          <p:cNvPr id="17" name="Рисунок 16" descr="iPodTouch5thGenerationBlack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2071678"/>
            <a:ext cx="1857388" cy="1857388"/>
          </a:xfrm>
          <a:prstGeom prst="rect">
            <a:avLst/>
          </a:prstGeom>
        </p:spPr>
      </p:pic>
      <p:pic>
        <p:nvPicPr>
          <p:cNvPr id="18" name="Рисунок 17" descr="lapto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4286256"/>
            <a:ext cx="2571768" cy="257176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Why kids prefer using it: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757610" cy="275749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It’s portable</a:t>
            </a:r>
          </a:p>
          <a:p>
            <a:r>
              <a:rPr lang="en-US" sz="3200" dirty="0" smtClean="0"/>
              <a:t>Always online</a:t>
            </a:r>
          </a:p>
          <a:p>
            <a:r>
              <a:rPr lang="en-US" sz="3200" dirty="0" smtClean="0"/>
              <a:t>Quick and easy</a:t>
            </a:r>
          </a:p>
          <a:p>
            <a:r>
              <a:rPr lang="en-US" sz="3200" dirty="0" smtClean="0"/>
              <a:t>Helpful</a:t>
            </a:r>
            <a:endParaRPr lang="ru-RU" sz="3200" dirty="0"/>
          </a:p>
        </p:txBody>
      </p:sp>
      <p:pic>
        <p:nvPicPr>
          <p:cNvPr id="2050" name="Picture 2" descr="http://sweet-potatopie.com/wp-content/uploads/2009/01/easy-but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786190"/>
            <a:ext cx="3115703" cy="23367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do teens get addicted?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interested in social networks</a:t>
            </a:r>
          </a:p>
          <a:p>
            <a:r>
              <a:rPr lang="en-US" dirty="0" smtClean="0"/>
              <a:t>Great mobility</a:t>
            </a:r>
          </a:p>
          <a:p>
            <a:r>
              <a:rPr lang="en-US" dirty="0"/>
              <a:t>C</a:t>
            </a:r>
            <a:r>
              <a:rPr lang="en-US" dirty="0" smtClean="0"/>
              <a:t>omfortable to use</a:t>
            </a:r>
            <a:endParaRPr lang="ru-RU" dirty="0" smtClean="0"/>
          </a:p>
          <a:p>
            <a:r>
              <a:rPr lang="en-US" dirty="0" smtClean="0"/>
              <a:t>Virtual escape</a:t>
            </a:r>
            <a:endParaRPr lang="ru-RU" dirty="0"/>
          </a:p>
        </p:txBody>
      </p:sp>
      <p:pic>
        <p:nvPicPr>
          <p:cNvPr id="4" name="Picture 2" descr="http://www.cellphoneratecalculator.com/ufiles/27/image/590_banner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933056"/>
            <a:ext cx="6391270" cy="2570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840339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146250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/>
              <a:t>My Questionnaire results</a:t>
            </a:r>
            <a:endParaRPr lang="ru-RU" sz="6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75059"/>
            <a:ext cx="476250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8188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Order of Importance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60363162"/>
              </p:ext>
            </p:extLst>
          </p:nvPr>
        </p:nvGraphicFramePr>
        <p:xfrm>
          <a:off x="457200" y="1600200"/>
          <a:ext cx="7467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Aim of using technologies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2786082" cy="2500330"/>
          </a:xfrm>
          <a:ln w="25400" cmpd="sng">
            <a:noFill/>
          </a:ln>
        </p:spPr>
        <p:txBody>
          <a:bodyPr/>
          <a:lstStyle/>
          <a:p>
            <a:pPr>
              <a:buNone/>
            </a:pPr>
            <a:r>
              <a:rPr lang="en-US" sz="2800" dirty="0" smtClean="0"/>
              <a:t>To study: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5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Form: 16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9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Form: 13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11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Form: 11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071802" y="2857496"/>
            <a:ext cx="2757478" cy="25717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3000" dirty="0" smtClean="0"/>
              <a:t>To entertain: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lang="en-US" sz="3000" dirty="0" smtClean="0"/>
              <a:t>5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 Form: 21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lang="en-US" sz="3000" dirty="0" smtClean="0"/>
              <a:t>9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 Form: 14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lang="en-US" sz="3000" dirty="0" smtClean="0"/>
              <a:t>11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 Form: 6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886456" y="4286232"/>
            <a:ext cx="3257544" cy="25717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3000" dirty="0" smtClean="0"/>
              <a:t>To communicate: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en-US" sz="3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Form: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23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lang="en-US" sz="3000" baseline="0" dirty="0" smtClean="0"/>
              <a:t>9</a:t>
            </a:r>
            <a:r>
              <a:rPr lang="en-US" sz="3000" baseline="30000" dirty="0" smtClean="0"/>
              <a:t>th</a:t>
            </a:r>
            <a:r>
              <a:rPr lang="en-US" sz="3000" baseline="0" dirty="0" smtClean="0"/>
              <a:t> Form: 12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tabLst/>
              <a:defRPr/>
            </a:pPr>
            <a:r>
              <a:rPr lang="en-US" sz="3000" dirty="0" smtClean="0"/>
              <a:t>11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 Form: 18</a:t>
            </a:r>
            <a:endParaRPr lang="en-US" sz="3000" baseline="0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§"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Time spent on mobile technologies per day</a:t>
            </a:r>
            <a:endParaRPr lang="ru-RU" b="1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642910" y="2285992"/>
          <a:ext cx="7686702" cy="290037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81117"/>
                <a:gridCol w="1281117"/>
                <a:gridCol w="1281117"/>
                <a:gridCol w="1281117"/>
                <a:gridCol w="1281117"/>
                <a:gridCol w="1281117"/>
              </a:tblGrid>
              <a:tr h="1308438">
                <a:tc>
                  <a:txBody>
                    <a:bodyPr/>
                    <a:lstStyle/>
                    <a:p>
                      <a:r>
                        <a:rPr lang="en-US" dirty="0" smtClean="0"/>
                        <a:t>Forms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 than</a:t>
                      </a:r>
                      <a:r>
                        <a:rPr lang="en-US" baseline="0" dirty="0" smtClean="0"/>
                        <a:t> 1 hour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1 - 2 hours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– 3 hours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 than 3 hours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 than 5 hours</a:t>
                      </a:r>
                      <a:endParaRPr lang="ru-RU" dirty="0"/>
                    </a:p>
                  </a:txBody>
                  <a:tcPr/>
                </a:tc>
              </a:tr>
              <a:tr h="530644">
                <a:tc>
                  <a:txBody>
                    <a:bodyPr/>
                    <a:lstStyle/>
                    <a:p>
                      <a:r>
                        <a:rPr lang="en-US" dirty="0" smtClean="0"/>
                        <a:t>5th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530644">
                <a:tc>
                  <a:txBody>
                    <a:bodyPr/>
                    <a:lstStyle/>
                    <a:p>
                      <a:r>
                        <a:rPr lang="en-US" dirty="0" smtClean="0"/>
                        <a:t>9th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530644">
                <a:tc>
                  <a:txBody>
                    <a:bodyPr/>
                    <a:lstStyle/>
                    <a:p>
                      <a:r>
                        <a:rPr lang="en-US" dirty="0" smtClean="0"/>
                        <a:t>11th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487</TotalTime>
  <Words>293</Words>
  <Application>Microsoft Office PowerPoint</Application>
  <PresentationFormat>Экран (4:3)</PresentationFormat>
  <Paragraphs>92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Техническая</vt:lpstr>
      <vt:lpstr>Social and health problems of mobile technology addiction  </vt:lpstr>
      <vt:lpstr>Goal</vt:lpstr>
      <vt:lpstr>What is “mobile technology”?</vt:lpstr>
      <vt:lpstr>Why kids prefer using it:</vt:lpstr>
      <vt:lpstr>Why do teens get addicted?</vt:lpstr>
      <vt:lpstr>My Questionnaire results</vt:lpstr>
      <vt:lpstr>Order of Importance</vt:lpstr>
      <vt:lpstr>Aim of using technologies</vt:lpstr>
      <vt:lpstr>Time spent on mobile technologies per day</vt:lpstr>
      <vt:lpstr>How people feel about using technologies  </vt:lpstr>
      <vt:lpstr>Possible health problems gained from it:</vt:lpstr>
      <vt:lpstr>Other problems: </vt:lpstr>
      <vt:lpstr>What to do to not get addicted</vt:lpstr>
      <vt:lpstr>Conclusion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Addictive is mobile technology?  </dc:title>
  <dc:creator>Oleg</dc:creator>
  <cp:lastModifiedBy>Admin</cp:lastModifiedBy>
  <cp:revision>96</cp:revision>
  <dcterms:created xsi:type="dcterms:W3CDTF">2013-02-18T15:21:28Z</dcterms:created>
  <dcterms:modified xsi:type="dcterms:W3CDTF">2021-06-09T13:48:33Z</dcterms:modified>
</cp:coreProperties>
</file>