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Default Extension="docx" ContentType="application/vnd.openxmlformats-officedocument.wordprocessingml.document"/>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Masters/slideMaster7.xml" ContentType="application/vnd.openxmlformats-officedocument.presentationml.slideMaster+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80" r:id="rId2"/>
    <p:sldMasterId id="2147483852" r:id="rId3"/>
    <p:sldMasterId id="2147484068" r:id="rId4"/>
    <p:sldMasterId id="2147484080" r:id="rId5"/>
    <p:sldMasterId id="2147484092" r:id="rId6"/>
    <p:sldMasterId id="2147484116" r:id="rId7"/>
  </p:sldMasterIdLst>
  <p:notesMasterIdLst>
    <p:notesMasterId r:id="rId26"/>
  </p:notesMasterIdLst>
  <p:sldIdLst>
    <p:sldId id="269" r:id="rId8"/>
    <p:sldId id="274" r:id="rId9"/>
    <p:sldId id="256" r:id="rId10"/>
    <p:sldId id="270" r:id="rId11"/>
    <p:sldId id="277" r:id="rId12"/>
    <p:sldId id="276" r:id="rId13"/>
    <p:sldId id="273" r:id="rId14"/>
    <p:sldId id="257" r:id="rId15"/>
    <p:sldId id="258" r:id="rId16"/>
    <p:sldId id="259" r:id="rId17"/>
    <p:sldId id="260" r:id="rId18"/>
    <p:sldId id="261" r:id="rId19"/>
    <p:sldId id="262" r:id="rId20"/>
    <p:sldId id="263" r:id="rId21"/>
    <p:sldId id="275" r:id="rId22"/>
    <p:sldId id="264" r:id="rId23"/>
    <p:sldId id="265" r:id="rId24"/>
    <p:sldId id="268"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013" autoAdjust="0"/>
    <p:restoredTop sz="51034" autoAdjust="0"/>
  </p:normalViewPr>
  <p:slideViewPr>
    <p:cSldViewPr>
      <p:cViewPr>
        <p:scale>
          <a:sx n="70" d="100"/>
          <a:sy n="70" d="100"/>
        </p:scale>
        <p:origin x="-1368" y="-1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0E8E4F-45CC-4F67-A6B0-EBC012DDADFF}" type="datetimeFigureOut">
              <a:rPr lang="ru-RU" smtClean="0"/>
              <a:pPr/>
              <a:t>09.06.2021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611729-915A-4915-8256-2B3F9DAAC4E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9611729-915A-4915-8256-2B3F9DAAC4EF}"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9611729-915A-4915-8256-2B3F9DAAC4EF}"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C52E5EE-D1EC-413D-9C26-29350204002D}" type="datetimeFigureOut">
              <a:rPr lang="ru-RU" smtClean="0"/>
              <a:pPr/>
              <a:t>09.06.2021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15D9C0F-48F5-4E08-9CA2-C02E9D1FED2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15D9C0F-48F5-4E08-9CA2-C02E9D1FED2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3C52E5EE-D1EC-413D-9C26-29350204002D}" type="datetimeFigureOut">
              <a:rPr lang="ru-RU" smtClean="0"/>
              <a:pPr/>
              <a:t>09.06.2021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15D9C0F-48F5-4E08-9CA2-C02E9D1FED27}"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C52E5EE-D1EC-413D-9C26-29350204002D}" type="datetimeFigureOut">
              <a:rPr lang="ru-RU" smtClean="0"/>
              <a:pPr/>
              <a:t>09.06.2021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15D9C0F-48F5-4E08-9CA2-C02E9D1FED2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15D9C0F-48F5-4E08-9CA2-C02E9D1FED2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3C52E5EE-D1EC-413D-9C26-29350204002D}" type="datetimeFigureOut">
              <a:rPr lang="ru-RU" smtClean="0"/>
              <a:pPr/>
              <a:t>09.06.2021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15D9C0F-48F5-4E08-9CA2-C02E9D1FED27}"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3C52E5EE-D1EC-413D-9C26-29350204002D}" type="datetimeFigureOut">
              <a:rPr lang="ru-RU" smtClean="0"/>
              <a:pPr/>
              <a:t>09.06.2021</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15D9C0F-48F5-4E08-9CA2-C02E9D1FED27}" type="slidenum">
              <a:rPr lang="ru-RU" smtClean="0"/>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3C52E5EE-D1EC-413D-9C26-29350204002D}" type="datetimeFigureOut">
              <a:rPr lang="ru-RU" smtClean="0"/>
              <a:pPr/>
              <a:t>09.06.2021</a:t>
            </a:fld>
            <a:endParaRPr lang="ru-RU"/>
          </a:p>
        </p:txBody>
      </p:sp>
      <p:sp>
        <p:nvSpPr>
          <p:cNvPr id="27" name="Номер слайда 26"/>
          <p:cNvSpPr>
            <a:spLocks noGrp="1"/>
          </p:cNvSpPr>
          <p:nvPr>
            <p:ph type="sldNum" sz="quarter" idx="11"/>
          </p:nvPr>
        </p:nvSpPr>
        <p:spPr/>
        <p:txBody>
          <a:bodyPr rtlCol="0"/>
          <a:lstStyle/>
          <a:p>
            <a:fld id="{715D9C0F-48F5-4E08-9CA2-C02E9D1FED27}"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3C52E5EE-D1EC-413D-9C26-29350204002D}" type="datetimeFigureOut">
              <a:rPr lang="ru-RU" smtClean="0"/>
              <a:pPr/>
              <a:t>09.06.2021</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15D9C0F-48F5-4E08-9CA2-C02E9D1FED2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3C52E5EE-D1EC-413D-9C26-29350204002D}" type="datetimeFigureOut">
              <a:rPr lang="ru-RU" smtClean="0"/>
              <a:pPr/>
              <a:t>09.06.2021</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15D9C0F-48F5-4E08-9CA2-C02E9D1FED27}" type="slidenum">
              <a:rPr lang="ru-RU" smtClean="0"/>
              <a:pPr/>
              <a:t>‹#›</a:t>
            </a:fld>
            <a:endParaRPr lang="ru-R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3C52E5EE-D1EC-413D-9C26-29350204002D}" type="datetimeFigureOut">
              <a:rPr lang="ru-RU" smtClean="0"/>
              <a:pPr/>
              <a:t>09.06.2021</a:t>
            </a:fld>
            <a:endParaRPr lang="ru-RU"/>
          </a:p>
        </p:txBody>
      </p:sp>
      <p:sp>
        <p:nvSpPr>
          <p:cNvPr id="27" name="Номер слайда 26"/>
          <p:cNvSpPr>
            <a:spLocks noGrp="1"/>
          </p:cNvSpPr>
          <p:nvPr>
            <p:ph type="sldNum" sz="quarter" idx="11"/>
          </p:nvPr>
        </p:nvSpPr>
        <p:spPr/>
        <p:txBody>
          <a:bodyPr rtlCol="0"/>
          <a:lstStyle/>
          <a:p>
            <a:fld id="{715D9C0F-48F5-4E08-9CA2-C02E9D1FED27}"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3C52E5EE-D1EC-413D-9C26-29350204002D}" type="datetimeFigureOut">
              <a:rPr lang="ru-RU" smtClean="0"/>
              <a:pPr/>
              <a:t>09.06.2021</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15D9C0F-48F5-4E08-9CA2-C02E9D1FED27}" type="slidenum">
              <a:rPr lang="ru-RU" smtClean="0"/>
              <a:pPr/>
              <a:t>‹#›</a:t>
            </a:fld>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5D9C0F-48F5-4E08-9CA2-C02E9D1FED27}" type="slidenum">
              <a:rPr lang="ru-RU" smtClean="0"/>
              <a:pPr/>
              <a:t>‹#›</a:t>
            </a:fld>
            <a:endParaRPr lang="ru-R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C52E5EE-D1EC-413D-9C26-29350204002D}" type="datetimeFigureOut">
              <a:rPr lang="ru-RU" smtClean="0"/>
              <a:pPr/>
              <a:t>09.06.2021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15D9C0F-48F5-4E08-9CA2-C02E9D1FED2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C52E5EE-D1EC-413D-9C26-29350204002D}" type="datetimeFigureOut">
              <a:rPr lang="ru-RU" smtClean="0"/>
              <a:pPr/>
              <a:t>09.06.2021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15D9C0F-48F5-4E08-9CA2-C02E9D1FED2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C52E5EE-D1EC-413D-9C26-29350204002D}" type="datetimeFigureOut">
              <a:rPr lang="ru-RU" smtClean="0"/>
              <a:pPr/>
              <a:t>09.06.2021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15D9C0F-48F5-4E08-9CA2-C02E9D1FED2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C52E5EE-D1EC-413D-9C26-29350204002D}" type="datetimeFigureOut">
              <a:rPr lang="ru-RU" smtClean="0"/>
              <a:pPr/>
              <a:t>09.06.2021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15D9C0F-48F5-4E08-9CA2-C02E9D1FED2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3C52E5EE-D1EC-413D-9C26-29350204002D}" type="datetimeFigureOut">
              <a:rPr lang="ru-RU" smtClean="0"/>
              <a:pPr/>
              <a:t>09.06.2021</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15D9C0F-48F5-4E08-9CA2-C02E9D1FED2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3C52E5EE-D1EC-413D-9C26-29350204002D}" type="datetimeFigureOut">
              <a:rPr lang="ru-RU" smtClean="0"/>
              <a:pPr/>
              <a:t>09.06.2021</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15D9C0F-48F5-4E08-9CA2-C02E9D1FED2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2E5EE-D1EC-413D-9C26-29350204002D}" type="datetimeFigureOut">
              <a:rPr lang="ru-RU" smtClean="0"/>
              <a:pPr/>
              <a:t>09.06.2021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5D9C0F-48F5-4E08-9CA2-C02E9D1FED2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C52E5EE-D1EC-413D-9C26-29350204002D}" type="datetimeFigureOut">
              <a:rPr lang="ru-RU" smtClean="0"/>
              <a:pPr/>
              <a:t>09.06.2021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15D9C0F-48F5-4E08-9CA2-C02E9D1FED2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1.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1.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1.xml"/><Relationship Id="rId1" Type="http://schemas.openxmlformats.org/officeDocument/2006/relationships/vmlDrawing" Target="../drawings/vmlDrawing1.vml"/><Relationship Id="rId6" Type="http://schemas.openxmlformats.org/officeDocument/2006/relationships/package" Target="../embeddings/_________Microsoft_Office_Word2.docx"/><Relationship Id="rId5" Type="http://schemas.openxmlformats.org/officeDocument/2006/relationships/package" Target="../embeddings/_________Microsoft_Office_Word1.docx"/><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package" Target="../embeddings/_________Microsoft_Office_Word3.docx"/><Relationship Id="rId2" Type="http://schemas.openxmlformats.org/officeDocument/2006/relationships/slideLayout" Target="../slideLayouts/slideLayout24.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srcRect l="13197" t="2027" r="1232" b="1468"/>
          <a:stretch>
            <a:fillRect/>
          </a:stretch>
        </p:blipFill>
        <p:spPr bwMode="auto">
          <a:xfrm>
            <a:off x="571472" y="1357298"/>
            <a:ext cx="5643602" cy="4500594"/>
          </a:xfrm>
          <a:prstGeom prst="roundRect">
            <a:avLst>
              <a:gd name="adj" fmla="val 11111"/>
            </a:avLst>
          </a:prstGeom>
          <a:ln w="190500" cap="rnd">
            <a:solidFill>
              <a:schemeClr val="bg2">
                <a:lumMod val="25000"/>
              </a:schemeClr>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3" name="Содержимое 2"/>
          <p:cNvSpPr>
            <a:spLocks noGrp="1"/>
          </p:cNvSpPr>
          <p:nvPr>
            <p:ph idx="1"/>
          </p:nvPr>
        </p:nvSpPr>
        <p:spPr>
          <a:xfrm>
            <a:off x="5929322" y="4643446"/>
            <a:ext cx="3214678" cy="1357322"/>
          </a:xfrm>
        </p:spPr>
        <p:txBody>
          <a:bodyPr>
            <a:normAutofit fontScale="47500" lnSpcReduction="20000"/>
          </a:bodyPr>
          <a:lstStyle/>
          <a:p>
            <a:pPr>
              <a:buNone/>
            </a:pPr>
            <a:r>
              <a:rPr lang="ru-RU" dirty="0" smtClean="0"/>
              <a:t>                         </a:t>
            </a:r>
          </a:p>
          <a:p>
            <a:pPr>
              <a:buNone/>
            </a:pPr>
            <a:endParaRPr lang="ru-RU" dirty="0" smtClean="0"/>
          </a:p>
          <a:p>
            <a:pPr>
              <a:buNone/>
            </a:pPr>
            <a:endParaRPr lang="ru-RU" dirty="0" smtClean="0"/>
          </a:p>
          <a:p>
            <a:pPr>
              <a:buNone/>
            </a:pPr>
            <a:r>
              <a:rPr lang="ru-RU" dirty="0" smtClean="0"/>
              <a:t>                     </a:t>
            </a:r>
          </a:p>
          <a:p>
            <a:endParaRPr lang="ru-RU" dirty="0" smtClean="0"/>
          </a:p>
          <a:p>
            <a:pPr>
              <a:buNone/>
            </a:pPr>
            <a:r>
              <a:rPr lang="ru-RU" dirty="0" smtClean="0"/>
              <a:t>                                                  </a:t>
            </a:r>
            <a:endParaRPr lang="ru-RU" sz="2000" b="1" dirty="0" smtClean="0"/>
          </a:p>
          <a:p>
            <a:endParaRPr lang="ru-RU" sz="2000" dirty="0"/>
          </a:p>
        </p:txBody>
      </p:sp>
      <p:sp>
        <p:nvSpPr>
          <p:cNvPr id="5" name="Прямоугольник 4"/>
          <p:cNvSpPr/>
          <p:nvPr/>
        </p:nvSpPr>
        <p:spPr>
          <a:xfrm>
            <a:off x="1357290" y="714356"/>
            <a:ext cx="6858048" cy="584775"/>
          </a:xfrm>
          <a:prstGeom prst="rect">
            <a:avLst/>
          </a:prstGeom>
        </p:spPr>
        <p:txBody>
          <a:bodyPr wrap="square">
            <a:spAutoFit/>
          </a:bodyPr>
          <a:lstStyle/>
          <a:p>
            <a:pPr>
              <a:buNone/>
            </a:pPr>
            <a:r>
              <a:rPr lang="ru-RU" sz="3200" b="1" dirty="0" smtClean="0"/>
              <a:t>Урок технологии </a:t>
            </a:r>
            <a:r>
              <a:rPr lang="ru-RU" sz="3200" b="1" dirty="0" smtClean="0"/>
              <a:t>7 </a:t>
            </a:r>
            <a:r>
              <a:rPr lang="ru-RU" sz="3200" b="1" dirty="0" smtClean="0"/>
              <a:t>классе</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srcRect/>
          <a:stretch>
            <a:fillRect/>
          </a:stretch>
        </p:blipFill>
        <p:spPr bwMode="auto">
          <a:xfrm>
            <a:off x="5500694" y="2000240"/>
            <a:ext cx="3643305" cy="4214842"/>
          </a:xfrm>
          <a:prstGeom prst="rect">
            <a:avLst/>
          </a:prstGeom>
          <a:noFill/>
          <a:ln w="9525">
            <a:noFill/>
            <a:miter lim="800000"/>
            <a:headEnd/>
            <a:tailEnd/>
          </a:ln>
        </p:spPr>
      </p:pic>
      <p:sp>
        <p:nvSpPr>
          <p:cNvPr id="95233" name="Rectangle 1"/>
          <p:cNvSpPr>
            <a:spLocks noChangeArrowheads="1"/>
          </p:cNvSpPr>
          <p:nvPr/>
        </p:nvSpPr>
        <p:spPr bwMode="auto">
          <a:xfrm>
            <a:off x="0" y="357166"/>
            <a:ext cx="571504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Коническая юбка с</a:t>
            </a:r>
          </a:p>
          <a:p>
            <a:pPr marL="0" marR="0" lvl="0" indent="0" algn="just" defTabSz="914400" rtl="0" eaLnBrk="1" fontAlgn="base" latinLnBrk="0" hangingPunct="1">
              <a:lnSpc>
                <a:spcPct val="100000"/>
              </a:lnSpc>
              <a:spcBef>
                <a:spcPct val="0"/>
              </a:spcBef>
              <a:spcAft>
                <a:spcPct val="0"/>
              </a:spcAft>
              <a:buClrTx/>
              <a:buSzTx/>
              <a:buFontTx/>
              <a:buNone/>
              <a:tabLst/>
            </a:pPr>
            <a:r>
              <a:rPr lang="ru-RU" sz="3600" b="1" dirty="0" smtClean="0">
                <a:latin typeface="Times New Roman" pitchFamily="18" charset="0"/>
                <a:ea typeface="Calibri" pitchFamily="34" charset="0"/>
                <a:cs typeface="Times New Roman" pitchFamily="18" charset="0"/>
              </a:rPr>
              <a:t>                  </a:t>
            </a:r>
            <a:r>
              <a:rPr kumimoji="0" lang="ru-RU"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оборкой</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Данная модель является развитием предыдущей. Сначала проведи линию отреза, определив ширину оборки, а затем увеличь длину отрезанной нижней части юбки в 1,5-2 раза.</a:t>
            </a:r>
          </a:p>
          <a:p>
            <a:pPr marL="0" marR="0" lvl="0" indent="0" algn="just" defTabSz="914400" rtl="0" eaLnBrk="0" fontAlgn="base" latinLnBrk="0" hangingPunct="0">
              <a:lnSpc>
                <a:spcPct val="100000"/>
              </a:lnSpc>
              <a:spcBef>
                <a:spcPct val="0"/>
              </a:spcBef>
              <a:spcAft>
                <a:spcPct val="0"/>
              </a:spcAft>
              <a:buClrTx/>
              <a:buSzTx/>
              <a:buFontTx/>
              <a:buNone/>
              <a:tabLst/>
            </a:pPr>
            <a:endParaRPr lang="ru-RU" sz="2400" dirty="0" smtClean="0">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Для получения оборки эта прибавка собирается в мелкие складочки или сборку.</a:t>
            </a:r>
            <a:endParaRPr kumimoji="0" lang="ru-RU" sz="3200" b="0" i="0" u="none" strike="noStrike" cap="none" normalizeH="0" baseline="0" dirty="0" smtClean="0">
              <a:ln>
                <a:noFill/>
              </a:ln>
              <a:solidFill>
                <a:schemeClr val="tx1"/>
              </a:solidFill>
              <a:effectLst/>
              <a:latin typeface="Arial" pitchFamily="34" charset="0"/>
            </a:endParaRPr>
          </a:p>
        </p:txBody>
      </p:sp>
      <p:sp>
        <p:nvSpPr>
          <p:cNvPr id="5" name="Прямоугольник 4"/>
          <p:cNvSpPr/>
          <p:nvPr/>
        </p:nvSpPr>
        <p:spPr>
          <a:xfrm>
            <a:off x="6786578" y="571480"/>
            <a:ext cx="2071702" cy="461665"/>
          </a:xfrm>
          <a:prstGeom prst="rect">
            <a:avLst/>
          </a:prstGeom>
        </p:spPr>
        <p:txBody>
          <a:bodyPr wrap="square">
            <a:spAutoFit/>
          </a:bodyPr>
          <a:lstStyle/>
          <a:p>
            <a:pPr lvl="0" algn="just" fontAlgn="base">
              <a:spcBef>
                <a:spcPct val="0"/>
              </a:spcBef>
              <a:spcAft>
                <a:spcPct val="0"/>
              </a:spcAft>
            </a:pPr>
            <a:r>
              <a:rPr lang="ru-RU" sz="2400" b="1" dirty="0" smtClean="0">
                <a:latin typeface="Times New Roman" pitchFamily="18" charset="0"/>
                <a:ea typeface="Calibri" pitchFamily="34" charset="0"/>
                <a:cs typeface="Times New Roman" pitchFamily="18" charset="0"/>
              </a:rPr>
              <a:t>Модель № 2.</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15206" y="357166"/>
            <a:ext cx="1928794" cy="714380"/>
          </a:xfrm>
        </p:spPr>
        <p:txBody>
          <a:bodyPr>
            <a:normAutofit fontScale="90000"/>
          </a:bodyPr>
          <a:lstStyle/>
          <a:p>
            <a:r>
              <a:rPr lang="ru-RU" sz="2400" b="1" dirty="0" smtClean="0">
                <a:solidFill>
                  <a:schemeClr val="tx1"/>
                </a:solidFill>
                <a:effectLst/>
                <a:latin typeface="Times New Roman" pitchFamily="18" charset="0"/>
                <a:ea typeface="Calibri" pitchFamily="34" charset="0"/>
                <a:cs typeface="Times New Roman" pitchFamily="18" charset="0"/>
              </a:rPr>
              <a:t>Модель</a:t>
            </a:r>
            <a:r>
              <a:rPr lang="ru-RU" sz="2800" b="1" dirty="0" smtClean="0">
                <a:solidFill>
                  <a:schemeClr val="tx1"/>
                </a:solidFill>
                <a:effectLst/>
                <a:latin typeface="Times New Roman" pitchFamily="18" charset="0"/>
                <a:ea typeface="Calibri" pitchFamily="34" charset="0"/>
                <a:cs typeface="Times New Roman" pitchFamily="18" charset="0"/>
              </a:rPr>
              <a:t> № 3</a:t>
            </a:r>
            <a:r>
              <a:rPr lang="ru-RU" sz="4000" b="1" dirty="0" smtClean="0">
                <a:solidFill>
                  <a:schemeClr val="tx1"/>
                </a:solidFill>
                <a:effectLst/>
                <a:latin typeface="Times New Roman" pitchFamily="18" charset="0"/>
                <a:ea typeface="Calibri" pitchFamily="34" charset="0"/>
                <a:cs typeface="Times New Roman" pitchFamily="18" charset="0"/>
              </a:rPr>
              <a:t>.</a:t>
            </a:r>
            <a:endParaRPr lang="ru-RU" sz="4000" dirty="0"/>
          </a:p>
        </p:txBody>
      </p:sp>
      <p:pic>
        <p:nvPicPr>
          <p:cNvPr id="20482" name="Picture 2"/>
          <p:cNvPicPr>
            <a:picLocks noChangeAspect="1" noChangeArrowheads="1"/>
          </p:cNvPicPr>
          <p:nvPr/>
        </p:nvPicPr>
        <p:blipFill>
          <a:blip r:embed="rId2"/>
          <a:srcRect/>
          <a:stretch>
            <a:fillRect/>
          </a:stretch>
        </p:blipFill>
        <p:spPr bwMode="auto">
          <a:xfrm rot="10800000">
            <a:off x="6286512" y="1571612"/>
            <a:ext cx="2857488" cy="4929198"/>
          </a:xfrm>
          <a:prstGeom prst="rect">
            <a:avLst/>
          </a:prstGeom>
          <a:noFill/>
          <a:ln w="9525">
            <a:noFill/>
            <a:miter lim="800000"/>
            <a:headEnd/>
            <a:tailEnd/>
          </a:ln>
        </p:spPr>
      </p:pic>
      <p:sp>
        <p:nvSpPr>
          <p:cNvPr id="92161" name="Rectangle 1"/>
          <p:cNvSpPr>
            <a:spLocks noChangeArrowheads="1"/>
          </p:cNvSpPr>
          <p:nvPr/>
        </p:nvSpPr>
        <p:spPr bwMode="auto">
          <a:xfrm>
            <a:off x="357158" y="357166"/>
            <a:ext cx="6072262" cy="580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Коническая юбка,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выполненная в технике лоскутной пластики</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algn="ctr" fontAlgn="base">
              <a:spcBef>
                <a:spcPct val="0"/>
              </a:spcBef>
              <a:spcAft>
                <a:spcPct val="0"/>
              </a:spcAft>
            </a:pPr>
            <a:r>
              <a:rPr lang="ru-RU" sz="2000" dirty="0" smtClean="0">
                <a:latin typeface="Times New Roman" pitchFamily="18" charset="0"/>
                <a:ea typeface="Calibri" pitchFamily="34" charset="0"/>
                <a:cs typeface="Times New Roman" pitchFamily="18" charset="0"/>
              </a:rPr>
              <a:t>Немного фантазии, и ты сможешь сшить   необыкновенно красивую, оригинальную юбку из очень небольшого количества ткани, буквально из нескольких лоскутов</a:t>
            </a:r>
          </a:p>
          <a:p>
            <a:pPr marL="0" marR="0" lvl="0" indent="0" algn="ctr" defTabSz="914400" rtl="0" eaLnBrk="1" fontAlgn="base" latinLnBrk="0" hangingPunct="1">
              <a:lnSpc>
                <a:spcPct val="100000"/>
              </a:lnSpc>
              <a:spcBef>
                <a:spcPct val="0"/>
              </a:spcBef>
              <a:spcAft>
                <a:spcPct val="0"/>
              </a:spcAft>
              <a:buClrTx/>
              <a:buSzTx/>
              <a:buFontTx/>
              <a:buNone/>
              <a:tabLst/>
            </a:pPr>
            <a:endParaRPr lang="ru-RU" sz="2400" b="1" dirty="0" smtClean="0">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 typeface="Wingdings" pitchFamily="2" charset="2"/>
              <a:buChar char="§"/>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ru-RU" sz="2000" dirty="0" smtClean="0">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Простой чертеж </a:t>
            </a:r>
            <a:r>
              <a:rPr kumimoji="0" lang="ru-RU"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двухшовной</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конической юбки и нанести на него линии разреза таким образом, чтобы они совпали на боковых швах переднего и заднего полотнищ.</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 typeface="Wingdings" pitchFamily="2" charset="2"/>
              <a:buChar char="§"/>
              <a:tabLst/>
            </a:pPr>
            <a:r>
              <a:rPr lang="ru-RU" sz="2000" dirty="0" smtClean="0">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Разрежь выкройку по намеченным линиям и полученные части используй как выкройки для вставок, выполненных в технике лоскутной пластики.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52" y="785794"/>
            <a:ext cx="6929486" cy="500066"/>
          </a:xfrm>
        </p:spPr>
        <p:txBody>
          <a:bodyPr>
            <a:normAutofit fontScale="90000"/>
          </a:bodyPr>
          <a:lstStyle/>
          <a:p>
            <a:pPr lvl="0"/>
            <a:r>
              <a:rPr lang="ru-RU" sz="3600" b="1" dirty="0" smtClean="0">
                <a:solidFill>
                  <a:schemeClr val="tx1"/>
                </a:solidFill>
                <a:effectLst/>
                <a:latin typeface="Times New Roman" pitchFamily="18" charset="0"/>
                <a:ea typeface="Calibri" pitchFamily="34" charset="0"/>
                <a:cs typeface="Times New Roman" pitchFamily="18" charset="0"/>
              </a:rPr>
              <a:t>Моделирование клиньевой юбки</a:t>
            </a:r>
            <a:r>
              <a:rPr lang="ru-RU" sz="2000" dirty="0" smtClean="0">
                <a:solidFill>
                  <a:schemeClr val="tx1"/>
                </a:solidFill>
                <a:effectLst/>
                <a:latin typeface="Arial" pitchFamily="34" charset="0"/>
              </a:rPr>
              <a:t/>
            </a:r>
            <a:br>
              <a:rPr lang="ru-RU" sz="2000" dirty="0" smtClean="0">
                <a:solidFill>
                  <a:schemeClr val="tx1"/>
                </a:solidFill>
                <a:effectLst/>
                <a:latin typeface="Arial" pitchFamily="34" charset="0"/>
              </a:rPr>
            </a:br>
            <a:endParaRPr lang="ru-RU" sz="3200" dirty="0"/>
          </a:p>
        </p:txBody>
      </p:sp>
      <p:pic>
        <p:nvPicPr>
          <p:cNvPr id="1026" name="Picture 2"/>
          <p:cNvPicPr>
            <a:picLocks noChangeAspect="1" noChangeArrowheads="1"/>
          </p:cNvPicPr>
          <p:nvPr/>
        </p:nvPicPr>
        <p:blipFill>
          <a:blip r:embed="rId2"/>
          <a:srcRect/>
          <a:stretch>
            <a:fillRect/>
          </a:stretch>
        </p:blipFill>
        <p:spPr bwMode="auto">
          <a:xfrm>
            <a:off x="4572000" y="1643050"/>
            <a:ext cx="4357718" cy="4429156"/>
          </a:xfrm>
          <a:prstGeom prst="round2DiagRect">
            <a:avLst>
              <a:gd name="adj1" fmla="val 16667"/>
              <a:gd name="adj2" fmla="val 0"/>
            </a:avLst>
          </a:prstGeom>
          <a:ln w="88900" cap="sq">
            <a:solidFill>
              <a:schemeClr val="accent2">
                <a:lumMod val="75000"/>
              </a:schemeClr>
            </a:solidFill>
            <a:miter lim="800000"/>
          </a:ln>
          <a:effectLst>
            <a:outerShdw blurRad="254000" algn="tl" rotWithShape="0">
              <a:srgbClr val="000000">
                <a:alpha val="43000"/>
              </a:srgbClr>
            </a:outerShdw>
          </a:effectLst>
        </p:spPr>
      </p:pic>
      <p:sp>
        <p:nvSpPr>
          <p:cNvPr id="91137" name="Rectangle 1"/>
          <p:cNvSpPr>
            <a:spLocks noChangeArrowheads="1"/>
          </p:cNvSpPr>
          <p:nvPr/>
        </p:nvSpPr>
        <p:spPr bwMode="auto">
          <a:xfrm>
            <a:off x="142844" y="1357298"/>
            <a:ext cx="4214842"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Моделирование   клиньевой юбки осуществляется, как правило, изменением формы клина. При этом следует помнить, что при любых изменениях размеры клина по линии бедер должны оставаться постоянными, а любое увеличение размера по линии талии придется впоследствии в соответствии с твоими размерами заложить в вытачки или складки.</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Расширение клина по линии низа можно выполнить различными способами.</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flipV="1">
            <a:off x="1142976" y="2714620"/>
            <a:ext cx="6786610" cy="4143380"/>
          </a:xfrm>
          <a:prstGeom prst="rect">
            <a:avLst/>
          </a:prstGeom>
          <a:noFill/>
          <a:ln w="9525">
            <a:noFill/>
            <a:miter lim="800000"/>
            <a:headEnd/>
            <a:tailEnd/>
          </a:ln>
        </p:spPr>
      </p:pic>
      <p:sp>
        <p:nvSpPr>
          <p:cNvPr id="2" name="Заголовок 1"/>
          <p:cNvSpPr>
            <a:spLocks noGrp="1"/>
          </p:cNvSpPr>
          <p:nvPr>
            <p:ph type="title"/>
          </p:nvPr>
        </p:nvSpPr>
        <p:spPr>
          <a:xfrm>
            <a:off x="357158" y="714356"/>
            <a:ext cx="8329642" cy="2286016"/>
          </a:xfrm>
        </p:spPr>
        <p:txBody>
          <a:bodyPr>
            <a:normAutofit fontScale="90000"/>
          </a:bodyPr>
          <a:lstStyle/>
          <a:p>
            <a:r>
              <a:rPr lang="ru-RU" sz="2800" b="1" dirty="0" smtClean="0"/>
              <a:t> </a:t>
            </a:r>
            <a:r>
              <a:rPr lang="ru-RU" sz="2800" b="1" dirty="0" smtClean="0">
                <a:latin typeface="Times New Roman" pitchFamily="18" charset="0"/>
                <a:cs typeface="Times New Roman" pitchFamily="18" charset="0"/>
              </a:rPr>
              <a:t>Способ № 1</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Расширение клиньевой юбки по линии низа при малом количестве ткани можно получить за счет вставки между основными клиньями дополнительных клиньев, величина которых зависит от желаемой ширины юбки.</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214422"/>
            <a:ext cx="7715304" cy="2286016"/>
          </a:xfrm>
        </p:spPr>
        <p:txBody>
          <a:bodyPr>
            <a:normAutofit fontScale="90000"/>
          </a:bodyPr>
          <a:lstStyle/>
          <a:p>
            <a:r>
              <a:rPr lang="ru-RU" sz="3600" b="1" dirty="0" smtClean="0"/>
              <a:t>        </a:t>
            </a:r>
            <a:r>
              <a:rPr lang="ru-RU" sz="3600" b="1" dirty="0" smtClean="0">
                <a:latin typeface="Times New Roman" pitchFamily="18" charset="0"/>
                <a:cs typeface="Times New Roman" pitchFamily="18" charset="0"/>
              </a:rPr>
              <a:t>Юбка «годе»</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r>
              <a:rPr lang="ru-RU" sz="2700" dirty="0" smtClean="0">
                <a:latin typeface="Times New Roman" pitchFamily="18" charset="0"/>
                <a:cs typeface="Times New Roman" pitchFamily="18" charset="0"/>
              </a:rPr>
              <a:t>Форму клина можно сделать еще более сложной. Например, для более плотного облегания юбки по бедрам допускается небольшое уменьшение клина ниже бедер, причем ширина линии низа остается прежней (1) или может быть увеличена (2).</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srcRect/>
          <a:stretch>
            <a:fillRect/>
          </a:stretch>
        </p:blipFill>
        <p:spPr bwMode="auto">
          <a:xfrm>
            <a:off x="1714480" y="3429000"/>
            <a:ext cx="6000792" cy="32861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786314" y="1428736"/>
            <a:ext cx="3886200" cy="1357321"/>
          </a:xfrm>
        </p:spPr>
        <p:txBody>
          <a:bodyPr/>
          <a:lstStyle/>
          <a:p>
            <a:endParaRPr lang="ru-RU" dirty="0"/>
          </a:p>
        </p:txBody>
      </p:sp>
      <p:sp>
        <p:nvSpPr>
          <p:cNvPr id="3" name="Подзаголовок 2"/>
          <p:cNvSpPr>
            <a:spLocks noGrp="1"/>
          </p:cNvSpPr>
          <p:nvPr>
            <p:ph type="subTitle" idx="1"/>
          </p:nvPr>
        </p:nvSpPr>
        <p:spPr>
          <a:xfrm>
            <a:off x="285720" y="357166"/>
            <a:ext cx="5929354" cy="6286544"/>
          </a:xfrm>
        </p:spPr>
        <p:txBody>
          <a:bodyPr>
            <a:normAutofit/>
          </a:bodyPr>
          <a:lstStyle/>
          <a:p>
            <a:pPr algn="ctr"/>
            <a:r>
              <a:rPr lang="ru-RU" sz="3800" b="1" dirty="0" smtClean="0">
                <a:solidFill>
                  <a:srgbClr val="7030A0"/>
                </a:solidFill>
                <a:latin typeface="Times New Roman" pitchFamily="18" charset="0"/>
                <a:cs typeface="Times New Roman" pitchFamily="18" charset="0"/>
              </a:rPr>
              <a:t>Моделирование прямой юбки</a:t>
            </a:r>
          </a:p>
          <a:p>
            <a:endParaRPr lang="ru-RU" dirty="0" smtClean="0">
              <a:solidFill>
                <a:schemeClr val="tx1"/>
              </a:solidFill>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a:t>
            </a:r>
            <a:r>
              <a:rPr lang="ru-RU" sz="2400" dirty="0" smtClean="0">
                <a:solidFill>
                  <a:schemeClr val="tx1"/>
                </a:solidFill>
                <a:latin typeface="Times New Roman" pitchFamily="18" charset="0"/>
                <a:cs typeface="Times New Roman" pitchFamily="18" charset="0"/>
              </a:rPr>
              <a:t>На основе чертежа прямой юбки можно смоделировать огромное количество фасонов юбок: узких и широких, длинных и коротких, с кокетками сзади и спереди, с разрезами и складками различной формы. </a:t>
            </a:r>
          </a:p>
          <a:p>
            <a:pPr algn="just"/>
            <a:r>
              <a:rPr lang="ru-RU" sz="2400" dirty="0" smtClean="0">
                <a:solidFill>
                  <a:schemeClr val="tx1"/>
                </a:solidFill>
                <a:latin typeface="Times New Roman" pitchFamily="18" charset="0"/>
                <a:cs typeface="Times New Roman" pitchFamily="18" charset="0"/>
              </a:rPr>
              <a:t>    Построение чертежа прямой юбки выполнялось таким образом, что были получены чертежи сразу двух частей: переднего и заднего полотнищ. Для моделирования эти части нужно разделить (разрезать), поскольку моделируются каждая часть в отдельности.</a:t>
            </a:r>
          </a:p>
          <a:p>
            <a:endParaRPr lang="ru-RU" sz="2400" dirty="0">
              <a:latin typeface="Times New Roman" pitchFamily="18" charset="0"/>
              <a:cs typeface="Times New Roman" pitchFamily="18" charset="0"/>
            </a:endParaRPr>
          </a:p>
        </p:txBody>
      </p:sp>
      <p:pic>
        <p:nvPicPr>
          <p:cNvPr id="98306" name="Picture 2"/>
          <p:cNvPicPr>
            <a:picLocks noChangeAspect="1" noChangeArrowheads="1"/>
          </p:cNvPicPr>
          <p:nvPr/>
        </p:nvPicPr>
        <p:blipFill>
          <a:blip r:embed="rId2"/>
          <a:srcRect l="-3530" r="-9412"/>
          <a:stretch>
            <a:fillRect/>
          </a:stretch>
        </p:blipFill>
        <p:spPr bwMode="auto">
          <a:xfrm flipV="1">
            <a:off x="6643702" y="214290"/>
            <a:ext cx="2143155" cy="642942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857232"/>
            <a:ext cx="7786742" cy="2500330"/>
          </a:xfrm>
        </p:spPr>
        <p:txBody>
          <a:bodyPr>
            <a:noAutofit/>
          </a:bodyPr>
          <a:lstStyle/>
          <a:p>
            <a:pPr algn="just"/>
            <a:r>
              <a:rPr lang="ru-RU" sz="2800" b="1" dirty="0" smtClean="0">
                <a:latin typeface="Times New Roman" pitchFamily="18" charset="0"/>
                <a:cs typeface="Times New Roman" pitchFamily="18" charset="0"/>
              </a:rPr>
              <a:t>Расширение юбки методом закрытия вытачек</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Очень удобна в носке немного расширенная прямая юбка. Такое расширение несложно выполнить путем закрытия вытачек на основном чертеже прямой юбки.  По осевым линиям вытачек переднего и заднего полотнищ провести вертикальные прямые линии до их пересечения с линией низа и разрезать выкройки по этим линиям. Раздвинуть выкройки в нижней части до полного закрытия вытачек.</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Оформить линию низа плавной кривой.</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srcRect l="9377" b="5783"/>
          <a:stretch>
            <a:fillRect/>
          </a:stretch>
        </p:blipFill>
        <p:spPr bwMode="auto">
          <a:xfrm rot="189752">
            <a:off x="80646" y="3502803"/>
            <a:ext cx="2758375" cy="2999769"/>
          </a:xfrm>
          <a:prstGeom prst="roundRect">
            <a:avLst>
              <a:gd name="adj" fmla="val 4167"/>
            </a:avLst>
          </a:prstGeom>
          <a:solidFill>
            <a:srgbClr val="FFFFFF"/>
          </a:solidFill>
          <a:ln w="76200" cap="sq">
            <a:solidFill>
              <a:srgbClr val="00B050"/>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4099" name="Picture 3"/>
          <p:cNvPicPr>
            <a:picLocks noChangeAspect="1" noChangeArrowheads="1"/>
          </p:cNvPicPr>
          <p:nvPr/>
        </p:nvPicPr>
        <p:blipFill>
          <a:blip r:embed="rId3"/>
          <a:srcRect l="2814" t="49257" b="9441"/>
          <a:stretch>
            <a:fillRect/>
          </a:stretch>
        </p:blipFill>
        <p:spPr bwMode="auto">
          <a:xfrm rot="10800000">
            <a:off x="3000364" y="3786190"/>
            <a:ext cx="2928958" cy="2714644"/>
          </a:xfrm>
          <a:prstGeom prst="roundRect">
            <a:avLst>
              <a:gd name="adj" fmla="val 4167"/>
            </a:avLst>
          </a:prstGeom>
          <a:solidFill>
            <a:srgbClr val="FFFFFF"/>
          </a:solidFill>
          <a:ln w="76200" cap="sq">
            <a:solidFill>
              <a:srgbClr val="00B050"/>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3074" name="Picture 2"/>
          <p:cNvPicPr>
            <a:picLocks noChangeAspect="1" noChangeArrowheads="1"/>
          </p:cNvPicPr>
          <p:nvPr/>
        </p:nvPicPr>
        <p:blipFill>
          <a:blip r:embed="rId3"/>
          <a:srcRect l="6667" t="5769" r="-3334" b="50000"/>
          <a:stretch>
            <a:fillRect/>
          </a:stretch>
        </p:blipFill>
        <p:spPr bwMode="auto">
          <a:xfrm flipV="1">
            <a:off x="6072198" y="3786190"/>
            <a:ext cx="2857520" cy="2714644"/>
          </a:xfrm>
          <a:prstGeom prst="roundRect">
            <a:avLst>
              <a:gd name="adj" fmla="val 4167"/>
            </a:avLst>
          </a:prstGeom>
          <a:solidFill>
            <a:srgbClr val="FFFFFF"/>
          </a:solidFill>
          <a:ln w="76200" cap="sq">
            <a:solidFill>
              <a:srgbClr val="00B050"/>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8686800" cy="1143000"/>
          </a:xfrm>
        </p:spPr>
        <p:txBody>
          <a:bodyPr>
            <a:noAutofit/>
          </a:bodyPr>
          <a:lstStyle/>
          <a:p>
            <a:r>
              <a:rPr lang="ru-RU" b="1" dirty="0">
                <a:solidFill>
                  <a:srgbClr val="0070C0"/>
                </a:solidFill>
              </a:rPr>
              <a:t>Моделирование юбки с кокеткой</a:t>
            </a:r>
            <a:r>
              <a:rPr lang="ru-RU" dirty="0">
                <a:solidFill>
                  <a:srgbClr val="0070C0"/>
                </a:solidFill>
              </a:rPr>
              <a:t/>
            </a:r>
            <a:br>
              <a:rPr lang="ru-RU" dirty="0">
                <a:solidFill>
                  <a:srgbClr val="0070C0"/>
                </a:solidFill>
              </a:rPr>
            </a:br>
            <a:endParaRPr lang="ru-RU" dirty="0">
              <a:solidFill>
                <a:srgbClr val="0070C0"/>
              </a:solidFill>
            </a:endParaRPr>
          </a:p>
        </p:txBody>
      </p:sp>
      <p:pic>
        <p:nvPicPr>
          <p:cNvPr id="1026" name="Picture 2"/>
          <p:cNvPicPr>
            <a:picLocks noChangeAspect="1" noChangeArrowheads="1"/>
          </p:cNvPicPr>
          <p:nvPr/>
        </p:nvPicPr>
        <p:blipFill>
          <a:blip r:embed="rId2"/>
          <a:srcRect/>
          <a:stretch>
            <a:fillRect/>
          </a:stretch>
        </p:blipFill>
        <p:spPr bwMode="auto">
          <a:xfrm flipV="1">
            <a:off x="1071538" y="1071546"/>
            <a:ext cx="7072362" cy="5500726"/>
          </a:xfrm>
          <a:prstGeom prst="round2DiagRect">
            <a:avLst>
              <a:gd name="adj1" fmla="val 16667"/>
              <a:gd name="adj2" fmla="val 0"/>
            </a:avLst>
          </a:prstGeom>
          <a:ln w="88900" cap="sq">
            <a:solidFill>
              <a:srgbClr val="0070C0"/>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b="1" dirty="0" smtClean="0">
                <a:solidFill>
                  <a:srgbClr val="0070C0"/>
                </a:solidFill>
              </a:rPr>
              <a:t>Моделирование кокетки</a:t>
            </a:r>
            <a:endParaRPr lang="ru-RU" sz="4800" b="1" dirty="0">
              <a:solidFill>
                <a:srgbClr val="0070C0"/>
              </a:solidFill>
            </a:endParaRPr>
          </a:p>
        </p:txBody>
      </p:sp>
      <p:sp>
        <p:nvSpPr>
          <p:cNvPr id="3" name="Содержимое 2"/>
          <p:cNvSpPr>
            <a:spLocks noGrp="1"/>
          </p:cNvSpPr>
          <p:nvPr>
            <p:ph idx="1"/>
          </p:nvPr>
        </p:nvSpPr>
        <p:spPr>
          <a:xfrm>
            <a:off x="142844" y="1600200"/>
            <a:ext cx="4786346" cy="4525963"/>
          </a:xfrm>
        </p:spPr>
        <p:txBody>
          <a:bodyPr>
            <a:normAutofit fontScale="85000" lnSpcReduction="20000"/>
          </a:bodyPr>
          <a:lstStyle/>
          <a:p>
            <a:r>
              <a:rPr lang="ru-RU" dirty="0">
                <a:latin typeface="Times New Roman" pitchFamily="18" charset="0"/>
                <a:cs typeface="Times New Roman" pitchFamily="18" charset="0"/>
              </a:rPr>
              <a:t>Через конец вытачки переднего (или заднего) полотнища провести прямую линию кокетки </a:t>
            </a:r>
            <a:r>
              <a:rPr lang="ru-RU" dirty="0" smtClean="0">
                <a:latin typeface="Times New Roman" pitchFamily="18" charset="0"/>
                <a:cs typeface="Times New Roman" pitchFamily="18" charset="0"/>
              </a:rPr>
              <a:t>АБ</a:t>
            </a:r>
          </a:p>
          <a:p>
            <a:pPr>
              <a:buNone/>
            </a:pPr>
            <a:endParaRPr lang="ru-RU" dirty="0">
              <a:latin typeface="Times New Roman" pitchFamily="18" charset="0"/>
              <a:cs typeface="Times New Roman" pitchFamily="18" charset="0"/>
            </a:endParaRP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Разрезать выкройку по этой линии и из отрезанных верхних частей сложить кокетку, закрыв при этом вытачку. Верхний и нижний срезы кокетки оформить плавной линией.</a:t>
            </a:r>
          </a:p>
          <a:p>
            <a:endParaRPr lang="ru-RU"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srcRect b="17808"/>
          <a:stretch>
            <a:fillRect/>
          </a:stretch>
        </p:blipFill>
        <p:spPr bwMode="auto">
          <a:xfrm flipH="1" flipV="1">
            <a:off x="4929190" y="1643050"/>
            <a:ext cx="4000496" cy="4429156"/>
          </a:xfrm>
          <a:prstGeom prst="round2DiagRect">
            <a:avLst>
              <a:gd name="adj1" fmla="val 16667"/>
              <a:gd name="adj2" fmla="val 0"/>
            </a:avLst>
          </a:prstGeom>
          <a:ln w="88900" cap="sq">
            <a:solidFill>
              <a:srgbClr val="0070C0"/>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85786" y="571480"/>
            <a:ext cx="7786742" cy="5357850"/>
          </a:xfrm>
        </p:spPr>
        <p:txBody>
          <a:bodyPr>
            <a:normAutofit fontScale="85000" lnSpcReduction="20000"/>
          </a:bodyPr>
          <a:lstStyle/>
          <a:p>
            <a:r>
              <a:rPr lang="ru-RU" sz="3600" b="1" dirty="0" smtClean="0">
                <a:solidFill>
                  <a:srgbClr val="002060"/>
                </a:solidFill>
              </a:rPr>
              <a:t>Конструирование – </a:t>
            </a:r>
            <a:r>
              <a:rPr lang="ru-RU" sz="3600" dirty="0" smtClean="0">
                <a:solidFill>
                  <a:srgbClr val="002060"/>
                </a:solidFill>
              </a:rPr>
              <a:t>это построение чертежа выкройки изделия.</a:t>
            </a:r>
            <a:endParaRPr lang="ru-RU" sz="3600" b="1" dirty="0" smtClean="0">
              <a:solidFill>
                <a:srgbClr val="002060"/>
              </a:solidFill>
            </a:endParaRPr>
          </a:p>
          <a:p>
            <a:endParaRPr lang="ru-RU" sz="3600" b="1" dirty="0" smtClean="0">
              <a:solidFill>
                <a:srgbClr val="002060"/>
              </a:solidFill>
            </a:endParaRPr>
          </a:p>
          <a:p>
            <a:r>
              <a:rPr lang="ru-RU" sz="4000" b="1" dirty="0" smtClean="0">
                <a:solidFill>
                  <a:srgbClr val="002060"/>
                </a:solidFill>
              </a:rPr>
              <a:t>Моделирование- </a:t>
            </a:r>
            <a:r>
              <a:rPr lang="ru-RU" sz="3600" dirty="0" smtClean="0">
                <a:solidFill>
                  <a:srgbClr val="002060"/>
                </a:solidFill>
              </a:rPr>
              <a:t>это процесс изменения чертежа выкройки в соответствии с выбранной моделью.</a:t>
            </a:r>
          </a:p>
          <a:p>
            <a:pPr>
              <a:buNone/>
            </a:pPr>
            <a:r>
              <a:rPr lang="ru-RU" sz="3600" b="1" dirty="0" smtClean="0">
                <a:solidFill>
                  <a:srgbClr val="002060"/>
                </a:solidFill>
              </a:rPr>
              <a:t> </a:t>
            </a:r>
          </a:p>
          <a:p>
            <a:r>
              <a:rPr lang="ru-RU" sz="3600" b="1" dirty="0" smtClean="0">
                <a:solidFill>
                  <a:srgbClr val="002060"/>
                </a:solidFill>
              </a:rPr>
              <a:t> Модель – </a:t>
            </a:r>
            <a:r>
              <a:rPr lang="ru-RU" sz="3600" dirty="0" smtClean="0">
                <a:solidFill>
                  <a:srgbClr val="002060"/>
                </a:solidFill>
              </a:rPr>
              <a:t>образец изделия, создаваемый художниками, модельерами, конструкторами.</a:t>
            </a:r>
            <a:endParaRPr lang="ru-RU" sz="4000" dirty="0">
              <a:solidFill>
                <a:srgbClr val="00206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4"/>
          <a:srcRect/>
          <a:stretch>
            <a:fillRect/>
          </a:stretch>
        </p:blipFill>
        <p:spPr bwMode="auto">
          <a:xfrm>
            <a:off x="1714480" y="1214422"/>
            <a:ext cx="5500726" cy="5643578"/>
          </a:xfrm>
          <a:prstGeom prst="rect">
            <a:avLst/>
          </a:prstGeom>
          <a:noFill/>
          <a:ln w="9525">
            <a:noFill/>
            <a:miter lim="800000"/>
            <a:headEnd/>
            <a:tailEnd/>
          </a:ln>
        </p:spPr>
      </p:pic>
      <p:graphicFrame>
        <p:nvGraphicFramePr>
          <p:cNvPr id="4" name="Объект 3"/>
          <p:cNvGraphicFramePr>
            <a:graphicFrameLocks noChangeAspect="1"/>
          </p:cNvGraphicFramePr>
          <p:nvPr/>
        </p:nvGraphicFramePr>
        <p:xfrm>
          <a:off x="500034" y="439738"/>
          <a:ext cx="8358245" cy="876300"/>
        </p:xfrm>
        <a:graphic>
          <a:graphicData uri="http://schemas.openxmlformats.org/presentationml/2006/ole">
            <p:oleObj spid="_x0000_s4098" name="Документ" r:id="rId5" imgW="7625030" imgH="876633" progId="Word.Document.12">
              <p:embed/>
            </p:oleObj>
          </a:graphicData>
        </a:graphic>
      </p:graphicFrame>
      <p:graphicFrame>
        <p:nvGraphicFramePr>
          <p:cNvPr id="8" name="Объект 7"/>
          <p:cNvGraphicFramePr>
            <a:graphicFrameLocks noChangeAspect="1"/>
          </p:cNvGraphicFramePr>
          <p:nvPr/>
        </p:nvGraphicFramePr>
        <p:xfrm>
          <a:off x="0" y="428604"/>
          <a:ext cx="8858280" cy="1125538"/>
        </p:xfrm>
        <a:graphic>
          <a:graphicData uri="http://schemas.openxmlformats.org/presentationml/2006/ole">
            <p:oleObj spid="_x0000_s4102" name="Документ" r:id="rId6" imgW="7761275" imgH="1126073" progId="Word.Document.12">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6314" y="3000372"/>
            <a:ext cx="3900486" cy="3286148"/>
          </a:xfrm>
        </p:spPr>
        <p:txBody>
          <a:bodyPr>
            <a:normAutofit/>
          </a:bodyPr>
          <a:lstStyle/>
          <a:p>
            <a:pPr algn="ctr"/>
            <a:r>
              <a:rPr lang="ru-RU" sz="4800" dirty="0" smtClean="0">
                <a:solidFill>
                  <a:srgbClr val="002060"/>
                </a:solidFill>
                <a:latin typeface="Times New Roman" pitchFamily="18" charset="0"/>
                <a:cs typeface="Times New Roman" pitchFamily="18" charset="0"/>
              </a:rPr>
              <a:t>Основные </a:t>
            </a:r>
            <a:r>
              <a:rPr lang="ru-RU" sz="3600" dirty="0" smtClean="0">
                <a:solidFill>
                  <a:srgbClr val="002060"/>
                </a:solidFill>
                <a:latin typeface="Times New Roman" pitchFamily="18" charset="0"/>
                <a:cs typeface="Times New Roman" pitchFamily="18" charset="0"/>
              </a:rPr>
              <a:t>конструкции</a:t>
            </a:r>
            <a:r>
              <a:rPr lang="ru-RU" sz="4800" dirty="0" smtClean="0">
                <a:solidFill>
                  <a:srgbClr val="002060"/>
                </a:solidFill>
                <a:latin typeface="Times New Roman" pitchFamily="18" charset="0"/>
                <a:cs typeface="Times New Roman" pitchFamily="18" charset="0"/>
              </a:rPr>
              <a:t/>
            </a:r>
            <a:br>
              <a:rPr lang="ru-RU" sz="4800" dirty="0" smtClean="0">
                <a:solidFill>
                  <a:srgbClr val="002060"/>
                </a:solidFill>
                <a:latin typeface="Times New Roman" pitchFamily="18" charset="0"/>
                <a:cs typeface="Times New Roman" pitchFamily="18" charset="0"/>
              </a:rPr>
            </a:br>
            <a:r>
              <a:rPr lang="ru-RU" sz="4800" dirty="0" smtClean="0">
                <a:solidFill>
                  <a:srgbClr val="002060"/>
                </a:solidFill>
                <a:latin typeface="Times New Roman" pitchFamily="18" charset="0"/>
                <a:cs typeface="Times New Roman" pitchFamily="18" charset="0"/>
              </a:rPr>
              <a:t> юбок</a:t>
            </a:r>
            <a:br>
              <a:rPr lang="ru-RU" sz="4800" dirty="0" smtClean="0">
                <a:solidFill>
                  <a:srgbClr val="002060"/>
                </a:solidFill>
                <a:latin typeface="Times New Roman" pitchFamily="18" charset="0"/>
                <a:cs typeface="Times New Roman" pitchFamily="18" charset="0"/>
              </a:rPr>
            </a:br>
            <a:endParaRPr lang="ru-RU" sz="4800" dirty="0">
              <a:solidFill>
                <a:srgbClr val="002060"/>
              </a:solidFill>
              <a:latin typeface="Times New Roman" pitchFamily="18" charset="0"/>
              <a:cs typeface="Times New Roman" pitchFamily="18" charset="0"/>
            </a:endParaRPr>
          </a:p>
        </p:txBody>
      </p:sp>
      <p:pic>
        <p:nvPicPr>
          <p:cNvPr id="33794" name="Picture 2"/>
          <p:cNvPicPr>
            <a:picLocks noChangeAspect="1" noChangeArrowheads="1"/>
          </p:cNvPicPr>
          <p:nvPr/>
        </p:nvPicPr>
        <p:blipFill>
          <a:blip r:embed="rId2"/>
          <a:srcRect l="1720" t="10714" r="1990" b="4432"/>
          <a:stretch>
            <a:fillRect/>
          </a:stretch>
        </p:blipFill>
        <p:spPr bwMode="auto">
          <a:xfrm>
            <a:off x="214282" y="285728"/>
            <a:ext cx="4519406" cy="6572272"/>
          </a:xfrm>
          <a:prstGeom prst="roundRect">
            <a:avLst>
              <a:gd name="adj" fmla="val 11111"/>
            </a:avLst>
          </a:prstGeom>
          <a:solidFill>
            <a:schemeClr val="accent1">
              <a:lumMod val="20000"/>
              <a:lumOff val="80000"/>
            </a:schemeClr>
          </a:solidFill>
          <a:ln w="190500" cap="rnd">
            <a:solidFill>
              <a:schemeClr val="tx2">
                <a:lumMod val="60000"/>
                <a:lumOff val="40000"/>
              </a:schemeClr>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4" name="Прямоугольник 3"/>
          <p:cNvSpPr/>
          <p:nvPr/>
        </p:nvSpPr>
        <p:spPr>
          <a:xfrm>
            <a:off x="1928794" y="357166"/>
            <a:ext cx="1428760" cy="42862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коническая</a:t>
            </a:r>
            <a:endParaRPr lang="ru-RU" dirty="0">
              <a:solidFill>
                <a:schemeClr val="tx1"/>
              </a:solidFill>
            </a:endParaRPr>
          </a:p>
        </p:txBody>
      </p:sp>
      <p:sp>
        <p:nvSpPr>
          <p:cNvPr id="5" name="Прямоугольник 4"/>
          <p:cNvSpPr/>
          <p:nvPr/>
        </p:nvSpPr>
        <p:spPr>
          <a:xfrm>
            <a:off x="1928794" y="2214554"/>
            <a:ext cx="1357322" cy="428628"/>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клиньевая</a:t>
            </a:r>
            <a:endParaRPr lang="ru-RU" dirty="0">
              <a:solidFill>
                <a:schemeClr val="tx1"/>
              </a:solidFill>
            </a:endParaRPr>
          </a:p>
        </p:txBody>
      </p:sp>
      <p:sp>
        <p:nvSpPr>
          <p:cNvPr id="6" name="Прямоугольник 5"/>
          <p:cNvSpPr/>
          <p:nvPr/>
        </p:nvSpPr>
        <p:spPr>
          <a:xfrm>
            <a:off x="1928794" y="4214818"/>
            <a:ext cx="1357322" cy="35719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прямая</a:t>
            </a:r>
            <a:endParaRPr lang="ru-RU"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001024" cy="714356"/>
          </a:xfrm>
        </p:spPr>
        <p:txBody>
          <a:bodyPr>
            <a:noAutofit/>
          </a:bodyPr>
          <a:lstStyle/>
          <a:p>
            <a:pPr algn="ctr"/>
            <a:r>
              <a:rPr lang="ru-RU" sz="2000" dirty="0" smtClean="0"/>
              <a:t>Форма, какой геометрической фигуры напоминает расширенную к низу юбку </a:t>
            </a:r>
            <a:endParaRPr lang="ru-RU" sz="2000" dirty="0"/>
          </a:p>
        </p:txBody>
      </p:sp>
      <p:sp>
        <p:nvSpPr>
          <p:cNvPr id="3" name="Содержимое 2"/>
          <p:cNvSpPr>
            <a:spLocks noGrp="1"/>
          </p:cNvSpPr>
          <p:nvPr>
            <p:ph idx="1"/>
          </p:nvPr>
        </p:nvSpPr>
        <p:spPr>
          <a:xfrm>
            <a:off x="457200" y="3143248"/>
            <a:ext cx="3257544" cy="3312488"/>
          </a:xfrm>
        </p:spPr>
        <p:txBody>
          <a:bodyPr/>
          <a:lstStyle/>
          <a:p>
            <a:pPr>
              <a:buNone/>
            </a:pPr>
            <a:r>
              <a:rPr lang="ru-RU" dirty="0" smtClean="0"/>
              <a:t>          </a:t>
            </a:r>
            <a:r>
              <a:rPr lang="ru-RU" u="sng" dirty="0" smtClean="0"/>
              <a:t>Конус-</a:t>
            </a:r>
          </a:p>
          <a:p>
            <a:pPr algn="ctr">
              <a:buNone/>
            </a:pPr>
            <a:r>
              <a:rPr lang="ru-RU" dirty="0" smtClean="0"/>
              <a:t>отсюда и название</a:t>
            </a:r>
          </a:p>
          <a:p>
            <a:pPr algn="ctr">
              <a:buNone/>
            </a:pPr>
            <a:r>
              <a:rPr lang="ru-RU" dirty="0" smtClean="0"/>
              <a:t>юбок – </a:t>
            </a:r>
          </a:p>
          <a:p>
            <a:pPr algn="ctr">
              <a:buNone/>
            </a:pPr>
            <a:r>
              <a:rPr lang="ru-RU" sz="4400" dirty="0" smtClean="0">
                <a:solidFill>
                  <a:schemeClr val="tx2">
                    <a:lumMod val="75000"/>
                  </a:schemeClr>
                </a:solidFill>
              </a:rPr>
              <a:t>конические</a:t>
            </a:r>
            <a:endParaRPr lang="ru-RU" sz="4400" dirty="0">
              <a:solidFill>
                <a:schemeClr val="tx2">
                  <a:lumMod val="75000"/>
                </a:schemeClr>
              </a:solidFill>
            </a:endParaRPr>
          </a:p>
        </p:txBody>
      </p:sp>
      <p:pic>
        <p:nvPicPr>
          <p:cNvPr id="99330" name="Picture 2"/>
          <p:cNvPicPr>
            <a:picLocks noChangeAspect="1" noChangeArrowheads="1"/>
          </p:cNvPicPr>
          <p:nvPr/>
        </p:nvPicPr>
        <p:blipFill>
          <a:blip r:embed="rId2"/>
          <a:srcRect/>
          <a:stretch>
            <a:fillRect/>
          </a:stretch>
        </p:blipFill>
        <p:spPr bwMode="auto">
          <a:xfrm>
            <a:off x="1214414" y="785794"/>
            <a:ext cx="6270044" cy="2286016"/>
          </a:xfrm>
          <a:prstGeom prst="roundRect">
            <a:avLst>
              <a:gd name="adj" fmla="val 4167"/>
            </a:avLst>
          </a:prstGeom>
          <a:solidFill>
            <a:srgbClr val="FFFFFF"/>
          </a:solidFill>
          <a:ln w="76200" cap="sq">
            <a:solidFill>
              <a:schemeClr val="accent1"/>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99331" name="Picture 3"/>
          <p:cNvPicPr>
            <a:picLocks noChangeAspect="1" noChangeArrowheads="1"/>
          </p:cNvPicPr>
          <p:nvPr/>
        </p:nvPicPr>
        <p:blipFill>
          <a:blip r:embed="rId3"/>
          <a:srcRect l="3831" r="28480" b="6392"/>
          <a:stretch>
            <a:fillRect/>
          </a:stretch>
        </p:blipFill>
        <p:spPr bwMode="auto">
          <a:xfrm>
            <a:off x="3929058" y="3357562"/>
            <a:ext cx="3786214" cy="2928958"/>
          </a:xfrm>
          <a:prstGeom prst="roundRect">
            <a:avLst>
              <a:gd name="adj" fmla="val 4167"/>
            </a:avLst>
          </a:prstGeom>
          <a:solidFill>
            <a:srgbClr val="FFFFFF"/>
          </a:solidFill>
          <a:ln w="76200" cap="sq">
            <a:solidFill>
              <a:schemeClr val="accent1"/>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sp>
        <p:nvSpPr>
          <p:cNvPr id="3" name="Содержимое 2"/>
          <p:cNvSpPr>
            <a:spLocks noGrp="1"/>
          </p:cNvSpPr>
          <p:nvPr>
            <p:ph idx="1"/>
          </p:nvPr>
        </p:nvSpPr>
        <p:spPr/>
        <p:txBody>
          <a:bodyPr/>
          <a:lstStyle/>
          <a:p>
            <a:endParaRPr lang="ru-RU" dirty="0" smtClean="0"/>
          </a:p>
          <a:p>
            <a:endParaRPr lang="ru-RU" dirty="0"/>
          </a:p>
        </p:txBody>
      </p:sp>
      <p:pic>
        <p:nvPicPr>
          <p:cNvPr id="98306" name="Picture 2"/>
          <p:cNvPicPr>
            <a:picLocks noChangeAspect="1" noChangeArrowheads="1"/>
          </p:cNvPicPr>
          <p:nvPr/>
        </p:nvPicPr>
        <p:blipFill>
          <a:blip r:embed="rId2">
            <a:lum contrast="-20000"/>
          </a:blip>
          <a:srcRect l="2941" t="14179" r="691" b="3814"/>
          <a:stretch>
            <a:fillRect/>
          </a:stretch>
        </p:blipFill>
        <p:spPr bwMode="auto">
          <a:xfrm>
            <a:off x="3214678" y="142852"/>
            <a:ext cx="5357850" cy="6143668"/>
          </a:xfrm>
          <a:prstGeom prst="roundRect">
            <a:avLst>
              <a:gd name="adj" fmla="val 4167"/>
            </a:avLst>
          </a:prstGeom>
          <a:solidFill>
            <a:srgbClr val="FFFFFF"/>
          </a:solidFill>
          <a:ln w="76200" cap="sq">
            <a:solidFill>
              <a:schemeClr val="accent1">
                <a:lumMod val="60000"/>
                <a:lumOff val="40000"/>
              </a:schemeClr>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Прямоугольник 4"/>
          <p:cNvSpPr/>
          <p:nvPr/>
        </p:nvSpPr>
        <p:spPr>
          <a:xfrm>
            <a:off x="214282" y="571480"/>
            <a:ext cx="2786050" cy="207170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tx1"/>
                </a:solidFill>
              </a:rPr>
              <a:t>Виды</a:t>
            </a:r>
          </a:p>
          <a:p>
            <a:pPr algn="ctr"/>
            <a:r>
              <a:rPr lang="ru-RU" sz="3600" dirty="0" smtClean="0">
                <a:solidFill>
                  <a:schemeClr val="tx1"/>
                </a:solidFill>
              </a:rPr>
              <a:t>конических</a:t>
            </a:r>
          </a:p>
          <a:p>
            <a:pPr algn="ctr"/>
            <a:r>
              <a:rPr lang="ru-RU" sz="3600" dirty="0" smtClean="0">
                <a:solidFill>
                  <a:schemeClr val="tx1"/>
                </a:solidFill>
              </a:rPr>
              <a:t>юбок</a:t>
            </a:r>
            <a:endParaRPr lang="ru-RU" sz="3600"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214422"/>
            <a:ext cx="8429652" cy="5286412"/>
          </a:xfrm>
        </p:spPr>
        <p:txBody>
          <a:bodyPr/>
          <a:lstStyle/>
          <a:p>
            <a:endParaRPr lang="ru-RU" dirty="0" smtClean="0"/>
          </a:p>
          <a:p>
            <a:endParaRPr lang="ru-RU" dirty="0"/>
          </a:p>
          <a:p>
            <a:pPr lvl="1">
              <a:buNone/>
            </a:pPr>
            <a:endParaRPr lang="ru-RU" dirty="0" smtClean="0"/>
          </a:p>
          <a:p>
            <a:pPr lvl="1">
              <a:buFont typeface="Wingdings" pitchFamily="2" charset="2"/>
              <a:buChar char="§"/>
            </a:pPr>
            <a:r>
              <a:rPr lang="ru-RU" dirty="0" smtClean="0"/>
              <a:t>Конструкция конической юбки обеспечивает ее прекрасную посадку на любой фигуре.</a:t>
            </a:r>
          </a:p>
          <a:p>
            <a:pPr lvl="1">
              <a:buFont typeface="Wingdings" pitchFamily="2" charset="2"/>
              <a:buChar char="§"/>
            </a:pPr>
            <a:r>
              <a:rPr lang="ru-RU" dirty="0" smtClean="0"/>
              <a:t>Моделирование конической юбки чаще всего направлено на изменение длины и изменение художественной отделки.</a:t>
            </a:r>
          </a:p>
          <a:p>
            <a:pPr lvl="1">
              <a:buFont typeface="Wingdings" pitchFamily="2" charset="2"/>
              <a:buChar char="§"/>
            </a:pPr>
            <a:r>
              <a:rPr lang="ru-RU" dirty="0" smtClean="0"/>
              <a:t>На основе конической юбки можно выполнить моделирование многоярусной юбки с одной или несколькими оборками, которые могут быть выкроены из различных тканей. </a:t>
            </a:r>
          </a:p>
          <a:p>
            <a:pPr lvl="1">
              <a:buFont typeface="Wingdings" pitchFamily="2" charset="2"/>
              <a:buChar char="§"/>
            </a:pPr>
            <a:endParaRPr lang="ru-RU" dirty="0" smtClean="0"/>
          </a:p>
          <a:p>
            <a:pPr lvl="1">
              <a:buNone/>
            </a:pPr>
            <a:endParaRPr lang="ru-RU" dirty="0"/>
          </a:p>
        </p:txBody>
      </p:sp>
      <p:graphicFrame>
        <p:nvGraphicFramePr>
          <p:cNvPr id="61442" name="Object 2"/>
          <p:cNvGraphicFramePr>
            <a:graphicFrameLocks noChangeAspect="1"/>
          </p:cNvGraphicFramePr>
          <p:nvPr/>
        </p:nvGraphicFramePr>
        <p:xfrm>
          <a:off x="0" y="214290"/>
          <a:ext cx="8429684" cy="2071702"/>
        </p:xfrm>
        <a:graphic>
          <a:graphicData uri="http://schemas.openxmlformats.org/presentationml/2006/ole">
            <p:oleObj spid="_x0000_s62466" name="Документ" r:id="rId3" imgW="4182964" imgH="2121675" progId="Word.Document.12">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49" name="Picture 1"/>
          <p:cNvPicPr>
            <a:picLocks noChangeAspect="1" noChangeArrowheads="1"/>
          </p:cNvPicPr>
          <p:nvPr/>
        </p:nvPicPr>
        <p:blipFill>
          <a:blip r:embed="rId2"/>
          <a:srcRect t="2817" b="2817"/>
          <a:stretch>
            <a:fillRect/>
          </a:stretch>
        </p:blipFill>
        <p:spPr bwMode="auto">
          <a:xfrm>
            <a:off x="428596" y="214290"/>
            <a:ext cx="6786610" cy="6325340"/>
          </a:xfrm>
          <a:prstGeom prst="rect">
            <a:avLst/>
          </a:prstGeom>
          <a:noFill/>
        </p:spPr>
      </p:pic>
      <p:sp>
        <p:nvSpPr>
          <p:cNvPr id="6" name="Скругленный прямоугольник 5"/>
          <p:cNvSpPr/>
          <p:nvPr/>
        </p:nvSpPr>
        <p:spPr>
          <a:xfrm>
            <a:off x="285720" y="4643446"/>
            <a:ext cx="2286016"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В лоскутной технике</a:t>
            </a:r>
            <a:endParaRPr lang="ru-RU" sz="2800" dirty="0"/>
          </a:p>
        </p:txBody>
      </p:sp>
      <p:sp>
        <p:nvSpPr>
          <p:cNvPr id="7" name="Скругленный прямоугольник 6"/>
          <p:cNvSpPr/>
          <p:nvPr/>
        </p:nvSpPr>
        <p:spPr>
          <a:xfrm>
            <a:off x="6715140" y="1142984"/>
            <a:ext cx="2428860"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Трехцветная</a:t>
            </a:r>
            <a:endParaRPr lang="ru-RU" sz="2800" dirty="0"/>
          </a:p>
        </p:txBody>
      </p:sp>
      <p:sp>
        <p:nvSpPr>
          <p:cNvPr id="8" name="Скругленный прямоугольник 7"/>
          <p:cNvSpPr/>
          <p:nvPr/>
        </p:nvSpPr>
        <p:spPr>
          <a:xfrm>
            <a:off x="5286380" y="5857892"/>
            <a:ext cx="2286016"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С оборкой</a:t>
            </a:r>
            <a:endParaRPr lang="ru-RU"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l="6818" r="22727"/>
          <a:stretch>
            <a:fillRect/>
          </a:stretch>
        </p:blipFill>
        <p:spPr bwMode="auto">
          <a:xfrm>
            <a:off x="6429356" y="1000108"/>
            <a:ext cx="2714644" cy="5715041"/>
          </a:xfrm>
          <a:prstGeom prst="rect">
            <a:avLst/>
          </a:prstGeom>
          <a:noFill/>
          <a:ln w="9525">
            <a:noFill/>
            <a:miter lim="800000"/>
            <a:headEnd/>
            <a:tailEnd/>
          </a:ln>
        </p:spPr>
      </p:pic>
      <p:sp>
        <p:nvSpPr>
          <p:cNvPr id="2" name="Заголовок 1"/>
          <p:cNvSpPr>
            <a:spLocks noGrp="1"/>
          </p:cNvSpPr>
          <p:nvPr>
            <p:ph type="title"/>
          </p:nvPr>
        </p:nvSpPr>
        <p:spPr>
          <a:xfrm>
            <a:off x="-642974" y="428604"/>
            <a:ext cx="6858048" cy="928694"/>
          </a:xfrm>
        </p:spPr>
        <p:txBody>
          <a:bodyPr>
            <a:normAutofit fontScale="90000"/>
          </a:bodyPr>
          <a:lstStyle/>
          <a:p>
            <a:pPr algn="ctr"/>
            <a:r>
              <a:rPr lang="ru-RU" dirty="0" smtClean="0">
                <a:latin typeface="Times New Roman" pitchFamily="18" charset="0"/>
                <a:cs typeface="Times New Roman" pitchFamily="18" charset="0"/>
              </a:rPr>
              <a:t>Трехцветная коническая</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юбка</a:t>
            </a:r>
            <a:endParaRPr lang="ru-RU" dirty="0">
              <a:latin typeface="Times New Roman" pitchFamily="18" charset="0"/>
              <a:cs typeface="Times New Roman" pitchFamily="18" charset="0"/>
            </a:endParaRPr>
          </a:p>
        </p:txBody>
      </p:sp>
      <p:sp>
        <p:nvSpPr>
          <p:cNvPr id="4" name="TextBox 3"/>
          <p:cNvSpPr txBox="1"/>
          <p:nvPr/>
        </p:nvSpPr>
        <p:spPr>
          <a:xfrm>
            <a:off x="214282" y="1500174"/>
            <a:ext cx="6143668" cy="4524315"/>
          </a:xfrm>
          <a:prstGeom prst="rect">
            <a:avLst/>
          </a:prstGeom>
          <a:noFill/>
        </p:spPr>
        <p:txBody>
          <a:bodyPr wrap="square" rtlCol="0">
            <a:spAutoFit/>
          </a:bodyPr>
          <a:lstStyle/>
          <a:p>
            <a:pPr>
              <a:buFont typeface="Wingdings" pitchFamily="2" charset="2"/>
              <a:buChar char="§"/>
            </a:pPr>
            <a:r>
              <a:rPr lang="ru-RU" sz="2400" dirty="0" smtClean="0"/>
              <a:t>  На готовый чертеж конической юбки нанесите линии разрезов, делящих юбку на три полосы равной ширины или в любой произвольной пропорции.</a:t>
            </a:r>
          </a:p>
          <a:p>
            <a:pPr>
              <a:buFont typeface="Wingdings" pitchFamily="2" charset="2"/>
              <a:buChar char="§"/>
            </a:pPr>
            <a:endParaRPr lang="ru-RU" sz="2400" dirty="0" smtClean="0"/>
          </a:p>
          <a:p>
            <a:endParaRPr lang="ru-RU" sz="2400" dirty="0" smtClean="0"/>
          </a:p>
          <a:p>
            <a:pPr>
              <a:buFont typeface="Wingdings" pitchFamily="2" charset="2"/>
              <a:buChar char="§"/>
            </a:pPr>
            <a:r>
              <a:rPr lang="ru-RU" sz="2400" dirty="0" smtClean="0"/>
              <a:t>   Разрежь выкройку по намеченным линиям и полученные части используй как выкройки для трех различных кусков ткани, подобранных по цветовой гаме и по рисунку. </a:t>
            </a:r>
          </a:p>
          <a:p>
            <a:pPr>
              <a:buFont typeface="Wingdings" pitchFamily="2" charset="2"/>
              <a:buChar char="§"/>
            </a:pPr>
            <a:endParaRPr lang="ru-RU" sz="2400" dirty="0"/>
          </a:p>
        </p:txBody>
      </p:sp>
      <p:sp>
        <p:nvSpPr>
          <p:cNvPr id="5" name="Прямоугольник 4"/>
          <p:cNvSpPr/>
          <p:nvPr/>
        </p:nvSpPr>
        <p:spPr>
          <a:xfrm>
            <a:off x="6858016" y="714356"/>
            <a:ext cx="2071702" cy="461665"/>
          </a:xfrm>
          <a:prstGeom prst="rect">
            <a:avLst/>
          </a:prstGeom>
        </p:spPr>
        <p:txBody>
          <a:bodyPr wrap="square">
            <a:spAutoFit/>
          </a:bodyPr>
          <a:lstStyle/>
          <a:p>
            <a:pPr lvl="0" algn="just" fontAlgn="base">
              <a:spcBef>
                <a:spcPct val="0"/>
              </a:spcBef>
              <a:spcAft>
                <a:spcPct val="0"/>
              </a:spcAft>
            </a:pPr>
            <a:r>
              <a:rPr lang="ru-RU" sz="2400" b="1" dirty="0" smtClean="0">
                <a:latin typeface="Times New Roman" pitchFamily="18" charset="0"/>
                <a:ea typeface="Calibri" pitchFamily="34" charset="0"/>
                <a:cs typeface="Times New Roman" pitchFamily="18" charset="0"/>
              </a:rPr>
              <a:t>Модель № 1.</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1" Type="http://schemas.openxmlformats.org/officeDocument/2006/relationships/image" Target="../media/image3.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Аспект">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1_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3_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5.xml><?xml version="1.0" encoding="utf-8"?>
<a:theme xmlns:a="http://schemas.openxmlformats.org/drawingml/2006/main" name="4_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8.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539</TotalTime>
  <Words>514</Words>
  <Application>Microsoft Office PowerPoint</Application>
  <PresentationFormat>Экран (4:3)</PresentationFormat>
  <Paragraphs>77</Paragraphs>
  <Slides>18</Slides>
  <Notes>2</Notes>
  <HiddenSlides>0</HiddenSlides>
  <MMClips>0</MMClips>
  <ScaleCrop>false</ScaleCrop>
  <HeadingPairs>
    <vt:vector size="6" baseType="variant">
      <vt:variant>
        <vt:lpstr>Тема</vt:lpstr>
      </vt:variant>
      <vt:variant>
        <vt:i4>7</vt:i4>
      </vt:variant>
      <vt:variant>
        <vt:lpstr>Внедренные серверы OLE</vt:lpstr>
      </vt:variant>
      <vt:variant>
        <vt:i4>1</vt:i4>
      </vt:variant>
      <vt:variant>
        <vt:lpstr>Заголовки слайдов</vt:lpstr>
      </vt:variant>
      <vt:variant>
        <vt:i4>18</vt:i4>
      </vt:variant>
    </vt:vector>
  </HeadingPairs>
  <TitlesOfParts>
    <vt:vector size="26" baseType="lpstr">
      <vt:lpstr>1_Аспект</vt:lpstr>
      <vt:lpstr>1_Изящная</vt:lpstr>
      <vt:lpstr>Изящная</vt:lpstr>
      <vt:lpstr>3_Городская</vt:lpstr>
      <vt:lpstr>4_Городская</vt:lpstr>
      <vt:lpstr>Тема Office</vt:lpstr>
      <vt:lpstr>Аспект</vt:lpstr>
      <vt:lpstr>Документ</vt:lpstr>
      <vt:lpstr>Слайд 1</vt:lpstr>
      <vt:lpstr>Слайд 2</vt:lpstr>
      <vt:lpstr>Слайд 3</vt:lpstr>
      <vt:lpstr>Основные конструкции  юбок </vt:lpstr>
      <vt:lpstr>Форма, какой геометрической фигуры напоминает расширенную к низу юбку </vt:lpstr>
      <vt:lpstr> </vt:lpstr>
      <vt:lpstr>Слайд 7</vt:lpstr>
      <vt:lpstr>Слайд 8</vt:lpstr>
      <vt:lpstr>Трехцветная коническая  юбка</vt:lpstr>
      <vt:lpstr>Слайд 10</vt:lpstr>
      <vt:lpstr>Модель № 3.</vt:lpstr>
      <vt:lpstr>Моделирование клиньевой юбки </vt:lpstr>
      <vt:lpstr> Способ № 1            Расширение клиньевой юбки по линии низа при малом количестве ткани можно получить за счет вставки между основными клиньями дополнительных клиньев, величина которых зависит от желаемой ширины юбки.</vt:lpstr>
      <vt:lpstr>        Юбка «годе»   Форму клина можно сделать еще более сложной. Например, для более плотного облегания юбки по бедрам допускается небольшое уменьшение клина ниже бедер, причем ширина линии низа остается прежней (1) или может быть увеличена (2). </vt:lpstr>
      <vt:lpstr>Слайд 15</vt:lpstr>
      <vt:lpstr>Расширение юбки методом закрытия вытачек  Очень удобна в носке немного расширенная прямая юбка. Такое расширение несложно выполнить путем закрытия вытачек на основном чертеже прямой юбки.  По осевым линиям вытачек переднего и заднего полотнищ провести вертикальные прямые линии до их пересечения с линией низа и разрезать выкройки по этим линиям. Раздвинуть выкройки в нижней части до полного закрытия вытачек.                                                      Оформить линию низа плавной кривой. </vt:lpstr>
      <vt:lpstr>Моделирование юбки с кокеткой </vt:lpstr>
      <vt:lpstr>Моделирование кокетки</vt:lpstr>
    </vt:vector>
  </TitlesOfParts>
  <Company>Дом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Маша</dc:creator>
  <cp:lastModifiedBy>1</cp:lastModifiedBy>
  <cp:revision>70</cp:revision>
  <dcterms:created xsi:type="dcterms:W3CDTF">2007-05-01T20:12:27Z</dcterms:created>
  <dcterms:modified xsi:type="dcterms:W3CDTF">2021-06-09T15:14:47Z</dcterms:modified>
</cp:coreProperties>
</file>