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handoutMasterIdLst>
    <p:handoutMasterId r:id="rId16"/>
  </p:handoutMasterIdLst>
  <p:sldIdLst>
    <p:sldId id="256" r:id="rId2"/>
    <p:sldId id="277" r:id="rId3"/>
    <p:sldId id="283" r:id="rId4"/>
    <p:sldId id="280" r:id="rId5"/>
    <p:sldId id="257" r:id="rId6"/>
    <p:sldId id="266" r:id="rId7"/>
    <p:sldId id="281" r:id="rId8"/>
    <p:sldId id="268" r:id="rId9"/>
    <p:sldId id="263" r:id="rId10"/>
    <p:sldId id="267" r:id="rId11"/>
    <p:sldId id="269" r:id="rId12"/>
    <p:sldId id="270" r:id="rId13"/>
    <p:sldId id="275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62" autoAdjust="0"/>
  </p:normalViewPr>
  <p:slideViewPr>
    <p:cSldViewPr>
      <p:cViewPr varScale="1">
        <p:scale>
          <a:sx n="76" d="100"/>
          <a:sy n="76" d="100"/>
        </p:scale>
        <p:origin x="-164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4FEC6A-6EC5-44AC-9D97-67F8215ECFBA}" type="doc">
      <dgm:prSet loTypeId="urn:microsoft.com/office/officeart/2005/8/layout/cycle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933A92C-FF48-4B28-858C-E2E9FB42800A}">
      <dgm:prSet phldrT="[Текст]"/>
      <dgm:spPr/>
      <dgm:t>
        <a:bodyPr/>
        <a:lstStyle/>
        <a:p>
          <a:r>
            <a:rPr lang="ru-RU" dirty="0" smtClean="0"/>
            <a:t>Школа открытого образования</a:t>
          </a:r>
          <a:endParaRPr lang="ru-RU" dirty="0"/>
        </a:p>
      </dgm:t>
    </dgm:pt>
    <dgm:pt modelId="{34124897-2761-4692-AFF8-34C9D04A5DC3}" type="parTrans" cxnId="{4BFF510F-FF1F-458D-B576-B6C4EAB69EAA}">
      <dgm:prSet/>
      <dgm:spPr/>
      <dgm:t>
        <a:bodyPr/>
        <a:lstStyle/>
        <a:p>
          <a:endParaRPr lang="ru-RU"/>
        </a:p>
      </dgm:t>
    </dgm:pt>
    <dgm:pt modelId="{9D9AC2E3-CA0E-4FDA-A003-25A2536552C4}" type="sibTrans" cxnId="{4BFF510F-FF1F-458D-B576-B6C4EAB69EAA}">
      <dgm:prSet/>
      <dgm:spPr/>
      <dgm:t>
        <a:bodyPr/>
        <a:lstStyle/>
        <a:p>
          <a:endParaRPr lang="ru-RU"/>
        </a:p>
      </dgm:t>
    </dgm:pt>
    <dgm:pt modelId="{8876DCB9-C525-406A-A0B1-06AD6750711D}">
      <dgm:prSet phldrT="[Текст]"/>
      <dgm:spPr/>
      <dgm:t>
        <a:bodyPr/>
        <a:lstStyle/>
        <a:p>
          <a:r>
            <a:rPr lang="ru-RU" dirty="0" smtClean="0"/>
            <a:t>Школа диалога</a:t>
          </a:r>
          <a:endParaRPr lang="ru-RU" dirty="0"/>
        </a:p>
      </dgm:t>
    </dgm:pt>
    <dgm:pt modelId="{DDC15273-26C5-44AF-8937-1966AFC5C635}" type="parTrans" cxnId="{08F0BD90-854A-4782-9855-2463EAA9A4A8}">
      <dgm:prSet/>
      <dgm:spPr/>
      <dgm:t>
        <a:bodyPr/>
        <a:lstStyle/>
        <a:p>
          <a:endParaRPr lang="ru-RU"/>
        </a:p>
      </dgm:t>
    </dgm:pt>
    <dgm:pt modelId="{1E1D8E05-9F39-4815-85D6-41A4E2562E0A}" type="sibTrans" cxnId="{08F0BD90-854A-4782-9855-2463EAA9A4A8}">
      <dgm:prSet/>
      <dgm:spPr/>
      <dgm:t>
        <a:bodyPr/>
        <a:lstStyle/>
        <a:p>
          <a:endParaRPr lang="ru-RU"/>
        </a:p>
      </dgm:t>
    </dgm:pt>
    <dgm:pt modelId="{F9968527-459E-4762-80A1-8D3A46717463}">
      <dgm:prSet phldrT="[Текст]"/>
      <dgm:spPr/>
      <dgm:t>
        <a:bodyPr/>
        <a:lstStyle/>
        <a:p>
          <a:r>
            <a:rPr lang="ru-RU" dirty="0" smtClean="0"/>
            <a:t>Школа как обучающая организация</a:t>
          </a:r>
          <a:endParaRPr lang="ru-RU" dirty="0"/>
        </a:p>
      </dgm:t>
    </dgm:pt>
    <dgm:pt modelId="{C56EBE46-B118-42C2-9A14-B520195A3B45}" type="parTrans" cxnId="{5F77E013-D94D-445E-9002-D8E27A0E7F20}">
      <dgm:prSet/>
      <dgm:spPr/>
      <dgm:t>
        <a:bodyPr/>
        <a:lstStyle/>
        <a:p>
          <a:endParaRPr lang="ru-RU"/>
        </a:p>
      </dgm:t>
    </dgm:pt>
    <dgm:pt modelId="{1B5BD0B8-E969-41E0-BF9D-1FD633D9000D}" type="sibTrans" cxnId="{5F77E013-D94D-445E-9002-D8E27A0E7F20}">
      <dgm:prSet/>
      <dgm:spPr/>
      <dgm:t>
        <a:bodyPr/>
        <a:lstStyle/>
        <a:p>
          <a:endParaRPr lang="ru-RU"/>
        </a:p>
      </dgm:t>
    </dgm:pt>
    <dgm:pt modelId="{467E8CAE-1EA1-4256-ADD9-4423031E8E33}">
      <dgm:prSet phldrT="[Текст]"/>
      <dgm:spPr/>
      <dgm:t>
        <a:bodyPr/>
        <a:lstStyle/>
        <a:p>
          <a:r>
            <a:rPr lang="ru-RU" dirty="0" smtClean="0"/>
            <a:t>Школа интегрированных процессов и технологий</a:t>
          </a:r>
          <a:endParaRPr lang="ru-RU" dirty="0"/>
        </a:p>
      </dgm:t>
    </dgm:pt>
    <dgm:pt modelId="{010261E0-8B43-4A62-A8E3-DF7DA8D3475E}" type="parTrans" cxnId="{7A5707DB-C492-4E1B-BB12-D754F5D248CA}">
      <dgm:prSet/>
      <dgm:spPr/>
      <dgm:t>
        <a:bodyPr/>
        <a:lstStyle/>
        <a:p>
          <a:endParaRPr lang="ru-RU"/>
        </a:p>
      </dgm:t>
    </dgm:pt>
    <dgm:pt modelId="{BB03C30E-934F-446C-80E0-48C42FD9A4B4}" type="sibTrans" cxnId="{7A5707DB-C492-4E1B-BB12-D754F5D248CA}">
      <dgm:prSet/>
      <dgm:spPr/>
      <dgm:t>
        <a:bodyPr/>
        <a:lstStyle/>
        <a:p>
          <a:endParaRPr lang="ru-RU"/>
        </a:p>
      </dgm:t>
    </dgm:pt>
    <dgm:pt modelId="{6CD113B2-858A-4983-9CEC-2B7ADC918280}">
      <dgm:prSet phldrT="[Текст]"/>
      <dgm:spPr/>
      <dgm:t>
        <a:bodyPr/>
        <a:lstStyle/>
        <a:p>
          <a:r>
            <a:rPr lang="ru-RU" dirty="0" smtClean="0"/>
            <a:t>Школа высоких технологий</a:t>
          </a:r>
          <a:endParaRPr lang="ru-RU" dirty="0"/>
        </a:p>
      </dgm:t>
    </dgm:pt>
    <dgm:pt modelId="{B445CF94-C897-49EC-B19D-1EDA4C7978FD}" type="parTrans" cxnId="{02B880B5-B32D-4273-83EF-27F899FC73FC}">
      <dgm:prSet/>
      <dgm:spPr/>
      <dgm:t>
        <a:bodyPr/>
        <a:lstStyle/>
        <a:p>
          <a:endParaRPr lang="ru-RU"/>
        </a:p>
      </dgm:t>
    </dgm:pt>
    <dgm:pt modelId="{21CA442D-FA9B-4E94-9659-191333A0285C}" type="sibTrans" cxnId="{02B880B5-B32D-4273-83EF-27F899FC73FC}">
      <dgm:prSet/>
      <dgm:spPr/>
      <dgm:t>
        <a:bodyPr/>
        <a:lstStyle/>
        <a:p>
          <a:endParaRPr lang="ru-RU"/>
        </a:p>
      </dgm:t>
    </dgm:pt>
    <dgm:pt modelId="{2810380A-5D0B-4803-A454-FAEF4F7D8AFC}">
      <dgm:prSet phldrT="[Текст]"/>
      <dgm:spPr/>
      <dgm:t>
        <a:bodyPr/>
        <a:lstStyle/>
        <a:p>
          <a:r>
            <a:rPr lang="ru-RU" dirty="0" smtClean="0"/>
            <a:t>Школа обучения через созидание</a:t>
          </a:r>
          <a:endParaRPr lang="ru-RU" dirty="0"/>
        </a:p>
      </dgm:t>
    </dgm:pt>
    <dgm:pt modelId="{3CB13557-5E45-4930-9F9B-08A8DE389D80}" type="parTrans" cxnId="{108B2321-FBB7-470A-8539-C42FD35E083B}">
      <dgm:prSet/>
      <dgm:spPr/>
      <dgm:t>
        <a:bodyPr/>
        <a:lstStyle/>
        <a:p>
          <a:endParaRPr lang="ru-RU"/>
        </a:p>
      </dgm:t>
    </dgm:pt>
    <dgm:pt modelId="{1A5BA3CA-B94E-41DD-985E-A68C6955E398}" type="sibTrans" cxnId="{108B2321-FBB7-470A-8539-C42FD35E083B}">
      <dgm:prSet/>
      <dgm:spPr/>
      <dgm:t>
        <a:bodyPr/>
        <a:lstStyle/>
        <a:p>
          <a:endParaRPr lang="ru-RU"/>
        </a:p>
      </dgm:t>
    </dgm:pt>
    <dgm:pt modelId="{97AAF534-45E1-4696-BA58-4F83B059A984}" type="pres">
      <dgm:prSet presAssocID="{A54FEC6A-6EC5-44AC-9D97-67F8215ECF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FDB6F7-FB54-42C8-B25E-2D669962846D}" type="pres">
      <dgm:prSet presAssocID="{8933A92C-FF48-4B28-858C-E2E9FB42800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40E41-A26F-4250-994D-DC4648C8C125}" type="pres">
      <dgm:prSet presAssocID="{8933A92C-FF48-4B28-858C-E2E9FB42800A}" presName="spNode" presStyleCnt="0"/>
      <dgm:spPr/>
    </dgm:pt>
    <dgm:pt modelId="{5E7F9F30-BBA5-4E7C-9070-1F950BA5FE32}" type="pres">
      <dgm:prSet presAssocID="{9D9AC2E3-CA0E-4FDA-A003-25A2536552C4}" presName="sibTrans" presStyleLbl="sibTrans1D1" presStyleIdx="0" presStyleCnt="6"/>
      <dgm:spPr/>
      <dgm:t>
        <a:bodyPr/>
        <a:lstStyle/>
        <a:p>
          <a:endParaRPr lang="ru-RU"/>
        </a:p>
      </dgm:t>
    </dgm:pt>
    <dgm:pt modelId="{5D92E114-9B00-430C-B32A-3F7D9334E977}" type="pres">
      <dgm:prSet presAssocID="{8876DCB9-C525-406A-A0B1-06AD6750711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F4C6A-F8AF-448B-B79B-82BA2B1956C9}" type="pres">
      <dgm:prSet presAssocID="{8876DCB9-C525-406A-A0B1-06AD6750711D}" presName="spNode" presStyleCnt="0"/>
      <dgm:spPr/>
    </dgm:pt>
    <dgm:pt modelId="{5B55CDA6-C171-48D5-92E6-71D7414A95E1}" type="pres">
      <dgm:prSet presAssocID="{1E1D8E05-9F39-4815-85D6-41A4E2562E0A}" presName="sibTrans" presStyleLbl="sibTrans1D1" presStyleIdx="1" presStyleCnt="6"/>
      <dgm:spPr/>
      <dgm:t>
        <a:bodyPr/>
        <a:lstStyle/>
        <a:p>
          <a:endParaRPr lang="ru-RU"/>
        </a:p>
      </dgm:t>
    </dgm:pt>
    <dgm:pt modelId="{52AFBE23-096B-4702-8D28-B0CFC5893678}" type="pres">
      <dgm:prSet presAssocID="{F9968527-459E-4762-80A1-8D3A4671746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D766C-4D81-4F17-B663-6821FA744F8D}" type="pres">
      <dgm:prSet presAssocID="{F9968527-459E-4762-80A1-8D3A46717463}" presName="spNode" presStyleCnt="0"/>
      <dgm:spPr/>
    </dgm:pt>
    <dgm:pt modelId="{DC227259-BC88-4DE3-86BA-823DC89FE965}" type="pres">
      <dgm:prSet presAssocID="{1B5BD0B8-E969-41E0-BF9D-1FD633D9000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E314E1FB-C2C2-4C27-B521-001A35414CD1}" type="pres">
      <dgm:prSet presAssocID="{467E8CAE-1EA1-4256-ADD9-4423031E8E3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92598-7C5C-4B7C-BD1C-B51EF3DB1DE2}" type="pres">
      <dgm:prSet presAssocID="{467E8CAE-1EA1-4256-ADD9-4423031E8E33}" presName="spNode" presStyleCnt="0"/>
      <dgm:spPr/>
    </dgm:pt>
    <dgm:pt modelId="{B509933E-DE26-45BB-BFD8-E70DD10410DF}" type="pres">
      <dgm:prSet presAssocID="{BB03C30E-934F-446C-80E0-48C42FD9A4B4}" presName="sibTrans" presStyleLbl="sibTrans1D1" presStyleIdx="3" presStyleCnt="6"/>
      <dgm:spPr/>
      <dgm:t>
        <a:bodyPr/>
        <a:lstStyle/>
        <a:p>
          <a:endParaRPr lang="ru-RU"/>
        </a:p>
      </dgm:t>
    </dgm:pt>
    <dgm:pt modelId="{B546CBC9-2D91-46FB-8CED-02E1AD475489}" type="pres">
      <dgm:prSet presAssocID="{6CD113B2-858A-4983-9CEC-2B7ADC91828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73D5E-08C2-4B15-BF1E-313F97927B8E}" type="pres">
      <dgm:prSet presAssocID="{6CD113B2-858A-4983-9CEC-2B7ADC918280}" presName="spNode" presStyleCnt="0"/>
      <dgm:spPr/>
    </dgm:pt>
    <dgm:pt modelId="{D73E504C-B489-40F3-8FE4-48FA342819F6}" type="pres">
      <dgm:prSet presAssocID="{21CA442D-FA9B-4E94-9659-191333A0285C}" presName="sibTrans" presStyleLbl="sibTrans1D1" presStyleIdx="4" presStyleCnt="6"/>
      <dgm:spPr/>
      <dgm:t>
        <a:bodyPr/>
        <a:lstStyle/>
        <a:p>
          <a:endParaRPr lang="ru-RU"/>
        </a:p>
      </dgm:t>
    </dgm:pt>
    <dgm:pt modelId="{0D28D05C-777E-43F1-A047-A3208416FE64}" type="pres">
      <dgm:prSet presAssocID="{2810380A-5D0B-4803-A454-FAEF4F7D8AF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85643-ACB2-495E-8707-93D174CB5074}" type="pres">
      <dgm:prSet presAssocID="{2810380A-5D0B-4803-A454-FAEF4F7D8AFC}" presName="spNode" presStyleCnt="0"/>
      <dgm:spPr/>
    </dgm:pt>
    <dgm:pt modelId="{48B538F4-16FC-4B01-94FA-5C7BBCFC5459}" type="pres">
      <dgm:prSet presAssocID="{1A5BA3CA-B94E-41DD-985E-A68C6955E398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02B880B5-B32D-4273-83EF-27F899FC73FC}" srcId="{A54FEC6A-6EC5-44AC-9D97-67F8215ECFBA}" destId="{6CD113B2-858A-4983-9CEC-2B7ADC918280}" srcOrd="4" destOrd="0" parTransId="{B445CF94-C897-49EC-B19D-1EDA4C7978FD}" sibTransId="{21CA442D-FA9B-4E94-9659-191333A0285C}"/>
    <dgm:cxn modelId="{CEB5C779-23D0-41D0-8F7B-9FF74B9C910C}" type="presOf" srcId="{8876DCB9-C525-406A-A0B1-06AD6750711D}" destId="{5D92E114-9B00-430C-B32A-3F7D9334E977}" srcOrd="0" destOrd="0" presId="urn:microsoft.com/office/officeart/2005/8/layout/cycle5"/>
    <dgm:cxn modelId="{1F2046DD-3B35-448A-85C4-D237754CD08E}" type="presOf" srcId="{21CA442D-FA9B-4E94-9659-191333A0285C}" destId="{D73E504C-B489-40F3-8FE4-48FA342819F6}" srcOrd="0" destOrd="0" presId="urn:microsoft.com/office/officeart/2005/8/layout/cycle5"/>
    <dgm:cxn modelId="{108B2321-FBB7-470A-8539-C42FD35E083B}" srcId="{A54FEC6A-6EC5-44AC-9D97-67F8215ECFBA}" destId="{2810380A-5D0B-4803-A454-FAEF4F7D8AFC}" srcOrd="5" destOrd="0" parTransId="{3CB13557-5E45-4930-9F9B-08A8DE389D80}" sibTransId="{1A5BA3CA-B94E-41DD-985E-A68C6955E398}"/>
    <dgm:cxn modelId="{7BEDE067-820B-46A4-9D73-03978BC61632}" type="presOf" srcId="{2810380A-5D0B-4803-A454-FAEF4F7D8AFC}" destId="{0D28D05C-777E-43F1-A047-A3208416FE64}" srcOrd="0" destOrd="0" presId="urn:microsoft.com/office/officeart/2005/8/layout/cycle5"/>
    <dgm:cxn modelId="{7A5707DB-C492-4E1B-BB12-D754F5D248CA}" srcId="{A54FEC6A-6EC5-44AC-9D97-67F8215ECFBA}" destId="{467E8CAE-1EA1-4256-ADD9-4423031E8E33}" srcOrd="3" destOrd="0" parTransId="{010261E0-8B43-4A62-A8E3-DF7DA8D3475E}" sibTransId="{BB03C30E-934F-446C-80E0-48C42FD9A4B4}"/>
    <dgm:cxn modelId="{82984009-413B-40F6-81C2-B5E1758E6042}" type="presOf" srcId="{F9968527-459E-4762-80A1-8D3A46717463}" destId="{52AFBE23-096B-4702-8D28-B0CFC5893678}" srcOrd="0" destOrd="0" presId="urn:microsoft.com/office/officeart/2005/8/layout/cycle5"/>
    <dgm:cxn modelId="{7A25E689-45F7-44C2-A20A-FF398ADC6881}" type="presOf" srcId="{1A5BA3CA-B94E-41DD-985E-A68C6955E398}" destId="{48B538F4-16FC-4B01-94FA-5C7BBCFC5459}" srcOrd="0" destOrd="0" presId="urn:microsoft.com/office/officeart/2005/8/layout/cycle5"/>
    <dgm:cxn modelId="{4D2B5397-4DF7-49E9-B007-01B0FE7F3034}" type="presOf" srcId="{8933A92C-FF48-4B28-858C-E2E9FB42800A}" destId="{11FDB6F7-FB54-42C8-B25E-2D669962846D}" srcOrd="0" destOrd="0" presId="urn:microsoft.com/office/officeart/2005/8/layout/cycle5"/>
    <dgm:cxn modelId="{52D1EA2D-FC59-4919-88CB-2FADB6C56DD1}" type="presOf" srcId="{1E1D8E05-9F39-4815-85D6-41A4E2562E0A}" destId="{5B55CDA6-C171-48D5-92E6-71D7414A95E1}" srcOrd="0" destOrd="0" presId="urn:microsoft.com/office/officeart/2005/8/layout/cycle5"/>
    <dgm:cxn modelId="{4BFF510F-FF1F-458D-B576-B6C4EAB69EAA}" srcId="{A54FEC6A-6EC5-44AC-9D97-67F8215ECFBA}" destId="{8933A92C-FF48-4B28-858C-E2E9FB42800A}" srcOrd="0" destOrd="0" parTransId="{34124897-2761-4692-AFF8-34C9D04A5DC3}" sibTransId="{9D9AC2E3-CA0E-4FDA-A003-25A2536552C4}"/>
    <dgm:cxn modelId="{08F0BD90-854A-4782-9855-2463EAA9A4A8}" srcId="{A54FEC6A-6EC5-44AC-9D97-67F8215ECFBA}" destId="{8876DCB9-C525-406A-A0B1-06AD6750711D}" srcOrd="1" destOrd="0" parTransId="{DDC15273-26C5-44AF-8937-1966AFC5C635}" sibTransId="{1E1D8E05-9F39-4815-85D6-41A4E2562E0A}"/>
    <dgm:cxn modelId="{5F77E013-D94D-445E-9002-D8E27A0E7F20}" srcId="{A54FEC6A-6EC5-44AC-9D97-67F8215ECFBA}" destId="{F9968527-459E-4762-80A1-8D3A46717463}" srcOrd="2" destOrd="0" parTransId="{C56EBE46-B118-42C2-9A14-B520195A3B45}" sibTransId="{1B5BD0B8-E969-41E0-BF9D-1FD633D9000D}"/>
    <dgm:cxn modelId="{997E2353-402E-4E90-A706-9B584DECAA6C}" type="presOf" srcId="{A54FEC6A-6EC5-44AC-9D97-67F8215ECFBA}" destId="{97AAF534-45E1-4696-BA58-4F83B059A984}" srcOrd="0" destOrd="0" presId="urn:microsoft.com/office/officeart/2005/8/layout/cycle5"/>
    <dgm:cxn modelId="{E1C4D4AE-24A4-46F0-B768-A2FBDDB555D0}" type="presOf" srcId="{467E8CAE-1EA1-4256-ADD9-4423031E8E33}" destId="{E314E1FB-C2C2-4C27-B521-001A35414CD1}" srcOrd="0" destOrd="0" presId="urn:microsoft.com/office/officeart/2005/8/layout/cycle5"/>
    <dgm:cxn modelId="{11E0967F-CBFE-45D2-9887-838E20BAC4F4}" type="presOf" srcId="{BB03C30E-934F-446C-80E0-48C42FD9A4B4}" destId="{B509933E-DE26-45BB-BFD8-E70DD10410DF}" srcOrd="0" destOrd="0" presId="urn:microsoft.com/office/officeart/2005/8/layout/cycle5"/>
    <dgm:cxn modelId="{FFC076A0-35F5-464D-8EEE-9A9174787B22}" type="presOf" srcId="{6CD113B2-858A-4983-9CEC-2B7ADC918280}" destId="{B546CBC9-2D91-46FB-8CED-02E1AD475489}" srcOrd="0" destOrd="0" presId="urn:microsoft.com/office/officeart/2005/8/layout/cycle5"/>
    <dgm:cxn modelId="{FBE87CCD-1688-439B-B490-4473043E405B}" type="presOf" srcId="{9D9AC2E3-CA0E-4FDA-A003-25A2536552C4}" destId="{5E7F9F30-BBA5-4E7C-9070-1F950BA5FE32}" srcOrd="0" destOrd="0" presId="urn:microsoft.com/office/officeart/2005/8/layout/cycle5"/>
    <dgm:cxn modelId="{09E3290F-6BB5-4294-A315-3EC7A43351CC}" type="presOf" srcId="{1B5BD0B8-E969-41E0-BF9D-1FD633D9000D}" destId="{DC227259-BC88-4DE3-86BA-823DC89FE965}" srcOrd="0" destOrd="0" presId="urn:microsoft.com/office/officeart/2005/8/layout/cycle5"/>
    <dgm:cxn modelId="{710EC791-D2FC-4B7B-B968-033B10FD277B}" type="presParOf" srcId="{97AAF534-45E1-4696-BA58-4F83B059A984}" destId="{11FDB6F7-FB54-42C8-B25E-2D669962846D}" srcOrd="0" destOrd="0" presId="urn:microsoft.com/office/officeart/2005/8/layout/cycle5"/>
    <dgm:cxn modelId="{CAEAABE0-9B34-42D0-A232-D57E6E2BECDF}" type="presParOf" srcId="{97AAF534-45E1-4696-BA58-4F83B059A984}" destId="{3B740E41-A26F-4250-994D-DC4648C8C125}" srcOrd="1" destOrd="0" presId="urn:microsoft.com/office/officeart/2005/8/layout/cycle5"/>
    <dgm:cxn modelId="{4C424ED8-A127-42AD-8CCF-BABB2BAA41E9}" type="presParOf" srcId="{97AAF534-45E1-4696-BA58-4F83B059A984}" destId="{5E7F9F30-BBA5-4E7C-9070-1F950BA5FE32}" srcOrd="2" destOrd="0" presId="urn:microsoft.com/office/officeart/2005/8/layout/cycle5"/>
    <dgm:cxn modelId="{37FE2DEC-9854-4E9B-B35E-19E90C3E6B29}" type="presParOf" srcId="{97AAF534-45E1-4696-BA58-4F83B059A984}" destId="{5D92E114-9B00-430C-B32A-3F7D9334E977}" srcOrd="3" destOrd="0" presId="urn:microsoft.com/office/officeart/2005/8/layout/cycle5"/>
    <dgm:cxn modelId="{C8F40C81-8924-4C42-B907-E3EDCF9AFB81}" type="presParOf" srcId="{97AAF534-45E1-4696-BA58-4F83B059A984}" destId="{79CF4C6A-F8AF-448B-B79B-82BA2B1956C9}" srcOrd="4" destOrd="0" presId="urn:microsoft.com/office/officeart/2005/8/layout/cycle5"/>
    <dgm:cxn modelId="{542FADB6-7734-4F78-8B1D-35D5B44B1C52}" type="presParOf" srcId="{97AAF534-45E1-4696-BA58-4F83B059A984}" destId="{5B55CDA6-C171-48D5-92E6-71D7414A95E1}" srcOrd="5" destOrd="0" presId="urn:microsoft.com/office/officeart/2005/8/layout/cycle5"/>
    <dgm:cxn modelId="{101C2A47-4B33-4902-98D2-378FC936014B}" type="presParOf" srcId="{97AAF534-45E1-4696-BA58-4F83B059A984}" destId="{52AFBE23-096B-4702-8D28-B0CFC5893678}" srcOrd="6" destOrd="0" presId="urn:microsoft.com/office/officeart/2005/8/layout/cycle5"/>
    <dgm:cxn modelId="{C4EB0A54-BB78-4863-86F4-7AA14FB044B0}" type="presParOf" srcId="{97AAF534-45E1-4696-BA58-4F83B059A984}" destId="{2B9D766C-4D81-4F17-B663-6821FA744F8D}" srcOrd="7" destOrd="0" presId="urn:microsoft.com/office/officeart/2005/8/layout/cycle5"/>
    <dgm:cxn modelId="{B7C0BE2F-4D32-4930-B09E-CC4D2B81C002}" type="presParOf" srcId="{97AAF534-45E1-4696-BA58-4F83B059A984}" destId="{DC227259-BC88-4DE3-86BA-823DC89FE965}" srcOrd="8" destOrd="0" presId="urn:microsoft.com/office/officeart/2005/8/layout/cycle5"/>
    <dgm:cxn modelId="{BBD34EC8-2115-4041-92B4-6945D7C18F97}" type="presParOf" srcId="{97AAF534-45E1-4696-BA58-4F83B059A984}" destId="{E314E1FB-C2C2-4C27-B521-001A35414CD1}" srcOrd="9" destOrd="0" presId="urn:microsoft.com/office/officeart/2005/8/layout/cycle5"/>
    <dgm:cxn modelId="{82661A6D-E606-4B38-B1AD-62F436099CCB}" type="presParOf" srcId="{97AAF534-45E1-4696-BA58-4F83B059A984}" destId="{C9F92598-7C5C-4B7C-BD1C-B51EF3DB1DE2}" srcOrd="10" destOrd="0" presId="urn:microsoft.com/office/officeart/2005/8/layout/cycle5"/>
    <dgm:cxn modelId="{FEAE796D-2A49-4C7E-A8C5-3ACCE2ED834B}" type="presParOf" srcId="{97AAF534-45E1-4696-BA58-4F83B059A984}" destId="{B509933E-DE26-45BB-BFD8-E70DD10410DF}" srcOrd="11" destOrd="0" presId="urn:microsoft.com/office/officeart/2005/8/layout/cycle5"/>
    <dgm:cxn modelId="{71EC7B62-1B6A-45C5-ACB3-171190FE32DF}" type="presParOf" srcId="{97AAF534-45E1-4696-BA58-4F83B059A984}" destId="{B546CBC9-2D91-46FB-8CED-02E1AD475489}" srcOrd="12" destOrd="0" presId="urn:microsoft.com/office/officeart/2005/8/layout/cycle5"/>
    <dgm:cxn modelId="{9CEBA949-A6B4-45C2-A868-899C1F4A3AB4}" type="presParOf" srcId="{97AAF534-45E1-4696-BA58-4F83B059A984}" destId="{12873D5E-08C2-4B15-BF1E-313F97927B8E}" srcOrd="13" destOrd="0" presId="urn:microsoft.com/office/officeart/2005/8/layout/cycle5"/>
    <dgm:cxn modelId="{BCC4A9B0-4C50-4A06-A70A-1B38F6BB29BA}" type="presParOf" srcId="{97AAF534-45E1-4696-BA58-4F83B059A984}" destId="{D73E504C-B489-40F3-8FE4-48FA342819F6}" srcOrd="14" destOrd="0" presId="urn:microsoft.com/office/officeart/2005/8/layout/cycle5"/>
    <dgm:cxn modelId="{54476866-015E-4532-9995-8815EDBB8ACC}" type="presParOf" srcId="{97AAF534-45E1-4696-BA58-4F83B059A984}" destId="{0D28D05C-777E-43F1-A047-A3208416FE64}" srcOrd="15" destOrd="0" presId="urn:microsoft.com/office/officeart/2005/8/layout/cycle5"/>
    <dgm:cxn modelId="{3A979177-2C9E-4D17-9FA0-1D73A508B3B4}" type="presParOf" srcId="{97AAF534-45E1-4696-BA58-4F83B059A984}" destId="{7B885643-ACB2-495E-8707-93D174CB5074}" srcOrd="16" destOrd="0" presId="urn:microsoft.com/office/officeart/2005/8/layout/cycle5"/>
    <dgm:cxn modelId="{74ED5671-E47C-4E01-8FB0-DA48C4B0B225}" type="presParOf" srcId="{97AAF534-45E1-4696-BA58-4F83B059A984}" destId="{48B538F4-16FC-4B01-94FA-5C7BBCFC5459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FDB6F7-FB54-42C8-B25E-2D669962846D}">
      <dsp:nvSpPr>
        <dsp:cNvPr id="0" name=""/>
        <dsp:cNvSpPr/>
      </dsp:nvSpPr>
      <dsp:spPr>
        <a:xfrm>
          <a:off x="1975084" y="1710"/>
          <a:ext cx="1196107" cy="77746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Школа открытого образования</a:t>
          </a:r>
          <a:endParaRPr lang="ru-RU" sz="1000" kern="1200" dirty="0"/>
        </a:p>
      </dsp:txBody>
      <dsp:txXfrm>
        <a:off x="2013037" y="39663"/>
        <a:ext cx="1120201" cy="701563"/>
      </dsp:txXfrm>
    </dsp:sp>
    <dsp:sp modelId="{5E7F9F30-BBA5-4E7C-9070-1F950BA5FE32}">
      <dsp:nvSpPr>
        <dsp:cNvPr id="0" name=""/>
        <dsp:cNvSpPr/>
      </dsp:nvSpPr>
      <dsp:spPr>
        <a:xfrm>
          <a:off x="740269" y="390445"/>
          <a:ext cx="3665737" cy="3665737"/>
        </a:xfrm>
        <a:custGeom>
          <a:avLst/>
          <a:gdLst/>
          <a:ahLst/>
          <a:cxnLst/>
          <a:rect l="0" t="0" r="0" b="0"/>
          <a:pathLst>
            <a:path>
              <a:moveTo>
                <a:pt x="2581631" y="159918"/>
              </a:moveTo>
              <a:arcTo wR="1832868" hR="1832868" stAng="17646713" swAng="9248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92E114-9B00-430C-B32A-3F7D9334E977}">
      <dsp:nvSpPr>
        <dsp:cNvPr id="0" name=""/>
        <dsp:cNvSpPr/>
      </dsp:nvSpPr>
      <dsp:spPr>
        <a:xfrm>
          <a:off x="3562395" y="918144"/>
          <a:ext cx="1196107" cy="7774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Школа диалога</a:t>
          </a:r>
          <a:endParaRPr lang="ru-RU" sz="1000" kern="1200" dirty="0"/>
        </a:p>
      </dsp:txBody>
      <dsp:txXfrm>
        <a:off x="3600348" y="956097"/>
        <a:ext cx="1120201" cy="701563"/>
      </dsp:txXfrm>
    </dsp:sp>
    <dsp:sp modelId="{5B55CDA6-C171-48D5-92E6-71D7414A95E1}">
      <dsp:nvSpPr>
        <dsp:cNvPr id="0" name=""/>
        <dsp:cNvSpPr/>
      </dsp:nvSpPr>
      <dsp:spPr>
        <a:xfrm>
          <a:off x="740269" y="390445"/>
          <a:ext cx="3665737" cy="3665737"/>
        </a:xfrm>
        <a:custGeom>
          <a:avLst/>
          <a:gdLst/>
          <a:ahLst/>
          <a:cxnLst/>
          <a:rect l="0" t="0" r="0" b="0"/>
          <a:pathLst>
            <a:path>
              <a:moveTo>
                <a:pt x="3637140" y="1510360"/>
              </a:moveTo>
              <a:arcTo wR="1832868" hR="1832868" stAng="20991934" swAng="1216131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FBE23-096B-4702-8D28-B0CFC5893678}">
      <dsp:nvSpPr>
        <dsp:cNvPr id="0" name=""/>
        <dsp:cNvSpPr/>
      </dsp:nvSpPr>
      <dsp:spPr>
        <a:xfrm>
          <a:off x="3562395" y="2751013"/>
          <a:ext cx="1196107" cy="77746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Школа как обучающая организация</a:t>
          </a:r>
          <a:endParaRPr lang="ru-RU" sz="1000" kern="1200" dirty="0"/>
        </a:p>
      </dsp:txBody>
      <dsp:txXfrm>
        <a:off x="3600348" y="2788966"/>
        <a:ext cx="1120201" cy="701563"/>
      </dsp:txXfrm>
    </dsp:sp>
    <dsp:sp modelId="{DC227259-BC88-4DE3-86BA-823DC89FE965}">
      <dsp:nvSpPr>
        <dsp:cNvPr id="0" name=""/>
        <dsp:cNvSpPr/>
      </dsp:nvSpPr>
      <dsp:spPr>
        <a:xfrm>
          <a:off x="740269" y="390445"/>
          <a:ext cx="3665737" cy="3665737"/>
        </a:xfrm>
        <a:custGeom>
          <a:avLst/>
          <a:gdLst/>
          <a:ahLst/>
          <a:cxnLst/>
          <a:rect l="0" t="0" r="0" b="0"/>
          <a:pathLst>
            <a:path>
              <a:moveTo>
                <a:pt x="2999378" y="3246610"/>
              </a:moveTo>
              <a:arcTo wR="1832868" hR="1832868" stAng="3028392" swAng="924895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14E1FB-C2C2-4C27-B521-001A35414CD1}">
      <dsp:nvSpPr>
        <dsp:cNvPr id="0" name=""/>
        <dsp:cNvSpPr/>
      </dsp:nvSpPr>
      <dsp:spPr>
        <a:xfrm>
          <a:off x="1975084" y="3667447"/>
          <a:ext cx="1196107" cy="77746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Школа интегрированных процессов и технологий</a:t>
          </a:r>
          <a:endParaRPr lang="ru-RU" sz="1000" kern="1200" dirty="0"/>
        </a:p>
      </dsp:txBody>
      <dsp:txXfrm>
        <a:off x="2013037" y="3705400"/>
        <a:ext cx="1120201" cy="701563"/>
      </dsp:txXfrm>
    </dsp:sp>
    <dsp:sp modelId="{B509933E-DE26-45BB-BFD8-E70DD10410DF}">
      <dsp:nvSpPr>
        <dsp:cNvPr id="0" name=""/>
        <dsp:cNvSpPr/>
      </dsp:nvSpPr>
      <dsp:spPr>
        <a:xfrm>
          <a:off x="740269" y="390445"/>
          <a:ext cx="3665737" cy="3665737"/>
        </a:xfrm>
        <a:custGeom>
          <a:avLst/>
          <a:gdLst/>
          <a:ahLst/>
          <a:cxnLst/>
          <a:rect l="0" t="0" r="0" b="0"/>
          <a:pathLst>
            <a:path>
              <a:moveTo>
                <a:pt x="1084105" y="3505818"/>
              </a:moveTo>
              <a:arcTo wR="1832868" hR="1832868" stAng="6846713" swAng="92489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46CBC9-2D91-46FB-8CED-02E1AD475489}">
      <dsp:nvSpPr>
        <dsp:cNvPr id="0" name=""/>
        <dsp:cNvSpPr/>
      </dsp:nvSpPr>
      <dsp:spPr>
        <a:xfrm>
          <a:off x="387773" y="2751013"/>
          <a:ext cx="1196107" cy="77746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Школа высоких технологий</a:t>
          </a:r>
          <a:endParaRPr lang="ru-RU" sz="1000" kern="1200" dirty="0"/>
        </a:p>
      </dsp:txBody>
      <dsp:txXfrm>
        <a:off x="425726" y="2788966"/>
        <a:ext cx="1120201" cy="701563"/>
      </dsp:txXfrm>
    </dsp:sp>
    <dsp:sp modelId="{D73E504C-B489-40F3-8FE4-48FA342819F6}">
      <dsp:nvSpPr>
        <dsp:cNvPr id="0" name=""/>
        <dsp:cNvSpPr/>
      </dsp:nvSpPr>
      <dsp:spPr>
        <a:xfrm>
          <a:off x="740269" y="390445"/>
          <a:ext cx="3665737" cy="3665737"/>
        </a:xfrm>
        <a:custGeom>
          <a:avLst/>
          <a:gdLst/>
          <a:ahLst/>
          <a:cxnLst/>
          <a:rect l="0" t="0" r="0" b="0"/>
          <a:pathLst>
            <a:path>
              <a:moveTo>
                <a:pt x="28597" y="2155377"/>
              </a:moveTo>
              <a:arcTo wR="1832868" hR="1832868" stAng="10191934" swAng="1216131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8D05C-777E-43F1-A047-A3208416FE64}">
      <dsp:nvSpPr>
        <dsp:cNvPr id="0" name=""/>
        <dsp:cNvSpPr/>
      </dsp:nvSpPr>
      <dsp:spPr>
        <a:xfrm>
          <a:off x="387773" y="918144"/>
          <a:ext cx="1196107" cy="77746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Школа обучения через созидание</a:t>
          </a:r>
          <a:endParaRPr lang="ru-RU" sz="1000" kern="1200" dirty="0"/>
        </a:p>
      </dsp:txBody>
      <dsp:txXfrm>
        <a:off x="425726" y="956097"/>
        <a:ext cx="1120201" cy="701563"/>
      </dsp:txXfrm>
    </dsp:sp>
    <dsp:sp modelId="{48B538F4-16FC-4B01-94FA-5C7BBCFC5459}">
      <dsp:nvSpPr>
        <dsp:cNvPr id="0" name=""/>
        <dsp:cNvSpPr/>
      </dsp:nvSpPr>
      <dsp:spPr>
        <a:xfrm>
          <a:off x="740269" y="390445"/>
          <a:ext cx="3665737" cy="3665737"/>
        </a:xfrm>
        <a:custGeom>
          <a:avLst/>
          <a:gdLst/>
          <a:ahLst/>
          <a:cxnLst/>
          <a:rect l="0" t="0" r="0" b="0"/>
          <a:pathLst>
            <a:path>
              <a:moveTo>
                <a:pt x="666359" y="419127"/>
              </a:moveTo>
              <a:arcTo wR="1832868" hR="1832868" stAng="13828392" swAng="9248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3A0C0-ED13-44C2-BEA7-C6CBCDAF2ADF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98AA8-C3EE-4591-8219-39D19795B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45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9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80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71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3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84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32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799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25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593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81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5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484784"/>
            <a:ext cx="7125635" cy="32403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Педагогический дизайн образовательного опыта родителей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653136"/>
            <a:ext cx="3810528" cy="1368152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Дели Галина Ивановна, учитель русского языка и литературы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0614850"/>
      </p:ext>
    </p:extLst>
  </p:cSld>
  <p:clrMapOvr>
    <a:masterClrMapping/>
  </p:clrMapOvr>
  <p:transition spd="slow" advTm="6576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063" y="1128364"/>
            <a:ext cx="8352928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</a:rPr>
              <a:t>Модель </a:t>
            </a:r>
            <a:r>
              <a:rPr lang="ru-RU" sz="2800" b="1" dirty="0">
                <a:solidFill>
                  <a:srgbClr val="FF0000"/>
                </a:solidFill>
              </a:rPr>
              <a:t>Дика и </a:t>
            </a:r>
            <a:r>
              <a:rPr lang="ru-RU" sz="2800" b="1" dirty="0" err="1" smtClean="0">
                <a:solidFill>
                  <a:srgbClr val="FF0000"/>
                </a:solidFill>
              </a:rPr>
              <a:t>Кэри</a:t>
            </a:r>
            <a:r>
              <a:rPr lang="ru-RU" sz="2800" b="1" dirty="0" smtClean="0">
                <a:solidFill>
                  <a:srgbClr val="FF0000"/>
                </a:solidFill>
              </a:rPr>
              <a:t>(</a:t>
            </a:r>
            <a:r>
              <a:rPr lang="ru-RU" sz="2800" b="1" dirty="0" err="1" smtClean="0">
                <a:solidFill>
                  <a:srgbClr val="FF0000"/>
                </a:solidFill>
              </a:rPr>
              <a:t>Dick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and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Carey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Model</a:t>
            </a:r>
            <a:r>
              <a:rPr lang="ru-RU" sz="2800" b="1" dirty="0" smtClean="0">
                <a:solidFill>
                  <a:srgbClr val="FF0000"/>
                </a:solidFill>
              </a:rPr>
              <a:t>)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0000"/>
                    </a14:imgEffect>
                    <a14:imgEffect>
                      <a14:brightnessContrast bright="36000" contrast="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9151"/>
            <a:ext cx="7560840" cy="4282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22877" y="359371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Популярные модели педагогического дизайна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2199910"/>
      </p:ext>
    </p:extLst>
  </p:cSld>
  <p:clrMapOvr>
    <a:masterClrMapping/>
  </p:clrMapOvr>
  <p:transition spd="slow" advTm="65584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524" y="764704"/>
            <a:ext cx="87779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>
                <a:solidFill>
                  <a:srgbClr val="FF0000"/>
                </a:solidFill>
              </a:rPr>
              <a:t>Модель обратного </a:t>
            </a:r>
            <a:r>
              <a:rPr lang="ru-RU" sz="2800" b="1" dirty="0" smtClean="0">
                <a:solidFill>
                  <a:srgbClr val="FF0000"/>
                </a:solidFill>
              </a:rPr>
              <a:t>дизайна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(</a:t>
            </a:r>
            <a:r>
              <a:rPr lang="ru-RU" sz="2800" b="1" dirty="0" err="1">
                <a:solidFill>
                  <a:srgbClr val="FF0000"/>
                </a:solidFill>
              </a:rPr>
              <a:t>backward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design</a:t>
            </a:r>
            <a:r>
              <a:rPr lang="ru-RU" sz="2800" b="1" dirty="0">
                <a:solidFill>
                  <a:srgbClr val="FF0000"/>
                </a:solidFill>
              </a:rPr>
              <a:t>, </a:t>
            </a:r>
            <a:r>
              <a:rPr lang="ru-RU" sz="2800" b="1" dirty="0" err="1">
                <a:solidFill>
                  <a:srgbClr val="FF0000"/>
                </a:solidFill>
              </a:rPr>
              <a:t>understanding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by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design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524" y="1772816"/>
            <a:ext cx="892197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ЭТАПЫ РАБОТЫ: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/>
              <a:t>Определение </a:t>
            </a:r>
            <a:r>
              <a:rPr lang="ru-RU" sz="2000" b="1" dirty="0"/>
              <a:t>конечной точки</a:t>
            </a:r>
            <a:r>
              <a:rPr lang="ru-RU" sz="2000" dirty="0"/>
              <a:t> — желаемого результата, к которому должна прийти целевая аудитория. Это может быть выработка определенного поведения или получение нужных навыков. Любое определение результата должно отражать изменения в поведении слушателя. </a:t>
            </a:r>
            <a:endParaRPr lang="ru-RU" sz="2000" dirty="0" smtClean="0"/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  <a:p>
            <a:pPr marL="342900" indent="-342900">
              <a:buFont typeface="+mj-lt"/>
              <a:buAutoNum type="arabicPeriod"/>
            </a:pPr>
            <a:r>
              <a:rPr lang="ru-RU" sz="2000" b="1" dirty="0"/>
              <a:t>Определение критериев достижения результата.</a:t>
            </a:r>
            <a:r>
              <a:rPr lang="ru-RU" sz="2000" dirty="0"/>
              <a:t> Это может быть проект, сделанный на определенном уровне качества, количество баллов по тестам или за выполнение заданий, новые модели поведения. Затем выбираются способы, которые позволят эти доказательства оценить.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/>
              <a:t>Продумывание образовательных событий</a:t>
            </a:r>
            <a:r>
              <a:rPr lang="ru-RU" sz="2000" dirty="0"/>
              <a:t>, которые и приведут к конечной точке. </a:t>
            </a:r>
          </a:p>
          <a:p>
            <a:endParaRPr lang="ru-RU" sz="2000" b="1" dirty="0" smtClean="0"/>
          </a:p>
          <a:p>
            <a:pPr algn="ctr"/>
            <a:r>
              <a:rPr lang="ru-RU" sz="2000" b="1" dirty="0" smtClean="0"/>
              <a:t>Достоинство модели:</a:t>
            </a:r>
            <a:endParaRPr lang="ru-RU" sz="2000" b="1" dirty="0"/>
          </a:p>
          <a:p>
            <a:r>
              <a:rPr lang="ru-RU" sz="2000" dirty="0"/>
              <a:t>► Позволяет сосредоточиться именно на результате, а не процессе. Пока результат не определен, движение дальше невозможно.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Популярные модели педагогического дизайна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0658040"/>
      </p:ext>
    </p:extLst>
  </p:cSld>
  <p:clrMapOvr>
    <a:masterClrMapping/>
  </p:clrMapOvr>
  <p:transition spd="slow" advTm="68936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865" y="1353295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Модель Колба-   эффективное решение для </a:t>
            </a:r>
            <a:r>
              <a:rPr lang="ru-RU" sz="2800" b="1" dirty="0" err="1" smtClean="0">
                <a:solidFill>
                  <a:srgbClr val="FF0000"/>
                </a:solidFill>
              </a:rPr>
              <a:t>практикоориентированного</a:t>
            </a:r>
            <a:r>
              <a:rPr lang="ru-RU" sz="2800" b="1" dirty="0" smtClean="0">
                <a:solidFill>
                  <a:srgbClr val="FF0000"/>
                </a:solidFill>
              </a:rPr>
              <a:t> обучения.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65164"/>
            <a:ext cx="7880105" cy="413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2877" y="359371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Популярные модели педагогического дизайна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2886267"/>
      </p:ext>
    </p:extLst>
  </p:cSld>
  <p:clrMapOvr>
    <a:masterClrMapping/>
  </p:clrMapOvr>
  <p:transition spd="slow" advTm="61494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877" y="1052736"/>
            <a:ext cx="8813619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SMART</a:t>
            </a:r>
            <a:endParaRPr lang="ru-RU" sz="2800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S</a:t>
            </a:r>
            <a:r>
              <a:rPr lang="ru-RU" sz="2400" dirty="0" smtClean="0"/>
              <a:t>PECIFIC (</a:t>
            </a:r>
            <a:r>
              <a:rPr lang="ru-RU" sz="2400" dirty="0" smtClean="0">
                <a:solidFill>
                  <a:srgbClr val="00B0F0"/>
                </a:solidFill>
              </a:rPr>
              <a:t>Конкретность</a:t>
            </a:r>
            <a:r>
              <a:rPr lang="ru-RU" sz="2400" dirty="0" smtClean="0"/>
              <a:t>: </a:t>
            </a:r>
            <a:r>
              <a:rPr lang="ru-RU" sz="2400" dirty="0"/>
              <a:t>четко определенный, ясный и </a:t>
            </a:r>
            <a:r>
              <a:rPr lang="ru-RU" sz="2400" dirty="0" smtClean="0"/>
              <a:t>недвусмысленный).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M</a:t>
            </a:r>
            <a:r>
              <a:rPr lang="ru-RU" sz="2400" dirty="0" smtClean="0"/>
              <a:t>EASURABLE  (</a:t>
            </a:r>
            <a:r>
              <a:rPr lang="ru-RU" sz="2400" dirty="0" smtClean="0">
                <a:solidFill>
                  <a:srgbClr val="00B0F0"/>
                </a:solidFill>
              </a:rPr>
              <a:t>Измеримость: </a:t>
            </a:r>
            <a:r>
              <a:rPr lang="ru-RU" sz="2400" dirty="0"/>
              <a:t>с конкретными критериями, которые измеряют прогресс в достижении </a:t>
            </a:r>
            <a:r>
              <a:rPr lang="ru-RU" sz="2400" dirty="0" smtClean="0"/>
              <a:t>цели).</a:t>
            </a:r>
            <a:r>
              <a:rPr lang="ru-RU" sz="2400" dirty="0"/>
              <a:t> </a:t>
            </a:r>
            <a:endParaRPr lang="ru-RU" sz="24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A</a:t>
            </a:r>
            <a:r>
              <a:rPr lang="ru-RU" sz="2400" dirty="0" smtClean="0"/>
              <a:t>CHIEVABLE (</a:t>
            </a:r>
            <a:r>
              <a:rPr lang="ru-RU" sz="2400" dirty="0" smtClean="0">
                <a:solidFill>
                  <a:srgbClr val="00B0F0"/>
                </a:solidFill>
              </a:rPr>
              <a:t>Достижимость</a:t>
            </a:r>
            <a:r>
              <a:rPr lang="ru-RU" sz="2400" dirty="0" smtClean="0"/>
              <a:t>).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R</a:t>
            </a:r>
            <a:r>
              <a:rPr lang="ru-RU" sz="2400" dirty="0" smtClean="0"/>
              <a:t>EALISTIC  (</a:t>
            </a:r>
            <a:r>
              <a:rPr lang="ru-RU" sz="2400" dirty="0" smtClean="0">
                <a:solidFill>
                  <a:srgbClr val="00B0F0"/>
                </a:solidFill>
              </a:rPr>
              <a:t>Практичность: </a:t>
            </a:r>
            <a:r>
              <a:rPr lang="ru-RU" sz="2400" dirty="0"/>
              <a:t>доступно, соответствует жизненной </a:t>
            </a:r>
            <a:r>
              <a:rPr lang="ru-RU" sz="2400" dirty="0" smtClean="0"/>
              <a:t>цели).</a:t>
            </a:r>
            <a:r>
              <a:rPr lang="ru-RU" sz="2400" dirty="0"/>
              <a:t> </a:t>
            </a:r>
            <a:endParaRPr lang="ru-RU" sz="24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</a:rPr>
              <a:t>T</a:t>
            </a:r>
            <a:r>
              <a:rPr lang="ru-RU" sz="2400" dirty="0" smtClean="0"/>
              <a:t>IMELY  (</a:t>
            </a:r>
            <a:r>
              <a:rPr lang="ru-RU" sz="2400" dirty="0" smtClean="0">
                <a:solidFill>
                  <a:srgbClr val="00B0F0"/>
                </a:solidFill>
              </a:rPr>
              <a:t>Ограниченность </a:t>
            </a:r>
            <a:r>
              <a:rPr lang="ru-RU" sz="2400" dirty="0">
                <a:solidFill>
                  <a:srgbClr val="00B0F0"/>
                </a:solidFill>
              </a:rPr>
              <a:t>во </a:t>
            </a:r>
            <a:r>
              <a:rPr lang="ru-RU" sz="2400" dirty="0" smtClean="0">
                <a:solidFill>
                  <a:srgbClr val="00B0F0"/>
                </a:solidFill>
              </a:rPr>
              <a:t>времени</a:t>
            </a:r>
            <a:r>
              <a:rPr lang="ru-RU" sz="2400" dirty="0" smtClean="0"/>
              <a:t>: </a:t>
            </a:r>
            <a:r>
              <a:rPr lang="ru-RU" sz="2400" dirty="0"/>
              <a:t>с четко определенными сроками, включая дату начала и </a:t>
            </a:r>
            <a:r>
              <a:rPr lang="ru-RU" sz="2400" dirty="0" smtClean="0"/>
              <a:t>окончания).</a:t>
            </a:r>
            <a:endParaRPr lang="ru-RU" sz="24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22877" y="359371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Популярные модели педагогического дизайна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9615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51" y="1104524"/>
            <a:ext cx="6768752" cy="502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22877" y="359371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75277" y="511771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Академия родительской мудрости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4008914"/>
      </p:ext>
    </p:extLst>
  </p:cSld>
  <p:clrMapOvr>
    <a:masterClrMapping/>
  </p:clrMapOvr>
  <p:transition spd="slow" advTm="7987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05664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ПОРТРЕТ </a:t>
            </a:r>
            <a:r>
              <a:rPr lang="ru-RU" b="1" dirty="0" smtClean="0">
                <a:solidFill>
                  <a:srgbClr val="0070C0"/>
                </a:solidFill>
              </a:rPr>
              <a:t>ВЫПУСКНИКА: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результат </a:t>
            </a:r>
            <a:r>
              <a:rPr lang="ru-RU" b="1" dirty="0">
                <a:solidFill>
                  <a:srgbClr val="0070C0"/>
                </a:solidFill>
              </a:rPr>
              <a:t>совместной </a:t>
            </a:r>
            <a:r>
              <a:rPr lang="ru-RU" b="1" dirty="0" smtClean="0">
                <a:solidFill>
                  <a:srgbClr val="0070C0"/>
                </a:solidFill>
              </a:rPr>
              <a:t>деятельности? </a:t>
            </a:r>
            <a:endParaRPr lang="ru-RU" b="1" dirty="0"/>
          </a:p>
        </p:txBody>
      </p:sp>
      <p:pic>
        <p:nvPicPr>
          <p:cNvPr id="1026" name="Picture 2" descr="D:\Docs\Desktop\img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991422"/>
            <a:ext cx="2887693" cy="216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56A2B9E7-634B-4F71-816D-BF83550112A1}"/>
              </a:ext>
            </a:extLst>
          </p:cNvPr>
          <p:cNvSpPr txBox="1">
            <a:spLocks/>
          </p:cNvSpPr>
          <p:nvPr/>
        </p:nvSpPr>
        <p:spPr>
          <a:xfrm>
            <a:off x="1979712" y="1340769"/>
            <a:ext cx="6980786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SOFT SKILLS -?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933A9A51-4C00-410A-A171-7AB7248BAE10}"/>
              </a:ext>
            </a:extLst>
          </p:cNvPr>
          <p:cNvSpPr/>
          <p:nvPr/>
        </p:nvSpPr>
        <p:spPr>
          <a:xfrm>
            <a:off x="2843808" y="2060848"/>
            <a:ext cx="2880320" cy="64633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ФУНДАМЕНТАЛЬНЫЕ ЗНАНИЯ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94EEB92-0851-443C-A469-F52DF902FEF4}"/>
              </a:ext>
            </a:extLst>
          </p:cNvPr>
          <p:cNvSpPr/>
          <p:nvPr/>
        </p:nvSpPr>
        <p:spPr>
          <a:xfrm>
            <a:off x="2915816" y="4061697"/>
            <a:ext cx="2808312" cy="600164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6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КОМПЕТЕНЦИИ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9292BAA-29B8-44B2-BD3F-BE4A80CFDE3E}"/>
              </a:ext>
            </a:extLst>
          </p:cNvPr>
          <p:cNvSpPr/>
          <p:nvPr/>
        </p:nvSpPr>
        <p:spPr>
          <a:xfrm>
            <a:off x="2915815" y="5895900"/>
            <a:ext cx="2854233" cy="60016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6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ЧЕРТЫ ХАРАКТЕРА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9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16AC0D7-77F0-4A26-A6E6-1B966FB6DECA}"/>
              </a:ext>
            </a:extLst>
          </p:cNvPr>
          <p:cNvSpPr/>
          <p:nvPr/>
        </p:nvSpPr>
        <p:spPr>
          <a:xfrm>
            <a:off x="5724128" y="2060848"/>
            <a:ext cx="3282291" cy="167738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700" dirty="0"/>
              <a:t>Языковая грамотность 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700" dirty="0"/>
              <a:t>Математическая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700" dirty="0"/>
              <a:t>Естественно-научная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700" dirty="0"/>
              <a:t>ИКТ-грамотность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700" dirty="0"/>
              <a:t>Финансовая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700" dirty="0"/>
              <a:t>Культурная и гражданская</a:t>
            </a:r>
            <a:r>
              <a:rPr lang="ru-RU" dirty="0"/>
              <a:t>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E5D3F386-C520-4DC9-BDD7-BFB4E9A9F610}"/>
              </a:ext>
            </a:extLst>
          </p:cNvPr>
          <p:cNvSpPr/>
          <p:nvPr/>
        </p:nvSpPr>
        <p:spPr>
          <a:xfrm>
            <a:off x="5724128" y="3661286"/>
            <a:ext cx="3282291" cy="140038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7. </a:t>
            </a:r>
            <a:r>
              <a:rPr lang="ru-RU" sz="1700" dirty="0" smtClean="0"/>
              <a:t>Критическое мышление/решение </a:t>
            </a:r>
            <a:r>
              <a:rPr lang="ru-RU" sz="1700" dirty="0"/>
              <a:t>проблем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8. Креативность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9. Коммуникация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10. Кооперация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99340B04-9435-46B3-BEA0-AF56084FCB6D}"/>
              </a:ext>
            </a:extLst>
          </p:cNvPr>
          <p:cNvSpPr/>
          <p:nvPr/>
        </p:nvSpPr>
        <p:spPr>
          <a:xfrm>
            <a:off x="5770049" y="4997815"/>
            <a:ext cx="3236369" cy="193899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11</a:t>
            </a:r>
            <a:r>
              <a:rPr lang="ru-RU" sz="1700" dirty="0"/>
              <a:t>. Любознательность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12. Инициативность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13.Упорство/настойчивость 14. Приспособляемость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15. Лидерство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16. Социальная и культурная осведомленность</a:t>
            </a:r>
          </a:p>
        </p:txBody>
      </p:sp>
    </p:spTree>
    <p:extLst>
      <p:ext uri="{BB962C8B-B14F-4D97-AF65-F5344CB8AC3E}">
        <p14:creationId xmlns:p14="http://schemas.microsoft.com/office/powerpoint/2010/main" val="2279429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ШКОЛА –ЦЕНТР СОЦИУМА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3456384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Навыки решения проблем</a:t>
            </a:r>
          </a:p>
          <a:p>
            <a:r>
              <a:rPr lang="ru-RU" b="1" dirty="0" smtClean="0"/>
              <a:t>Умение принимать совместное решение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Принятие ответственности за результат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Ситуационное лидерство</a:t>
            </a:r>
          </a:p>
          <a:p>
            <a:r>
              <a:rPr lang="ru-RU" b="1" dirty="0" smtClean="0"/>
              <a:t>Эмоциональный интеллект</a:t>
            </a:r>
          </a:p>
          <a:p>
            <a:r>
              <a:rPr lang="ru-RU" b="1" dirty="0" smtClean="0"/>
              <a:t>Умение давать и получать обратную связь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Профессиональные и функциональные компетенции</a:t>
            </a:r>
          </a:p>
          <a:p>
            <a:r>
              <a:rPr lang="ru-RU" b="1" dirty="0" smtClean="0">
                <a:solidFill>
                  <a:srgbClr val="00B0F0"/>
                </a:solidFill>
              </a:rPr>
              <a:t>Умение учиться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441260668"/>
              </p:ext>
            </p:extLst>
          </p:nvPr>
        </p:nvGraphicFramePr>
        <p:xfrm>
          <a:off x="3851920" y="1844824"/>
          <a:ext cx="5146277" cy="4446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80119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802" y="5013176"/>
            <a:ext cx="2211194" cy="17313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379" y="1489753"/>
            <a:ext cx="2016224" cy="152426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1304765"/>
            <a:ext cx="2247540" cy="170925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9310" y="3212976"/>
            <a:ext cx="2098874" cy="160091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7379" y="4811169"/>
            <a:ext cx="2249421" cy="166513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274638"/>
            <a:ext cx="8291264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</a:rPr>
              <a:t>Педагогическое образование родителей: нужно или нет?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20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72149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Педагогический дизайн</a:t>
            </a:r>
            <a:r>
              <a:rPr lang="ru-RU" b="1" dirty="0" smtClean="0">
                <a:solidFill>
                  <a:srgbClr val="0070C0"/>
                </a:solidFill>
              </a:rPr>
              <a:t>– </a:t>
            </a:r>
            <a:r>
              <a:rPr lang="ru-RU" b="1" dirty="0">
                <a:solidFill>
                  <a:srgbClr val="0070C0"/>
                </a:solidFill>
              </a:rPr>
              <a:t>технология проектирования образовательного события.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Педагог</a:t>
            </a:r>
            <a:r>
              <a:rPr lang="ru-RU" dirty="0"/>
              <a:t> — </a:t>
            </a:r>
            <a:r>
              <a:rPr lang="ru-RU" b="1" dirty="0" smtClean="0"/>
              <a:t>дизайнер</a:t>
            </a:r>
            <a:r>
              <a:rPr lang="ru-RU" dirty="0" smtClean="0"/>
              <a:t>,  выстраивающий учебный процесс </a:t>
            </a:r>
            <a:r>
              <a:rPr lang="ru-RU" dirty="0"/>
              <a:t>с «открытой архитектурой» и </a:t>
            </a:r>
            <a:r>
              <a:rPr lang="ru-RU" dirty="0" smtClean="0"/>
              <a:t>создающий настоящую </a:t>
            </a:r>
            <a:r>
              <a:rPr lang="ru-RU" b="1" dirty="0" smtClean="0"/>
              <a:t>культурно- образовательную среду.</a:t>
            </a:r>
            <a:endParaRPr lang="ru-RU" b="1" dirty="0"/>
          </a:p>
          <a:p>
            <a:pPr marL="0" indent="0" algn="just">
              <a:buNone/>
            </a:pPr>
            <a:endParaRPr lang="ru-RU" dirty="0" smtClean="0"/>
          </a:p>
        </p:txBody>
      </p:sp>
      <p:pic>
        <p:nvPicPr>
          <p:cNvPr id="2050" name="Picture 2" descr="D:\Docs\Desktop\img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87416" y="1700808"/>
            <a:ext cx="5149080" cy="30243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/>
              <a:t>Событие</a:t>
            </a:r>
            <a:r>
              <a:rPr lang="ru-RU" sz="2400" dirty="0"/>
              <a:t> — </a:t>
            </a:r>
            <a:r>
              <a:rPr lang="ru-RU" sz="2400" dirty="0" smtClean="0"/>
              <a:t>факт</a:t>
            </a:r>
            <a:r>
              <a:rPr lang="ru-RU" sz="2400" dirty="0"/>
              <a:t>, </a:t>
            </a:r>
            <a:r>
              <a:rPr lang="ru-RU" sz="2400" dirty="0" smtClean="0"/>
              <a:t>явление, средство, условие формирования  и проявления бренда,  имиджа.</a:t>
            </a:r>
          </a:p>
          <a:p>
            <a:pPr algn="l"/>
            <a:endParaRPr lang="ru-RU" sz="2400" b="1" dirty="0" smtClean="0"/>
          </a:p>
          <a:p>
            <a:pPr algn="l"/>
            <a:r>
              <a:rPr lang="ru-RU" sz="2400" b="1" dirty="0"/>
              <a:t>Педагогический сценарий </a:t>
            </a:r>
            <a:r>
              <a:rPr lang="ru-RU" sz="2400" dirty="0"/>
              <a:t> </a:t>
            </a:r>
            <a:r>
              <a:rPr lang="ru-RU" sz="2400" dirty="0" smtClean="0"/>
              <a:t>—</a:t>
            </a:r>
            <a:r>
              <a:rPr lang="ru-RU" sz="2400" b="1" dirty="0" smtClean="0"/>
              <a:t>документ,</a:t>
            </a:r>
            <a:r>
              <a:rPr lang="ru-RU" sz="2400" dirty="0" smtClean="0"/>
              <a:t> отображающий учебное </a:t>
            </a:r>
            <a:r>
              <a:rPr lang="ru-RU" sz="2400" dirty="0"/>
              <a:t>содержание и </a:t>
            </a:r>
            <a:r>
              <a:rPr lang="ru-RU" sz="2400" dirty="0" smtClean="0"/>
              <a:t> </a:t>
            </a:r>
            <a:r>
              <a:rPr lang="ru-RU" sz="2400" dirty="0"/>
              <a:t>модель управления познавательной </a:t>
            </a:r>
            <a:r>
              <a:rPr lang="ru-RU" sz="2400" dirty="0" smtClean="0"/>
              <a:t>деятельностью </a:t>
            </a:r>
            <a:r>
              <a:rPr lang="ru-RU" sz="2400" dirty="0"/>
              <a:t>обучающихся (алгоритм</a:t>
            </a:r>
            <a:r>
              <a:rPr lang="ru-RU" sz="2000" dirty="0"/>
              <a:t>).</a:t>
            </a:r>
            <a:endParaRPr lang="ru-RU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4411992"/>
      </p:ext>
    </p:extLst>
  </p:cSld>
  <p:clrMapOvr>
    <a:masterClrMapping/>
  </p:clrMapOvr>
  <p:transition spd="slow" advTm="2578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2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352928" cy="528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30100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Цель  педагогического </a:t>
            </a:r>
            <a:r>
              <a:rPr lang="ru-RU" sz="3200" b="1" dirty="0" smtClean="0">
                <a:solidFill>
                  <a:srgbClr val="0070C0"/>
                </a:solidFill>
              </a:rPr>
              <a:t>дизайна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- </a:t>
            </a:r>
            <a:r>
              <a:rPr lang="ru-RU" sz="2800" b="1" dirty="0" smtClean="0">
                <a:solidFill>
                  <a:srgbClr val="0070C0"/>
                </a:solidFill>
              </a:rPr>
              <a:t>моделирование </a:t>
            </a:r>
            <a:r>
              <a:rPr lang="ru-RU" sz="2800" b="1" dirty="0">
                <a:solidFill>
                  <a:srgbClr val="0070C0"/>
                </a:solidFill>
              </a:rPr>
              <a:t>максимально </a:t>
            </a:r>
            <a:r>
              <a:rPr lang="ru-RU" sz="2800" b="1" dirty="0" smtClean="0">
                <a:solidFill>
                  <a:srgbClr val="0070C0"/>
                </a:solidFill>
              </a:rPr>
              <a:t>программы </a:t>
            </a:r>
            <a:r>
              <a:rPr lang="ru-RU" sz="2800" b="1" dirty="0">
                <a:solidFill>
                  <a:srgbClr val="0070C0"/>
                </a:solidFill>
              </a:rPr>
              <a:t>курса, модуля,   </a:t>
            </a:r>
            <a:r>
              <a:rPr lang="ru-RU" sz="2800" b="1" dirty="0" smtClean="0">
                <a:solidFill>
                  <a:srgbClr val="0070C0"/>
                </a:solidFill>
              </a:rPr>
              <a:t>учебного занятия </a:t>
            </a:r>
            <a:r>
              <a:rPr lang="ru-RU" sz="2800" b="1" dirty="0">
                <a:solidFill>
                  <a:srgbClr val="0070C0"/>
                </a:solidFill>
              </a:rPr>
              <a:t>или мероприятия</a:t>
            </a:r>
            <a:endParaRPr lang="ru-RU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6775855"/>
      </p:ext>
    </p:extLst>
  </p:cSld>
  <p:clrMapOvr>
    <a:masterClrMapping/>
  </p:clrMapOvr>
  <p:transition spd="slow" advTm="27403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Docs\Desktop\hello_html_m2de919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97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15300" cy="122413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rgbClr val="0070C0"/>
                </a:solidFill>
              </a:rPr>
              <a:t>Популярные модели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педагогического дизайна</a:t>
            </a: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</a:rPr>
              <a:t>Модель </a:t>
            </a:r>
            <a:r>
              <a:rPr lang="ru-RU" sz="2000" b="1" dirty="0">
                <a:solidFill>
                  <a:srgbClr val="0070C0"/>
                </a:solidFill>
              </a:rPr>
              <a:t>ADDIE </a:t>
            </a:r>
            <a:r>
              <a:rPr lang="ru-RU" sz="2000" b="1" dirty="0" smtClean="0">
                <a:solidFill>
                  <a:srgbClr val="0070C0"/>
                </a:solidFill>
              </a:rPr>
              <a:t>(</a:t>
            </a:r>
            <a:r>
              <a:rPr lang="ru-RU" sz="2000" b="1" dirty="0" err="1" smtClean="0">
                <a:solidFill>
                  <a:srgbClr val="0070C0"/>
                </a:solidFill>
              </a:rPr>
              <a:t>analysis</a:t>
            </a:r>
            <a:r>
              <a:rPr lang="ru-RU" sz="2000" b="1" dirty="0" smtClean="0">
                <a:solidFill>
                  <a:srgbClr val="0070C0"/>
                </a:solidFill>
              </a:rPr>
              <a:t>, </a:t>
            </a:r>
            <a:r>
              <a:rPr lang="ru-RU" sz="2000" b="1" dirty="0" err="1">
                <a:solidFill>
                  <a:srgbClr val="0070C0"/>
                </a:solidFill>
              </a:rPr>
              <a:t>design</a:t>
            </a:r>
            <a:r>
              <a:rPr lang="ru-RU" sz="2000" b="1" dirty="0">
                <a:solidFill>
                  <a:srgbClr val="0070C0"/>
                </a:solidFill>
              </a:rPr>
              <a:t>, </a:t>
            </a:r>
            <a:r>
              <a:rPr lang="ru-RU" sz="2000" b="1" dirty="0" err="1">
                <a:solidFill>
                  <a:srgbClr val="0070C0"/>
                </a:solidFill>
              </a:rPr>
              <a:t>development</a:t>
            </a:r>
            <a:r>
              <a:rPr lang="ru-RU" sz="2000" b="1" dirty="0">
                <a:solidFill>
                  <a:srgbClr val="0070C0"/>
                </a:solidFill>
              </a:rPr>
              <a:t>, </a:t>
            </a:r>
            <a:r>
              <a:rPr lang="ru-RU" sz="2000" b="1" dirty="0" err="1">
                <a:solidFill>
                  <a:srgbClr val="0070C0"/>
                </a:solidFill>
              </a:rPr>
              <a:t>implementation</a:t>
            </a:r>
            <a:r>
              <a:rPr lang="ru-RU" sz="2000" b="1" dirty="0">
                <a:solidFill>
                  <a:srgbClr val="0070C0"/>
                </a:solidFill>
              </a:rPr>
              <a:t>, </a:t>
            </a:r>
            <a:r>
              <a:rPr lang="ru-RU" sz="2000" b="1" dirty="0" err="1">
                <a:solidFill>
                  <a:srgbClr val="0070C0"/>
                </a:solidFill>
              </a:rPr>
              <a:t>evaluation</a:t>
            </a:r>
            <a:r>
              <a:rPr lang="ru-RU" sz="2000" b="1" dirty="0" smtClean="0">
                <a:solidFill>
                  <a:srgbClr val="0070C0"/>
                </a:solidFill>
              </a:rPr>
              <a:t>) </a:t>
            </a:r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1" y="2119487"/>
            <a:ext cx="8374105" cy="462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1025871"/>
      </p:ext>
    </p:extLst>
  </p:cSld>
  <p:clrMapOvr>
    <a:masterClrMapping/>
  </p:clrMapOvr>
  <p:transition spd="slow" advTm="31426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4609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Модель </a:t>
            </a:r>
            <a:r>
              <a:rPr lang="ru-RU" sz="2800" b="1" dirty="0">
                <a:solidFill>
                  <a:srgbClr val="FF0000"/>
                </a:solidFill>
              </a:rPr>
              <a:t>последовательных приближений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(</a:t>
            </a:r>
            <a:r>
              <a:rPr lang="ru-RU" sz="2800" b="1" dirty="0">
                <a:solidFill>
                  <a:srgbClr val="FF0000"/>
                </a:solidFill>
              </a:rPr>
              <a:t>SAM — </a:t>
            </a:r>
            <a:r>
              <a:rPr lang="ru-RU" sz="2800" b="1" dirty="0" err="1">
                <a:solidFill>
                  <a:srgbClr val="FF0000"/>
                </a:solidFill>
              </a:rPr>
              <a:t>Successive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Approximation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Model</a:t>
            </a:r>
            <a:r>
              <a:rPr lang="ru-RU" sz="2800" b="1" dirty="0" smtClean="0">
                <a:solidFill>
                  <a:srgbClr val="FF0000"/>
                </a:solidFill>
              </a:rPr>
              <a:t>)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7000"/>
                    </a14:imgEffect>
                    <a14:imgEffect>
                      <a14:brightnessContrast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39" y="2162324"/>
            <a:ext cx="9001000" cy="469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116632"/>
            <a:ext cx="8615300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Популярные модели педагогического дизайна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1421719"/>
      </p:ext>
    </p:extLst>
  </p:cSld>
  <p:clrMapOvr>
    <a:masterClrMapping/>
  </p:clrMapOvr>
  <p:transition spd="slow" advTm="5590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</TotalTime>
  <Words>388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Педагогический дизайн образовательного опыта родителей</vt:lpstr>
      <vt:lpstr>ПОРТРЕТ ВЫПУСКНИКА: результат совместной деятельности? </vt:lpstr>
      <vt:lpstr>ШКОЛА –ЦЕНТР СОЦИУМА</vt:lpstr>
      <vt:lpstr>Презентация PowerPoint</vt:lpstr>
      <vt:lpstr>Презентация PowerPoint</vt:lpstr>
      <vt:lpstr>Цель  педагогического дизайна  - моделирование максимально программы курса, модуля,   учебного занятия или мероприятия</vt:lpstr>
      <vt:lpstr>Презентация PowerPoint</vt:lpstr>
      <vt:lpstr> Популярные модели педагогического дизайна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дизайн образовательного опыта родителей</dc:title>
  <dc:creator>Галина</dc:creator>
  <cp:lastModifiedBy>Галина</cp:lastModifiedBy>
  <cp:revision>55</cp:revision>
  <cp:lastPrinted>2021-03-02T08:24:27Z</cp:lastPrinted>
  <dcterms:created xsi:type="dcterms:W3CDTF">2021-02-28T07:19:02Z</dcterms:created>
  <dcterms:modified xsi:type="dcterms:W3CDTF">2021-06-09T16:56:43Z</dcterms:modified>
</cp:coreProperties>
</file>